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63" r:id="rId2"/>
    <p:sldId id="256" r:id="rId3"/>
    <p:sldId id="258" r:id="rId4"/>
    <p:sldId id="257" r:id="rId5"/>
    <p:sldId id="259" r:id="rId6"/>
    <p:sldId id="260" r:id="rId7"/>
    <p:sldId id="262" r:id="rId8"/>
    <p:sldId id="261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4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8BD998-5649-4B27-912C-EEE305101E00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7C187-1B98-4778-940A-67FCC8FC3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951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7C187-1B98-4778-940A-67FCC8FC3CF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804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7C187-1B98-4778-940A-67FCC8FC3CF8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864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0088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443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036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1220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871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086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287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163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844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477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122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548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801864"/>
              </p:ext>
            </p:extLst>
          </p:nvPr>
        </p:nvGraphicFramePr>
        <p:xfrm>
          <a:off x="413284" y="1704114"/>
          <a:ext cx="8280920" cy="51554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Zlomky – úvod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Matematika, sekunda (2. ročník osmiletého studia)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 a její aplikace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Cílem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rezentace je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seznámit žáka se základními pojmy týkajícími se zlomků a jejich úprav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Zlomek, čitatel, jmenovatel, zlomková čára, základní tvar zlomku, rozšiřování a krácení zlomků, největší společný dělitel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Radomír Dědek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Vytvořeno – prosinec 2013, 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ověřeno 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6.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3109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ZLOMKY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ÚVOD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52514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Pomocí zlomků </a:t>
            </a:r>
            <a:r>
              <a:rPr lang="cs-CZ" sz="3600" dirty="0" smtClean="0"/>
              <a:t>zapisujeme</a:t>
            </a:r>
            <a:r>
              <a:rPr lang="cs-CZ" sz="3200" dirty="0" smtClean="0"/>
              <a:t> část nějakého celku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cs-CZ" dirty="0" smtClean="0"/>
                  <a:t>Například: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9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 … 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č</m:t>
                        </m:r>
                        <m:r>
                          <a:rPr lang="cs-CZ" b="0" i="1" smtClean="0">
                            <a:latin typeface="Cambria Math"/>
                          </a:rPr>
                          <m:t>𝑖𝑡𝑎𝑡𝑒𝑙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𝑗𝑚𝑒𝑛𝑜𝑣𝑎𝑡𝑒𝑙</m:t>
                        </m:r>
                      </m:den>
                    </m:f>
                  </m:oMath>
                </a14:m>
                <a:endParaRPr lang="cs-CZ" b="0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 … 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č</m:t>
                        </m:r>
                        <m:r>
                          <a:rPr lang="cs-CZ" b="0" i="1" smtClean="0">
                            <a:latin typeface="Cambria Math"/>
                          </a:rPr>
                          <m:t>𝑖𝑡𝑎𝑡𝑒𝑙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𝑗𝑚𝑒𝑛𝑜𝑣𝑎𝑡𝑒𝑙</m:t>
                        </m:r>
                      </m:den>
                    </m:f>
                  </m:oMath>
                </a14:m>
                <a:endParaRPr lang="cs-CZ" b="0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 … 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č</m:t>
                        </m:r>
                        <m:r>
                          <a:rPr lang="cs-CZ" b="0" i="1" smtClean="0">
                            <a:latin typeface="Cambria Math"/>
                          </a:rPr>
                          <m:t>𝑖𝑡𝑎𝑡𝑒𝑙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𝑗𝑚𝑒𝑛𝑜𝑣𝑎𝑡𝑒𝑙</m:t>
                        </m:r>
                      </m:den>
                    </m:f>
                  </m:oMath>
                </a14:m>
                <a:endParaRPr lang="cs-CZ" b="0" dirty="0" smtClean="0"/>
              </a:p>
              <a:p>
                <a:r>
                  <a:rPr lang="cs-CZ" dirty="0" smtClean="0"/>
                  <a:t>Čitatel a jmenovatel odděluje zlomková čára, která nahrazuje dělení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564" t="-2156" r="-40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Pamatuj si:</a:t>
            </a:r>
          </a:p>
          <a:p>
            <a:endParaRPr lang="cs-CZ" dirty="0" smtClean="0"/>
          </a:p>
          <a:p>
            <a:r>
              <a:rPr lang="cs-CZ" dirty="0" smtClean="0"/>
              <a:t>Čitatel může být:</a:t>
            </a:r>
          </a:p>
          <a:p>
            <a:endParaRPr lang="cs-CZ" dirty="0"/>
          </a:p>
          <a:p>
            <a:r>
              <a:rPr lang="cs-CZ" dirty="0" smtClean="0"/>
              <a:t>Menší než jmenovatel</a:t>
            </a:r>
          </a:p>
          <a:p>
            <a:r>
              <a:rPr lang="cs-CZ" dirty="0" smtClean="0"/>
              <a:t>Větší než jmenovatel</a:t>
            </a:r>
          </a:p>
          <a:p>
            <a:r>
              <a:rPr lang="cs-CZ" dirty="0" smtClean="0"/>
              <a:t>Stejný jako jmenovatel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Jmenovatel se nesmí rovnat nule!!!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896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Jmenovatel určuje na kolik částí se celek dělí. Čitatel určuje jakou část celku daný zlomek tvoří.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556792"/>
                <a:ext cx="8229600" cy="4753412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cs-CZ" sz="2800" dirty="0" smtClean="0"/>
                  <a:t>Zlomky můžeme znázornit graficky:</a:t>
                </a:r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r>
                  <a:rPr lang="cs-CZ" dirty="0" smtClean="0"/>
                  <a:t> </a:t>
                </a:r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sz="2800" dirty="0" smtClean="0"/>
              </a:p>
              <a:p>
                <a:pPr marL="0" indent="0">
                  <a:buNone/>
                </a:pPr>
                <a:r>
                  <a:rPr lang="cs-CZ" sz="2800" dirty="0" smtClean="0"/>
                  <a:t>Pamatuj si:</a:t>
                </a:r>
                <a:endParaRPr lang="cs-CZ" sz="2800" dirty="0"/>
              </a:p>
              <a:p>
                <a:pPr marL="0" indent="0">
                  <a:buNone/>
                </a:pPr>
                <a:r>
                  <a:rPr lang="cs-CZ" sz="2800" dirty="0" smtClean="0"/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cs-CZ" sz="2800" b="0" i="1" smtClean="0">
                            <a:latin typeface="Cambria Math"/>
                          </a:rPr>
                          <m:t>9</m:t>
                        </m:r>
                      </m:den>
                    </m:f>
                    <m:r>
                      <a:rPr lang="cs-CZ" sz="2800" b="0" i="1" smtClean="0">
                        <a:latin typeface="Cambria Math"/>
                      </a:rPr>
                      <m:t> 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&lt;1                      </m:t>
                    </m:r>
                    <m:f>
                      <m:fPr>
                        <m:ctrlPr>
                          <a:rPr lang="cs-CZ" sz="28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7</m:t>
                        </m:r>
                      </m:num>
                      <m:den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den>
                    </m:f>
                    <m:r>
                      <a:rPr lang="cs-CZ" sz="2800" b="0" i="1" smtClean="0">
                        <a:latin typeface="Cambria Math"/>
                        <a:ea typeface="Cambria Math"/>
                      </a:rPr>
                      <m:t> &gt;1                        </m:t>
                    </m:r>
                    <m:f>
                      <m:fPr>
                        <m:ctrlPr>
                          <a:rPr lang="cs-CZ" sz="28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12</m:t>
                        </m:r>
                      </m:num>
                      <m:den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12</m:t>
                        </m:r>
                      </m:den>
                    </m:f>
                    <m:r>
                      <a:rPr lang="cs-CZ" sz="2800" b="0" i="1" smtClean="0">
                        <a:latin typeface="Cambria Math"/>
                        <a:ea typeface="Cambria Math"/>
                      </a:rPr>
                      <m:t> =1</m:t>
                    </m:r>
                  </m:oMath>
                </a14:m>
                <a:r>
                  <a:rPr lang="cs-CZ" sz="2800" b="0" dirty="0" smtClean="0">
                    <a:ea typeface="Cambria Math"/>
                  </a:rPr>
                  <a:t>  </a:t>
                </a:r>
              </a:p>
              <a:p>
                <a:pPr marL="0" indent="0">
                  <a:buNone/>
                </a:pPr>
                <a:r>
                  <a:rPr lang="cs-CZ" sz="2800" b="0" dirty="0" smtClean="0">
                    <a:ea typeface="Cambria Math"/>
                  </a:rPr>
                  <a:t>  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/>
                        <a:ea typeface="Cambria Math"/>
                      </a:rPr>
                      <m:t>č</m:t>
                    </m:r>
                    <m:r>
                      <a:rPr lang="cs-CZ" sz="2000" b="0" i="1" smtClean="0">
                        <a:latin typeface="Cambria Math"/>
                        <a:ea typeface="Cambria Math"/>
                      </a:rPr>
                      <m:t>𝑖𝑡𝑎𝑡𝑒𝑙</m:t>
                    </m:r>
                    <m:r>
                      <a:rPr lang="cs-CZ" sz="2000" dirty="0">
                        <a:latin typeface="Cambria Math"/>
                      </a:rPr>
                      <m:t>&lt;</m:t>
                    </m:r>
                    <m:r>
                      <a:rPr lang="cs-CZ" sz="2000" b="0" i="1" smtClean="0">
                        <a:latin typeface="Cambria Math"/>
                        <a:ea typeface="Cambria Math"/>
                      </a:rPr>
                      <m:t>𝑗𝑚𝑒𝑛𝑜𝑣𝑎𝑡𝑒𝑙</m:t>
                    </m:r>
                    <m:r>
                      <a:rPr lang="cs-CZ" sz="2000" b="0" i="1" smtClean="0">
                        <a:latin typeface="Cambria Math"/>
                        <a:ea typeface="Cambria Math"/>
                      </a:rPr>
                      <m:t>      č</m:t>
                    </m:r>
                    <m:r>
                      <a:rPr lang="cs-CZ" sz="2000" b="0" i="1" smtClean="0">
                        <a:latin typeface="Cambria Math"/>
                        <a:ea typeface="Cambria Math"/>
                      </a:rPr>
                      <m:t>𝑖𝑡𝑎𝑡𝑒𝑙</m:t>
                    </m:r>
                    <m:r>
                      <a:rPr lang="cs-CZ" sz="2000" b="0" i="1" smtClean="0">
                        <a:latin typeface="Cambria Math"/>
                        <a:ea typeface="Cambria Math"/>
                      </a:rPr>
                      <m:t> &gt;</m:t>
                    </m:r>
                    <m:r>
                      <a:rPr lang="cs-CZ" sz="2000" b="0" i="1" smtClean="0">
                        <a:latin typeface="Cambria Math"/>
                        <a:ea typeface="Cambria Math"/>
                      </a:rPr>
                      <m:t>𝑗𝑚𝑒𝑛𝑜𝑣𝑎𝑡𝑒𝑙</m:t>
                    </m:r>
                    <m:r>
                      <a:rPr lang="cs-CZ" sz="2000" b="0" i="1" smtClean="0">
                        <a:latin typeface="Cambria Math"/>
                        <a:ea typeface="Cambria Math"/>
                      </a:rPr>
                      <m:t>      č</m:t>
                    </m:r>
                    <m:r>
                      <a:rPr lang="cs-CZ" sz="2000" b="0" i="1" smtClean="0">
                        <a:latin typeface="Cambria Math"/>
                        <a:ea typeface="Cambria Math"/>
                      </a:rPr>
                      <m:t>𝑖𝑡𝑎𝑡𝑒𝑙</m:t>
                    </m:r>
                    <m:r>
                      <a:rPr lang="cs-CZ" sz="20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cs-CZ" sz="2000" b="0" i="1" smtClean="0">
                        <a:latin typeface="Cambria Math"/>
                        <a:ea typeface="Cambria Math"/>
                      </a:rPr>
                      <m:t>𝑗𝑚𝑒𝑛𝑜𝑣𝑎𝑡𝑒𝑙</m:t>
                    </m:r>
                  </m:oMath>
                </a14:m>
                <a:r>
                  <a:rPr lang="cs-CZ" sz="2000" dirty="0" smtClean="0"/>
                  <a:t>     </a:t>
                </a:r>
                <a:endParaRPr lang="cs-CZ" sz="20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556792"/>
                <a:ext cx="8229600" cy="4753412"/>
              </a:xfrm>
              <a:blipFill rotWithShape="1">
                <a:blip r:embed="rId3"/>
                <a:stretch>
                  <a:fillRect l="-1556" t="-20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708987"/>
              </p:ext>
            </p:extLst>
          </p:nvPr>
        </p:nvGraphicFramePr>
        <p:xfrm>
          <a:off x="539552" y="2276872"/>
          <a:ext cx="10800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/>
                <a:gridCol w="360000"/>
                <a:gridCol w="360000"/>
              </a:tblGrid>
              <a:tr h="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432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628665"/>
              </p:ext>
            </p:extLst>
          </p:nvPr>
        </p:nvGraphicFramePr>
        <p:xfrm>
          <a:off x="3275856" y="2669894"/>
          <a:ext cx="18000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</a:tblGrid>
              <a:tr h="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616944"/>
              </p:ext>
            </p:extLst>
          </p:nvPr>
        </p:nvGraphicFramePr>
        <p:xfrm>
          <a:off x="6372200" y="2331720"/>
          <a:ext cx="1728192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432048"/>
                <a:gridCol w="432048"/>
                <a:gridCol w="432048"/>
              </a:tblGrid>
              <a:tr h="34175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175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175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881700" y="3429000"/>
                <a:ext cx="365805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700" y="3429000"/>
                <a:ext cx="365805" cy="61831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3995936" y="3429000"/>
                <a:ext cx="365805" cy="609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3429000"/>
                <a:ext cx="365805" cy="6090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7092280" y="3436375"/>
                <a:ext cx="49404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3436375"/>
                <a:ext cx="494046" cy="61093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754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cs-CZ" sz="3200" dirty="0" smtClean="0"/>
              <a:t>Danou část celku lze zapsat různými zlomky, které se rovnají.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301608" cy="5184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Příklad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Zlomek</a:t>
            </a:r>
            <a:r>
              <a:rPr lang="cs-CZ" sz="2400" dirty="0"/>
              <a:t>, který má v čitateli a jmenovateli nesoudělná čísla, se </a:t>
            </a:r>
            <a:r>
              <a:rPr lang="cs-CZ" sz="2400" dirty="0" smtClean="0"/>
              <a:t>nazývá </a:t>
            </a:r>
            <a:r>
              <a:rPr lang="cs-CZ" sz="2400" i="1" u="sng" dirty="0" smtClean="0">
                <a:solidFill>
                  <a:srgbClr val="FF0000"/>
                </a:solidFill>
              </a:rPr>
              <a:t>zlomek v základním tvaru</a:t>
            </a:r>
            <a:r>
              <a:rPr lang="cs-CZ" sz="2400" dirty="0" smtClean="0"/>
              <a:t>. Další zlomky, které jsme zapsali, dostaneme tak, že čitatele i jmenovatele vynásobíme stejným číslem, různým od nuly – této úpravě říkáme </a:t>
            </a:r>
            <a:r>
              <a:rPr lang="cs-CZ" sz="2400" i="1" u="sng" dirty="0" smtClean="0">
                <a:solidFill>
                  <a:srgbClr val="FF0000"/>
                </a:solidFill>
              </a:rPr>
              <a:t>rozšiřování zlomku</a:t>
            </a:r>
            <a:r>
              <a:rPr lang="cs-CZ" sz="2400" dirty="0" smtClean="0"/>
              <a:t>.</a:t>
            </a:r>
            <a:r>
              <a:rPr lang="cs-CZ" sz="2400" dirty="0"/>
              <a:t> </a:t>
            </a:r>
            <a:endParaRPr lang="cs-CZ" sz="24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319972"/>
              </p:ext>
            </p:extLst>
          </p:nvPr>
        </p:nvGraphicFramePr>
        <p:xfrm>
          <a:off x="539552" y="2204864"/>
          <a:ext cx="2880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603997"/>
              </p:ext>
            </p:extLst>
          </p:nvPr>
        </p:nvGraphicFramePr>
        <p:xfrm>
          <a:off x="4860032" y="2204864"/>
          <a:ext cx="216000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259632" y="3789040"/>
                <a:ext cx="1482714" cy="670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16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32</m:t>
                          </m:r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789040"/>
                <a:ext cx="1482714" cy="67056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5220072" y="3576778"/>
                <a:ext cx="1594924" cy="670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18</m:t>
                          </m:r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sz="2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576778"/>
                <a:ext cx="1594924" cy="67056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2795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Rozšiřování</a:t>
            </a:r>
            <a:r>
              <a:rPr lang="cs-CZ" sz="3200" dirty="0" smtClean="0"/>
              <a:t> a krácení zlomků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obsah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95536" y="1412776"/>
                <a:ext cx="4100264" cy="4669979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cs-CZ" sz="2400" u="sng" dirty="0" smtClean="0"/>
                  <a:t>Rozšiřování zlomků:</a:t>
                </a:r>
              </a:p>
              <a:p>
                <a:pPr marL="0" indent="0">
                  <a:buNone/>
                </a:pPr>
                <a:r>
                  <a:rPr lang="cs-CZ" sz="2200" dirty="0" smtClean="0"/>
                  <a:t>Rozšiřovat zlomek znamená násobit čitatele a jmenovatele stejným číslem různým od nuly.</a:t>
                </a:r>
              </a:p>
              <a:p>
                <a:pPr marL="0" indent="0">
                  <a:buNone/>
                </a:pPr>
                <a:endParaRPr lang="cs-CZ" sz="2200" dirty="0" smtClean="0"/>
              </a:p>
              <a:p>
                <a:pPr marL="0" indent="0">
                  <a:buNone/>
                </a:pPr>
                <a:r>
                  <a:rPr lang="cs-CZ" sz="2200" dirty="0" smtClean="0"/>
                  <a:t>Př.   Dané zlomky rozšiř 5: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4.5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5.5</m:t>
                          </m:r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20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cs-CZ" sz="2000" b="0" dirty="0" smtClean="0"/>
              </a:p>
              <a:p>
                <a:pPr marL="0" indent="0">
                  <a:buNone/>
                </a:pPr>
                <a:endParaRPr lang="cs-CZ" sz="20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8.5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3.5</m:t>
                          </m:r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40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cs-CZ" sz="2000" dirty="0" smtClean="0"/>
              </a:p>
              <a:p>
                <a:pPr marL="0" indent="0">
                  <a:buNone/>
                </a:pPr>
                <a:endParaRPr lang="cs-CZ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12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15</m:t>
                          </m:r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12.5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15.5</m:t>
                          </m:r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60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75</m:t>
                          </m:r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000" dirty="0" smtClean="0"/>
              </a:p>
              <a:p>
                <a:pPr marL="0" indent="0">
                  <a:buNone/>
                </a:pPr>
                <a:endParaRPr lang="cs-CZ" sz="2400" dirty="0" smtClean="0"/>
              </a:p>
              <a:p>
                <a:pPr marL="0" indent="0">
                  <a:buNone/>
                </a:pPr>
                <a:endParaRPr lang="cs-CZ" sz="2400" dirty="0"/>
              </a:p>
            </p:txBody>
          </p:sp>
        </mc:Choice>
        <mc:Fallback xmlns="">
          <p:sp>
            <p:nvSpPr>
              <p:cNvPr id="4" name="Zástupný symbol pro obsah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95536" y="1412776"/>
                <a:ext cx="4100264" cy="4669979"/>
              </a:xfrm>
              <a:blipFill rotWithShape="1">
                <a:blip r:embed="rId2"/>
                <a:stretch>
                  <a:fillRect l="-1932" t="-1567" r="-16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648200" y="1484784"/>
                <a:ext cx="4038600" cy="4641379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cs-CZ" sz="2400" u="sng" dirty="0" smtClean="0"/>
                  <a:t>Krácení zlomků:</a:t>
                </a:r>
              </a:p>
              <a:p>
                <a:pPr marL="0" indent="0">
                  <a:buNone/>
                </a:pPr>
                <a:r>
                  <a:rPr lang="cs-CZ" sz="2200" dirty="0" smtClean="0"/>
                  <a:t>Krátit </a:t>
                </a:r>
                <a:r>
                  <a:rPr lang="cs-CZ" sz="2200" dirty="0"/>
                  <a:t>zlomek znamená </a:t>
                </a:r>
                <a:r>
                  <a:rPr lang="cs-CZ" sz="2200" dirty="0" smtClean="0"/>
                  <a:t>dělit </a:t>
                </a:r>
                <a:r>
                  <a:rPr lang="cs-CZ" sz="2200" dirty="0"/>
                  <a:t>čitatele a jmenovatele stejným číslem různým od </a:t>
                </a:r>
                <a:r>
                  <a:rPr lang="cs-CZ" sz="2200" dirty="0" smtClean="0"/>
                  <a:t>nuly.</a:t>
                </a:r>
              </a:p>
              <a:p>
                <a:pPr marL="0" indent="0">
                  <a:buNone/>
                </a:pPr>
                <a:r>
                  <a:rPr lang="cs-CZ" sz="2200" dirty="0" smtClean="0"/>
                  <a:t>Př.    Zkrať na základní tvar: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24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18</m:t>
                          </m:r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24:2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18:2</m:t>
                          </m:r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12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12:3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9:3</m:t>
                          </m:r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cs-CZ" sz="2000" dirty="0" smtClean="0"/>
              </a:p>
              <a:p>
                <a:pPr marL="0" indent="0">
                  <a:buNone/>
                </a:pPr>
                <a:endParaRPr lang="cs-CZ" sz="2000" dirty="0" smtClean="0"/>
              </a:p>
              <a:p>
                <a:pPr marL="0" indent="0">
                  <a:buNone/>
                </a:pPr>
                <a:r>
                  <a:rPr lang="cs-CZ" sz="2000" dirty="0" smtClean="0"/>
                  <a:t>Rychlejší postup:</a:t>
                </a:r>
                <a:endParaRPr lang="cs-CZ" sz="200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24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18</m:t>
                          </m:r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24:6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18:6</m:t>
                          </m:r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cs-CZ" sz="2000" dirty="0" smtClean="0"/>
              </a:p>
              <a:p>
                <a:pPr marL="0" indent="0">
                  <a:buNone/>
                </a:pPr>
                <a:endParaRPr lang="cs-CZ" sz="2000" dirty="0" smtClean="0"/>
              </a:p>
              <a:p>
                <a:pPr marL="0" indent="0">
                  <a:buNone/>
                </a:pPr>
                <a:r>
                  <a:rPr lang="cs-CZ" sz="2000" dirty="0" smtClean="0"/>
                  <a:t>Pamatuj si:</a:t>
                </a:r>
              </a:p>
              <a:p>
                <a:pPr marL="0" indent="0">
                  <a:buNone/>
                </a:pPr>
                <a:r>
                  <a:rPr lang="cs-CZ" sz="2000" i="1" dirty="0" smtClean="0">
                    <a:solidFill>
                      <a:srgbClr val="FF0000"/>
                    </a:solidFill>
                  </a:rPr>
                  <a:t>Dělíme pokud možno největším </a:t>
                </a:r>
                <a:r>
                  <a:rPr lang="cs-CZ" sz="2000" i="1" u="sng" dirty="0" smtClean="0">
                    <a:solidFill>
                      <a:srgbClr val="FF0000"/>
                    </a:solidFill>
                  </a:rPr>
                  <a:t>společným dělitelem obou čísel.</a:t>
                </a:r>
                <a:endParaRPr lang="cs-CZ" sz="2000" i="1" u="sng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sz="2000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48200" y="1484784"/>
                <a:ext cx="4038600" cy="4641379"/>
              </a:xfrm>
              <a:blipFill rotWithShape="1">
                <a:blip r:embed="rId3"/>
                <a:stretch>
                  <a:fillRect l="-1964" t="-1577" b="-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351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548680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Rozšiř tak, aby platilo:</a:t>
            </a:r>
            <a:endParaRPr lang="cs-CZ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637793" y="1794920"/>
                <a:ext cx="648072" cy="38032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b="0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b="0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b="0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b="0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93" y="1794920"/>
                <a:ext cx="648072" cy="380328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1891950" y="1794920"/>
                <a:ext cx="576064" cy="4382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cs-CZ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28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32</m:t>
                          </m:r>
                        </m:den>
                      </m:f>
                    </m:oMath>
                  </m:oMathPara>
                </a14:m>
                <a:endParaRPr lang="cs-CZ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cs-CZ" dirty="0" smtClean="0"/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72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cs-CZ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27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cs-CZ" dirty="0" smtClean="0"/>
              </a:p>
              <a:p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1950" y="1794920"/>
                <a:ext cx="576064" cy="438299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1019571" y="1794920"/>
                <a:ext cx="1080120" cy="4105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4 . 3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6 . 3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7 . 4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8 . 4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5 . 3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9 . 3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6 . 12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5 . 12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3 . 9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4 . 9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571" y="1794920"/>
                <a:ext cx="1080120" cy="410599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/>
          <p:cNvSpPr txBox="1"/>
          <p:nvPr/>
        </p:nvSpPr>
        <p:spPr>
          <a:xfrm>
            <a:off x="4067944" y="548680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Zkrať na základní tvar:</a:t>
            </a:r>
            <a:endParaRPr lang="cs-CZ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4122304" y="1794920"/>
                <a:ext cx="864096" cy="38245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36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b="0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21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b="0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48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16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b="0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b="0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80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96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2304" y="1794920"/>
                <a:ext cx="864096" cy="382457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4986400" y="1794920"/>
                <a:ext cx="3474032" cy="3828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36:6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24:6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6:2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4:2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b="0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15:3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21:3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cs-CZ" b="0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48:4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16:4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12:4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4:4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1 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cs-CZ" b="0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8:2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14:2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cs-CZ" b="0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80:8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96:8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10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10:2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12:2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6400" y="1794920"/>
                <a:ext cx="3474032" cy="382899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ovéPole 8"/>
          <p:cNvSpPr txBox="1"/>
          <p:nvPr/>
        </p:nvSpPr>
        <p:spPr>
          <a:xfrm>
            <a:off x="1019571" y="1179404"/>
            <a:ext cx="1160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788024" y="117940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Jedno z možných řešení: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9946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jsme se naučili: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Co je to zlomek, čitatel a jmenovatel zlomku.</a:t>
            </a:r>
          </a:p>
          <a:p>
            <a:r>
              <a:rPr lang="cs-CZ" dirty="0" smtClean="0"/>
              <a:t>Jak poznat, zda je zlomek větší (menší) než 1.</a:t>
            </a:r>
          </a:p>
          <a:p>
            <a:r>
              <a:rPr lang="cs-CZ" dirty="0" smtClean="0"/>
              <a:t>Kdy je zlomek v základním tvaru.</a:t>
            </a:r>
          </a:p>
          <a:p>
            <a:r>
              <a:rPr lang="cs-CZ" dirty="0" smtClean="0"/>
              <a:t>Co je to rozšiřování zlomků.</a:t>
            </a:r>
          </a:p>
          <a:p>
            <a:r>
              <a:rPr lang="cs-CZ" dirty="0" smtClean="0"/>
              <a:t>Co je to krácení zlomků.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326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/>
              <a:t>Zdroje:</a:t>
            </a:r>
            <a:br>
              <a:rPr lang="cs-CZ" sz="2000" dirty="0" smtClean="0"/>
            </a:br>
            <a:r>
              <a:rPr lang="cs-CZ" sz="2000" dirty="0" smtClean="0"/>
              <a:t>Vlastní tvorba autora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0684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</TotalTime>
  <Words>747</Words>
  <Application>Microsoft Office PowerPoint</Application>
  <PresentationFormat>Předvádění na obrazovce (4:3)</PresentationFormat>
  <Paragraphs>140</Paragraphs>
  <Slides>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Prezentace aplikace PowerPoint</vt:lpstr>
      <vt:lpstr>ZLOMKY</vt:lpstr>
      <vt:lpstr>Pomocí zlomků zapisujeme část nějakého celku</vt:lpstr>
      <vt:lpstr>Jmenovatel určuje na kolik částí se celek dělí. Čitatel určuje jakou část celku daný zlomek tvoří.</vt:lpstr>
      <vt:lpstr>Danou část celku lze zapsat různými zlomky, které se rovnají.</vt:lpstr>
      <vt:lpstr>Rozšiřování a krácení zlomků</vt:lpstr>
      <vt:lpstr>Prezentace aplikace PowerPoint</vt:lpstr>
      <vt:lpstr>Co jsme se naučili:</vt:lpstr>
      <vt:lpstr>Zdroje: Vlastní tvorba autora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Zkouška 2</dc:title>
  <dc:creator>PC</dc:creator>
  <cp:lastModifiedBy>Radomír Dědek</cp:lastModifiedBy>
  <cp:revision>35</cp:revision>
  <dcterms:created xsi:type="dcterms:W3CDTF">2014-02-03T12:11:52Z</dcterms:created>
  <dcterms:modified xsi:type="dcterms:W3CDTF">2014-06-18T07:23:23Z</dcterms:modified>
</cp:coreProperties>
</file>