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64" r:id="rId4"/>
    <p:sldId id="265" r:id="rId5"/>
    <p:sldId id="257" r:id="rId6"/>
    <p:sldId id="261" r:id="rId7"/>
    <p:sldId id="258" r:id="rId8"/>
    <p:sldId id="263" r:id="rId9"/>
    <p:sldId id="260" r:id="rId10"/>
    <p:sldId id="266" r:id="rId11"/>
    <p:sldId id="267" r:id="rId12"/>
    <p:sldId id="268" r:id="rId13"/>
    <p:sldId id="270" r:id="rId14"/>
    <p:sldId id="273" r:id="rId15"/>
    <p:sldId id="272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3270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7008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11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65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84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432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589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211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332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838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5AC4-4BA0-4C48-B095-1F9FDE80561E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F01-929B-4B04-96C1-5CE50AAC19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249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15AC4-4BA0-4C48-B095-1F9FDE80561E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1EF01-929B-4B04-96C1-5CE50AAC19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1215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271798"/>
              </p:ext>
            </p:extLst>
          </p:nvPr>
        </p:nvGraphicFramePr>
        <p:xfrm>
          <a:off x="413284" y="1704114"/>
          <a:ext cx="8280920" cy="51554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Převody jednotek objemu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Matematika, 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prima (1. 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ročník osmiletého studia)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Matematika a její aplikace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Cílem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p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rezentace je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seznámit žáka se základními převodními vztahy mezi jednotkami objemu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Metr, decimetr, centimetr, milimetr krychlový, násobení a dělení </a:t>
                      </a:r>
                    </a:p>
                    <a:p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1 000, 1 000 000,  …….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Radomír Dědek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Vytvořeno – únor 2014, ověřeno 6. 3. 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9662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0, 0012 dm</a:t>
            </a:r>
            <a:r>
              <a:rPr lang="cs-CZ" baseline="30000" dirty="0" smtClean="0"/>
              <a:t>3</a:t>
            </a:r>
            <a:r>
              <a:rPr lang="cs-CZ" dirty="0" smtClean="0"/>
              <a:t>   (mm</a:t>
            </a:r>
            <a:r>
              <a:rPr lang="cs-CZ" baseline="30000" dirty="0" smtClean="0"/>
              <a:t>3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835696" y="2919095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 E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120 000 mm</a:t>
            </a:r>
            <a:r>
              <a:rPr lang="cs-CZ" sz="3200" baseline="30000" dirty="0" smtClean="0">
                <a:solidFill>
                  <a:schemeClr val="dk1"/>
                </a:solidFill>
              </a:rPr>
              <a:t>3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572000" y="2919095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120 mm</a:t>
            </a:r>
            <a:r>
              <a:rPr lang="cs-CZ" sz="3200" baseline="30000" dirty="0" smtClean="0">
                <a:solidFill>
                  <a:schemeClr val="dk1"/>
                </a:solidFill>
              </a:rPr>
              <a:t>3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1 200 mm</a:t>
            </a:r>
            <a:r>
              <a:rPr lang="cs-CZ" sz="3200" baseline="30000" dirty="0" smtClean="0">
                <a:solidFill>
                  <a:schemeClr val="dk1"/>
                </a:solidFill>
              </a:rPr>
              <a:t>3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12 000 mm</a:t>
            </a:r>
            <a:r>
              <a:rPr lang="cs-CZ" sz="3200" baseline="30000" dirty="0" smtClean="0">
                <a:solidFill>
                  <a:schemeClr val="dk1"/>
                </a:solidFill>
              </a:rPr>
              <a:t>3</a:t>
            </a:r>
            <a:r>
              <a:rPr lang="cs-CZ" sz="3200" dirty="0" smtClean="0">
                <a:solidFill>
                  <a:schemeClr val="dk1"/>
                </a:solidFill>
              </a:rPr>
              <a:t>  </a:t>
            </a:r>
            <a:endParaRPr lang="cs-CZ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768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15 625 cm</a:t>
            </a:r>
            <a:r>
              <a:rPr lang="cs-CZ" baseline="30000" dirty="0" smtClean="0"/>
              <a:t>3    </a:t>
            </a:r>
            <a:r>
              <a:rPr lang="cs-CZ" dirty="0" smtClean="0"/>
              <a:t>(dm</a:t>
            </a:r>
            <a:r>
              <a:rPr lang="cs-CZ" baseline="30000" dirty="0" smtClean="0"/>
              <a:t>3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835696" y="2955099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 E</a:t>
            </a:r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15, 625 dm</a:t>
            </a:r>
            <a:r>
              <a:rPr lang="cs-CZ" sz="3200" baseline="30000" dirty="0" smtClean="0"/>
              <a:t>3</a:t>
            </a:r>
            <a:endParaRPr lang="cs-CZ" sz="3200" dirty="0"/>
          </a:p>
        </p:txBody>
      </p:sp>
      <p:sp>
        <p:nvSpPr>
          <p:cNvPr id="7" name="Zaoblený obdélník 6"/>
          <p:cNvSpPr/>
          <p:nvPr/>
        </p:nvSpPr>
        <p:spPr>
          <a:xfrm>
            <a:off x="4572000" y="2919095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0, 15625 dm</a:t>
            </a:r>
            <a:r>
              <a:rPr lang="cs-CZ" sz="3200" baseline="30000" dirty="0" smtClean="0">
                <a:solidFill>
                  <a:schemeClr val="dk1"/>
                </a:solidFill>
              </a:rPr>
              <a:t>3</a:t>
            </a:r>
            <a:r>
              <a:rPr lang="cs-CZ" sz="3200" dirty="0" smtClean="0">
                <a:solidFill>
                  <a:schemeClr val="dk1"/>
                </a:solidFill>
              </a:rPr>
              <a:t> 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156, 25 dm</a:t>
            </a:r>
            <a:r>
              <a:rPr lang="cs-CZ" sz="3200" baseline="30000" dirty="0" smtClean="0">
                <a:solidFill>
                  <a:schemeClr val="dk1"/>
                </a:solidFill>
              </a:rPr>
              <a:t>3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1 562, 5 dm</a:t>
            </a:r>
            <a:r>
              <a:rPr lang="cs-CZ" sz="3200" baseline="30000" dirty="0" smtClean="0">
                <a:solidFill>
                  <a:schemeClr val="dk1"/>
                </a:solidFill>
              </a:rPr>
              <a:t>3</a:t>
            </a:r>
            <a:r>
              <a:rPr lang="cs-CZ" sz="3200" dirty="0" smtClean="0">
                <a:solidFill>
                  <a:schemeClr val="dk1"/>
                </a:solidFill>
              </a:rPr>
              <a:t> </a:t>
            </a:r>
            <a:endParaRPr lang="cs-CZ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77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1, 458 cm</a:t>
            </a:r>
            <a:r>
              <a:rPr lang="cs-CZ" baseline="30000" dirty="0" smtClean="0"/>
              <a:t>3</a:t>
            </a:r>
            <a:r>
              <a:rPr lang="cs-CZ" dirty="0" smtClean="0"/>
              <a:t>   (mm</a:t>
            </a:r>
            <a:r>
              <a:rPr lang="cs-CZ" baseline="30000" dirty="0" smtClean="0"/>
              <a:t>3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835696" y="2919095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ANO</a:t>
            </a:r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 E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145, 8 mm</a:t>
            </a:r>
            <a:r>
              <a:rPr lang="cs-CZ" sz="3200" baseline="30000" dirty="0" smtClean="0">
                <a:solidFill>
                  <a:schemeClr val="dk1"/>
                </a:solidFill>
              </a:rPr>
              <a:t>3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572000" y="2919095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1 458 mm</a:t>
            </a:r>
            <a:r>
              <a:rPr lang="cs-CZ" sz="3200" baseline="30000" dirty="0" smtClean="0">
                <a:solidFill>
                  <a:schemeClr val="dk1"/>
                </a:solidFill>
              </a:rPr>
              <a:t>3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14 580 mm</a:t>
            </a:r>
            <a:r>
              <a:rPr lang="cs-CZ" sz="3200" baseline="30000" dirty="0" smtClean="0">
                <a:solidFill>
                  <a:schemeClr val="dk1"/>
                </a:solidFill>
              </a:rPr>
              <a:t>3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14, 58 mm</a:t>
            </a:r>
            <a:r>
              <a:rPr lang="cs-CZ" sz="3200" baseline="30000" dirty="0" smtClean="0">
                <a:solidFill>
                  <a:schemeClr val="dk1"/>
                </a:solidFill>
              </a:rPr>
              <a:t>3</a:t>
            </a:r>
            <a:r>
              <a:rPr lang="cs-CZ" sz="3200" dirty="0" smtClean="0">
                <a:solidFill>
                  <a:schemeClr val="dk1"/>
                </a:solidFill>
              </a:rPr>
              <a:t>  </a:t>
            </a:r>
            <a:endParaRPr lang="cs-CZ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39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3 257, 1 dm</a:t>
            </a:r>
            <a:r>
              <a:rPr lang="cs-CZ" baseline="30000" dirty="0" smtClean="0"/>
              <a:t>3</a:t>
            </a:r>
            <a:r>
              <a:rPr lang="cs-CZ" dirty="0" smtClean="0"/>
              <a:t>   (m</a:t>
            </a:r>
            <a:r>
              <a:rPr lang="cs-CZ" baseline="30000" dirty="0" smtClean="0"/>
              <a:t>3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835696" y="2919095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 E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3 25, 71 m</a:t>
            </a:r>
            <a:r>
              <a:rPr lang="cs-CZ" sz="3200" baseline="30000" dirty="0" smtClean="0">
                <a:solidFill>
                  <a:schemeClr val="dk1"/>
                </a:solidFill>
              </a:rPr>
              <a:t>3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572000" y="2919095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0, 32571 m</a:t>
            </a:r>
            <a:r>
              <a:rPr lang="cs-CZ" sz="3200" baseline="30000" dirty="0" smtClean="0">
                <a:solidFill>
                  <a:schemeClr val="dk1"/>
                </a:solidFill>
              </a:rPr>
              <a:t>3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3, 2571 m</a:t>
            </a:r>
            <a:r>
              <a:rPr lang="cs-CZ" sz="3200" baseline="30000" dirty="0" smtClean="0">
                <a:solidFill>
                  <a:schemeClr val="dk1"/>
                </a:solidFill>
              </a:rPr>
              <a:t>3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32, 571 m</a:t>
            </a:r>
            <a:r>
              <a:rPr lang="cs-CZ" sz="3200" baseline="30000" dirty="0" smtClean="0">
                <a:solidFill>
                  <a:schemeClr val="dk1"/>
                </a:solidFill>
              </a:rPr>
              <a:t>3</a:t>
            </a:r>
            <a:r>
              <a:rPr lang="cs-CZ" sz="3200" dirty="0" smtClean="0">
                <a:solidFill>
                  <a:schemeClr val="dk1"/>
                </a:solidFill>
              </a:rPr>
              <a:t>  </a:t>
            </a:r>
            <a:endParaRPr lang="cs-CZ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47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5 264 hl   (m</a:t>
            </a:r>
            <a:r>
              <a:rPr lang="cs-CZ" baseline="30000" dirty="0" smtClean="0"/>
              <a:t>3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835696" y="2919095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 E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52, 64 m</a:t>
            </a:r>
            <a:r>
              <a:rPr lang="cs-CZ" sz="3200" baseline="30000" dirty="0" smtClean="0">
                <a:solidFill>
                  <a:schemeClr val="dk1"/>
                </a:solidFill>
              </a:rPr>
              <a:t>3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572000" y="2919095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526, 4</a:t>
            </a:r>
            <a:r>
              <a:rPr lang="cs-CZ" sz="3200" dirty="0" smtClean="0">
                <a:solidFill>
                  <a:schemeClr val="dk1"/>
                </a:solidFill>
              </a:rPr>
              <a:t> m</a:t>
            </a:r>
            <a:r>
              <a:rPr lang="cs-CZ" sz="3200" baseline="30000" dirty="0" smtClean="0">
                <a:solidFill>
                  <a:schemeClr val="dk1"/>
                </a:solidFill>
              </a:rPr>
              <a:t>3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3, 2571 m</a:t>
            </a:r>
            <a:r>
              <a:rPr lang="cs-CZ" sz="3200" baseline="30000" dirty="0" smtClean="0">
                <a:solidFill>
                  <a:schemeClr val="dk1"/>
                </a:solidFill>
              </a:rPr>
              <a:t>3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5, 264 m</a:t>
            </a:r>
            <a:r>
              <a:rPr lang="cs-CZ" sz="3200" baseline="30000" dirty="0" smtClean="0">
                <a:solidFill>
                  <a:schemeClr val="dk1"/>
                </a:solidFill>
              </a:rPr>
              <a:t>3</a:t>
            </a:r>
            <a:r>
              <a:rPr lang="cs-CZ" sz="3200" dirty="0" smtClean="0">
                <a:solidFill>
                  <a:schemeClr val="dk1"/>
                </a:solidFill>
              </a:rPr>
              <a:t>  </a:t>
            </a:r>
            <a:endParaRPr lang="cs-CZ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264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5" grpId="1" animBg="1"/>
      <p:bldP spid="5" grpId="2" animBg="1"/>
      <p:bldP spid="5" grpId="3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dirty="0" smtClean="0"/>
              <a:t>Zdroje:</a:t>
            </a:r>
            <a:br>
              <a:rPr lang="cs-CZ" sz="2400" dirty="0" smtClean="0"/>
            </a:br>
            <a:r>
              <a:rPr lang="cs-CZ" sz="2400" dirty="0" smtClean="0"/>
              <a:t>Vlastní tvorba autora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4894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cap="small" dirty="0" smtClean="0"/>
              <a:t>Převody jednotek</a:t>
            </a:r>
            <a:endParaRPr lang="cs-CZ" cap="small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i="1" cap="small" dirty="0" smtClean="0"/>
              <a:t>Jednotky objemu</a:t>
            </a:r>
            <a:endParaRPr lang="cs-CZ" b="1" i="1" cap="small" dirty="0"/>
          </a:p>
        </p:txBody>
      </p:sp>
    </p:spTree>
    <p:extLst>
      <p:ext uri="{BB962C8B-B14F-4D97-AF65-F5344CB8AC3E}">
        <p14:creationId xmlns:p14="http://schemas.microsoft.com/office/powerpoint/2010/main" val="74652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Tabulka převodních vztahů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5325690"/>
              </p:ext>
            </p:extLst>
          </p:nvPr>
        </p:nvGraphicFramePr>
        <p:xfrm>
          <a:off x="457200" y="1600200"/>
          <a:ext cx="8208000" cy="493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2472"/>
                <a:gridCol w="1573528"/>
                <a:gridCol w="1368000"/>
                <a:gridCol w="1368000"/>
                <a:gridCol w="1523120"/>
                <a:gridCol w="1212880"/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Jednotka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mm</a:t>
                      </a:r>
                      <a:r>
                        <a:rPr lang="cs-CZ" b="1" baseline="30000" dirty="0" smtClean="0"/>
                        <a:t>3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cm</a:t>
                      </a:r>
                      <a:r>
                        <a:rPr lang="cs-CZ" b="1" baseline="30000" dirty="0" smtClean="0"/>
                        <a:t>3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dm</a:t>
                      </a:r>
                      <a:r>
                        <a:rPr lang="cs-CZ" b="1" baseline="30000" dirty="0" smtClean="0"/>
                        <a:t>3</a:t>
                      </a:r>
                      <a:r>
                        <a:rPr lang="cs-CZ" b="1" baseline="0" dirty="0" smtClean="0"/>
                        <a:t> = l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m</a:t>
                      </a:r>
                      <a:r>
                        <a:rPr lang="cs-CZ" b="1" baseline="30000" dirty="0" smtClean="0"/>
                        <a:t>3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hl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cs-CZ" b="1" dirty="0" smtClean="0"/>
                    </a:p>
                    <a:p>
                      <a:pPr algn="ctr"/>
                      <a:r>
                        <a:rPr lang="cs-CZ" b="1" dirty="0" smtClean="0"/>
                        <a:t>mm</a:t>
                      </a:r>
                      <a:r>
                        <a:rPr lang="cs-CZ" b="1" baseline="30000" dirty="0" smtClean="0"/>
                        <a:t>3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0, 001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0,</a:t>
                      </a:r>
                      <a:r>
                        <a:rPr lang="cs-CZ" baseline="0" dirty="0" smtClean="0"/>
                        <a:t> 000001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0,000000001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-----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cs-CZ" b="1" dirty="0" smtClean="0"/>
                    </a:p>
                    <a:p>
                      <a:pPr algn="ctr"/>
                      <a:r>
                        <a:rPr lang="cs-CZ" b="1" dirty="0" smtClean="0"/>
                        <a:t>cm</a:t>
                      </a:r>
                      <a:r>
                        <a:rPr lang="cs-CZ" b="1" baseline="30000" dirty="0" smtClean="0"/>
                        <a:t>3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1 000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0, 001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0, 000001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-----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cs-CZ" b="1" dirty="0" smtClean="0"/>
                    </a:p>
                    <a:p>
                      <a:pPr algn="ctr"/>
                      <a:r>
                        <a:rPr lang="cs-CZ" b="1" dirty="0" smtClean="0"/>
                        <a:t>dm</a:t>
                      </a:r>
                      <a:r>
                        <a:rPr lang="cs-CZ" b="1" baseline="30000" dirty="0" smtClean="0"/>
                        <a:t>3</a:t>
                      </a:r>
                      <a:r>
                        <a:rPr lang="cs-CZ" b="1" baseline="0" dirty="0" smtClean="0"/>
                        <a:t>=l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1 000 000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1 000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0, 001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0, 01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cs-CZ" b="1" dirty="0" smtClean="0"/>
                    </a:p>
                    <a:p>
                      <a:pPr algn="ctr"/>
                      <a:r>
                        <a:rPr lang="cs-CZ" b="1" dirty="0" smtClean="0"/>
                        <a:t>m</a:t>
                      </a:r>
                      <a:r>
                        <a:rPr lang="cs-CZ" b="1" baseline="30000" dirty="0" smtClean="0"/>
                        <a:t>3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1 000 000 000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1 000 000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1 000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cs-CZ" b="1" dirty="0" smtClean="0"/>
                    </a:p>
                    <a:p>
                      <a:pPr algn="ctr"/>
                      <a:r>
                        <a:rPr lang="cs-CZ" b="1" dirty="0" smtClean="0"/>
                        <a:t>hl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-----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-----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0, 1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302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tabulky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1628800"/>
            <a:ext cx="4464496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 smtClean="0"/>
              <a:t>Převeď na cm</a:t>
            </a:r>
            <a:r>
              <a:rPr lang="cs-CZ" sz="2000" baseline="30000" dirty="0" smtClean="0"/>
              <a:t>3</a:t>
            </a:r>
            <a:r>
              <a:rPr lang="cs-CZ" sz="2000" dirty="0" smtClean="0"/>
              <a:t>:</a:t>
            </a:r>
          </a:p>
          <a:p>
            <a:pPr marL="0" indent="0">
              <a:buNone/>
            </a:pPr>
            <a:r>
              <a:rPr lang="cs-CZ" sz="2000" dirty="0" smtClean="0"/>
              <a:t>12,3 dm</a:t>
            </a:r>
            <a:r>
              <a:rPr lang="cs-CZ" sz="2000" baseline="30000" dirty="0" smtClean="0"/>
              <a:t>3</a:t>
            </a:r>
            <a:r>
              <a:rPr lang="cs-CZ" sz="2000" dirty="0" smtClean="0"/>
              <a:t> = 12,3 . 1 000 = 12 300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0,23 m</a:t>
            </a:r>
            <a:r>
              <a:rPr lang="cs-CZ" sz="2000" baseline="30000" dirty="0" smtClean="0"/>
              <a:t>3</a:t>
            </a:r>
            <a:r>
              <a:rPr lang="cs-CZ" sz="2000" dirty="0" smtClean="0"/>
              <a:t> = 0,23 . 1 000 000 = 230 000 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125 mm</a:t>
            </a:r>
            <a:r>
              <a:rPr lang="cs-CZ" sz="2000" baseline="30000" dirty="0" smtClean="0"/>
              <a:t>3</a:t>
            </a:r>
            <a:r>
              <a:rPr lang="cs-CZ" sz="2000" dirty="0" smtClean="0"/>
              <a:t> = 125 . 0,001 = 0, 125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= 125 : 1 000 = 0,125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15, 3 l = 15, 3 dm</a:t>
            </a:r>
            <a:r>
              <a:rPr lang="cs-CZ" sz="2000" baseline="30000" dirty="0" smtClean="0"/>
              <a:t>3</a:t>
            </a:r>
            <a:r>
              <a:rPr lang="cs-CZ" sz="2000" dirty="0" smtClean="0"/>
              <a:t> = 15, 3 .1 000=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=15 300</a:t>
            </a: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4008" y="1628800"/>
            <a:ext cx="4042792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 smtClean="0"/>
              <a:t>Nápověda:</a:t>
            </a:r>
          </a:p>
          <a:p>
            <a:pPr marL="0" indent="0">
              <a:buNone/>
            </a:pPr>
            <a:r>
              <a:rPr lang="cs-CZ" sz="2000" dirty="0" smtClean="0"/>
              <a:t>dm</a:t>
            </a:r>
            <a:r>
              <a:rPr lang="cs-CZ" sz="2000" baseline="30000" dirty="0" smtClean="0"/>
              <a:t>3</a:t>
            </a:r>
            <a:r>
              <a:rPr lang="cs-CZ" sz="2000" dirty="0" smtClean="0"/>
              <a:t> = 1000 cm</a:t>
            </a:r>
            <a:r>
              <a:rPr lang="cs-CZ" sz="2000" baseline="30000" dirty="0" smtClean="0"/>
              <a:t>3</a:t>
            </a:r>
            <a:r>
              <a:rPr lang="cs-CZ" sz="2000" dirty="0" smtClean="0"/>
              <a:t>; násobíme 1000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m</a:t>
            </a:r>
            <a:r>
              <a:rPr lang="cs-CZ" sz="2000" baseline="30000" dirty="0" smtClean="0"/>
              <a:t>3</a:t>
            </a:r>
            <a:r>
              <a:rPr lang="cs-CZ" sz="2000" dirty="0" smtClean="0"/>
              <a:t> = 1 000 000 cm</a:t>
            </a:r>
            <a:r>
              <a:rPr lang="cs-CZ" sz="2000" baseline="30000" dirty="0" smtClean="0"/>
              <a:t>3</a:t>
            </a:r>
            <a:r>
              <a:rPr lang="cs-CZ" sz="2000" dirty="0" smtClean="0"/>
              <a:t>; </a:t>
            </a:r>
          </a:p>
          <a:p>
            <a:pPr marL="0" indent="0">
              <a:buNone/>
            </a:pPr>
            <a:r>
              <a:rPr lang="cs-CZ" sz="2000" dirty="0" smtClean="0"/>
              <a:t>násobíme 1 000 000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mm</a:t>
            </a:r>
            <a:r>
              <a:rPr lang="cs-CZ" sz="2000" baseline="30000" dirty="0" smtClean="0"/>
              <a:t>3</a:t>
            </a:r>
            <a:r>
              <a:rPr lang="cs-CZ" sz="2000" dirty="0" smtClean="0"/>
              <a:t> = 0, 001 cm</a:t>
            </a:r>
            <a:r>
              <a:rPr lang="cs-CZ" sz="2000" baseline="30000" dirty="0" smtClean="0"/>
              <a:t>3</a:t>
            </a:r>
            <a:r>
              <a:rPr lang="cs-CZ" sz="2000" dirty="0" smtClean="0"/>
              <a:t>; násobíme 0, 001</a:t>
            </a:r>
          </a:p>
          <a:p>
            <a:pPr marL="0" indent="0">
              <a:buNone/>
            </a:pPr>
            <a:r>
              <a:rPr lang="cs-CZ" sz="2000" dirty="0" smtClean="0"/>
              <a:t>nebo cm</a:t>
            </a:r>
            <a:r>
              <a:rPr lang="cs-CZ" sz="2000" baseline="30000" dirty="0" smtClean="0"/>
              <a:t>3</a:t>
            </a:r>
            <a:r>
              <a:rPr lang="cs-CZ" sz="2000" dirty="0" smtClean="0"/>
              <a:t> = 1 000 mm</a:t>
            </a:r>
            <a:r>
              <a:rPr lang="cs-CZ" sz="2000" baseline="30000" dirty="0" smtClean="0"/>
              <a:t>3</a:t>
            </a:r>
            <a:r>
              <a:rPr lang="cs-CZ" sz="2000" dirty="0" smtClean="0"/>
              <a:t>; dělíme 1 000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1 litr = 1 dm</a:t>
            </a:r>
            <a:r>
              <a:rPr lang="cs-CZ" sz="2000" baseline="30000" dirty="0" smtClean="0"/>
              <a:t>3</a:t>
            </a:r>
            <a:r>
              <a:rPr lang="cs-CZ" sz="2000" dirty="0" smtClean="0"/>
              <a:t> = 1 000 cm</a:t>
            </a:r>
            <a:r>
              <a:rPr lang="cs-CZ" sz="2000" baseline="30000" dirty="0" smtClean="0"/>
              <a:t>3</a:t>
            </a:r>
            <a:r>
              <a:rPr lang="cs-CZ" sz="2000" dirty="0" smtClean="0"/>
              <a:t> </a:t>
            </a:r>
          </a:p>
          <a:p>
            <a:pPr marL="0" indent="0">
              <a:buNone/>
            </a:pPr>
            <a:r>
              <a:rPr lang="cs-CZ" sz="2000" dirty="0" smtClean="0"/>
              <a:t>násobíme 1 000         </a:t>
            </a:r>
          </a:p>
        </p:txBody>
      </p:sp>
    </p:spTree>
    <p:extLst>
      <p:ext uri="{BB962C8B-B14F-4D97-AF65-F5344CB8AC3E}">
        <p14:creationId xmlns:p14="http://schemas.microsoft.com/office/powerpoint/2010/main" val="214455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1 235 784 cm</a:t>
            </a:r>
            <a:r>
              <a:rPr lang="cs-CZ" baseline="30000" dirty="0" smtClean="0"/>
              <a:t>3    </a:t>
            </a:r>
            <a:r>
              <a:rPr lang="cs-CZ" dirty="0" smtClean="0"/>
              <a:t>(m</a:t>
            </a:r>
            <a:r>
              <a:rPr lang="cs-CZ" baseline="30000" dirty="0" smtClean="0"/>
              <a:t>3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835696" y="2955099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 E</a:t>
            </a:r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 1, 235784 m</a:t>
            </a:r>
            <a:r>
              <a:rPr lang="cs-CZ" sz="3200" baseline="30000" dirty="0" smtClean="0"/>
              <a:t>3</a:t>
            </a:r>
            <a:endParaRPr lang="cs-CZ" sz="3200" dirty="0"/>
          </a:p>
        </p:txBody>
      </p:sp>
      <p:sp>
        <p:nvSpPr>
          <p:cNvPr id="7" name="Zaoblený obdélník 6"/>
          <p:cNvSpPr/>
          <p:nvPr/>
        </p:nvSpPr>
        <p:spPr>
          <a:xfrm>
            <a:off x="4572000" y="2919095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1 235, 784 m</a:t>
            </a:r>
            <a:r>
              <a:rPr lang="cs-CZ" sz="3200" baseline="30000" dirty="0" smtClean="0">
                <a:solidFill>
                  <a:schemeClr val="dk1"/>
                </a:solidFill>
              </a:rPr>
              <a:t>3</a:t>
            </a:r>
            <a:r>
              <a:rPr lang="cs-CZ" sz="3200" dirty="0" smtClean="0">
                <a:solidFill>
                  <a:schemeClr val="dk1"/>
                </a:solidFill>
              </a:rPr>
              <a:t> 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123, 5784 m</a:t>
            </a:r>
            <a:r>
              <a:rPr lang="cs-CZ" sz="3200" baseline="30000" dirty="0" smtClean="0">
                <a:solidFill>
                  <a:schemeClr val="dk1"/>
                </a:solidFill>
              </a:rPr>
              <a:t>3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 123 578, 4 m</a:t>
            </a:r>
            <a:r>
              <a:rPr lang="cs-CZ" sz="3200" baseline="30000" dirty="0" smtClean="0">
                <a:solidFill>
                  <a:schemeClr val="dk1"/>
                </a:solidFill>
              </a:rPr>
              <a:t>3</a:t>
            </a:r>
            <a:r>
              <a:rPr lang="cs-CZ" sz="3200" dirty="0" smtClean="0">
                <a:solidFill>
                  <a:schemeClr val="dk1"/>
                </a:solidFill>
              </a:rPr>
              <a:t> </a:t>
            </a:r>
            <a:endParaRPr lang="cs-CZ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242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0, 73 dm</a:t>
            </a:r>
            <a:r>
              <a:rPr lang="cs-CZ" baseline="30000" dirty="0" smtClean="0"/>
              <a:t>3    </a:t>
            </a:r>
            <a:r>
              <a:rPr lang="cs-CZ" dirty="0" smtClean="0"/>
              <a:t>(cm</a:t>
            </a:r>
            <a:r>
              <a:rPr lang="cs-CZ" baseline="30000" dirty="0" smtClean="0"/>
              <a:t>3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835696" y="2955099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 E</a:t>
            </a:r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730 000 cm</a:t>
            </a:r>
            <a:r>
              <a:rPr lang="cs-CZ" sz="3200" baseline="30000" dirty="0" smtClean="0"/>
              <a:t>3</a:t>
            </a:r>
            <a:endParaRPr lang="cs-CZ" sz="3200" dirty="0"/>
          </a:p>
        </p:txBody>
      </p:sp>
      <p:sp>
        <p:nvSpPr>
          <p:cNvPr id="7" name="Zaoblený obdélník 6"/>
          <p:cNvSpPr/>
          <p:nvPr/>
        </p:nvSpPr>
        <p:spPr>
          <a:xfrm>
            <a:off x="4572000" y="2919095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7 300 cm</a:t>
            </a:r>
            <a:r>
              <a:rPr lang="cs-CZ" sz="3200" baseline="30000" dirty="0" smtClean="0">
                <a:solidFill>
                  <a:schemeClr val="dk1"/>
                </a:solidFill>
              </a:rPr>
              <a:t>3</a:t>
            </a:r>
            <a:r>
              <a:rPr lang="cs-CZ" sz="3200" dirty="0" smtClean="0">
                <a:solidFill>
                  <a:schemeClr val="dk1"/>
                </a:solidFill>
              </a:rPr>
              <a:t> 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73 000 cm</a:t>
            </a:r>
            <a:r>
              <a:rPr lang="cs-CZ" sz="3200" baseline="30000" dirty="0" smtClean="0">
                <a:solidFill>
                  <a:schemeClr val="dk1"/>
                </a:solidFill>
              </a:rPr>
              <a:t>3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730 cm</a:t>
            </a:r>
            <a:r>
              <a:rPr lang="cs-CZ" sz="3200" baseline="30000" dirty="0" smtClean="0">
                <a:solidFill>
                  <a:schemeClr val="dk1"/>
                </a:solidFill>
              </a:rPr>
              <a:t>3</a:t>
            </a:r>
            <a:r>
              <a:rPr lang="cs-CZ" sz="3200" dirty="0" smtClean="0">
                <a:solidFill>
                  <a:schemeClr val="dk1"/>
                </a:solidFill>
              </a:rPr>
              <a:t>  </a:t>
            </a:r>
            <a:endParaRPr lang="cs-CZ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79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3,24 </a:t>
            </a:r>
            <a:r>
              <a:rPr lang="cs-CZ" dirty="0" smtClean="0"/>
              <a:t>hl   (l)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835696" y="2919095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ANO</a:t>
            </a:r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 E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32, 4 l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572000" y="2919095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3 240 l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324 l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32 400 l  </a:t>
            </a:r>
            <a:endParaRPr lang="cs-CZ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140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2, 36 m</a:t>
            </a:r>
            <a:r>
              <a:rPr lang="cs-CZ" baseline="30000" dirty="0" smtClean="0"/>
              <a:t>3</a:t>
            </a:r>
            <a:r>
              <a:rPr lang="cs-CZ" dirty="0" smtClean="0"/>
              <a:t>   (dm</a:t>
            </a:r>
            <a:r>
              <a:rPr lang="cs-CZ" baseline="30000" dirty="0" smtClean="0"/>
              <a:t>3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835696" y="2919095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ANO</a:t>
            </a:r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 E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236 dm</a:t>
            </a:r>
            <a:r>
              <a:rPr lang="cs-CZ" sz="3200" baseline="30000" dirty="0" smtClean="0">
                <a:solidFill>
                  <a:schemeClr val="dk1"/>
                </a:solidFill>
              </a:rPr>
              <a:t>3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572000" y="2919095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2 360 dm</a:t>
            </a:r>
            <a:r>
              <a:rPr lang="cs-CZ" sz="3200" baseline="30000" dirty="0" smtClean="0">
                <a:solidFill>
                  <a:schemeClr val="dk1"/>
                </a:solidFill>
              </a:rPr>
              <a:t>3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23 600 dm</a:t>
            </a:r>
            <a:r>
              <a:rPr lang="cs-CZ" sz="3200" baseline="30000" dirty="0" smtClean="0">
                <a:solidFill>
                  <a:schemeClr val="dk1"/>
                </a:solidFill>
              </a:rPr>
              <a:t>3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0, 236 dm</a:t>
            </a:r>
            <a:r>
              <a:rPr lang="cs-CZ" sz="3200" baseline="30000" dirty="0" smtClean="0">
                <a:solidFill>
                  <a:schemeClr val="dk1"/>
                </a:solidFill>
              </a:rPr>
              <a:t>3</a:t>
            </a:r>
            <a:r>
              <a:rPr lang="cs-CZ" sz="3200" dirty="0" smtClean="0">
                <a:solidFill>
                  <a:schemeClr val="dk1"/>
                </a:solidFill>
              </a:rPr>
              <a:t>  </a:t>
            </a:r>
            <a:endParaRPr lang="cs-CZ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86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12 542 dm</a:t>
            </a:r>
            <a:r>
              <a:rPr lang="cs-CZ" baseline="30000" dirty="0" smtClean="0"/>
              <a:t>3</a:t>
            </a:r>
            <a:r>
              <a:rPr lang="cs-CZ" dirty="0" smtClean="0"/>
              <a:t>=l   (hl)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835696" y="2919095"/>
            <a:ext cx="936104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1835696" y="4221088"/>
            <a:ext cx="936104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 E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4572000" y="162880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125, 42 hl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572000" y="2919095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12, 542 hl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72000" y="4221088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1, 2542 hl</a:t>
            </a:r>
            <a:endParaRPr lang="cs-CZ" sz="3200" dirty="0">
              <a:solidFill>
                <a:schemeClr val="dk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5589240"/>
            <a:ext cx="316835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dk1"/>
                </a:solidFill>
              </a:rPr>
              <a:t>1 254, 2 hl</a:t>
            </a:r>
            <a:endParaRPr lang="cs-CZ" sz="32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84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521</Words>
  <Application>Microsoft Office PowerPoint</Application>
  <PresentationFormat>Předvádění na obrazovce (4:3)</PresentationFormat>
  <Paragraphs>177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Prezentace aplikace PowerPoint</vt:lpstr>
      <vt:lpstr>Převody jednotek</vt:lpstr>
      <vt:lpstr>Tabulka převodních vztahů</vt:lpstr>
      <vt:lpstr>Využití tabulky</vt:lpstr>
      <vt:lpstr>1 235 784 cm3    (m3)</vt:lpstr>
      <vt:lpstr>0, 73 dm3    (cm3)</vt:lpstr>
      <vt:lpstr>3,24 hl   (l)</vt:lpstr>
      <vt:lpstr>2, 36 m3   (dm3)</vt:lpstr>
      <vt:lpstr>12 542 dm3=l   (hl)</vt:lpstr>
      <vt:lpstr>0, 0012 dm3   (mm3)</vt:lpstr>
      <vt:lpstr>15 625 cm3    (dm3)</vt:lpstr>
      <vt:lpstr>1, 458 cm3   (mm3)</vt:lpstr>
      <vt:lpstr>3 257, 1 dm3   (m3)</vt:lpstr>
      <vt:lpstr>5 264 hl   (m3)</vt:lpstr>
      <vt:lpstr>Zdroje: Vlastní tvorba autora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PC</dc:creator>
  <cp:lastModifiedBy>PC</cp:lastModifiedBy>
  <cp:revision>30</cp:revision>
  <dcterms:created xsi:type="dcterms:W3CDTF">2014-02-05T00:16:05Z</dcterms:created>
  <dcterms:modified xsi:type="dcterms:W3CDTF">2014-06-07T05:38:17Z</dcterms:modified>
</cp:coreProperties>
</file>