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4" r:id="rId4"/>
    <p:sldId id="265" r:id="rId5"/>
    <p:sldId id="261" r:id="rId6"/>
    <p:sldId id="262" r:id="rId7"/>
    <p:sldId id="258" r:id="rId8"/>
    <p:sldId id="260" r:id="rId9"/>
    <p:sldId id="259" r:id="rId10"/>
    <p:sldId id="263" r:id="rId11"/>
    <p:sldId id="257" r:id="rId12"/>
    <p:sldId id="266" r:id="rId13"/>
    <p:sldId id="267" r:id="rId14"/>
    <p:sldId id="270" r:id="rId15"/>
    <p:sldId id="268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27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1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6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8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33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3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4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5AC4-4BA0-4C48-B095-1F9FDE80561E}" type="datetimeFigureOut">
              <a:rPr lang="cs-CZ" smtClean="0"/>
              <a:t>7.6.2014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EF01-929B-4B04-96C1-5CE50AAC19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215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140205"/>
              </p:ext>
            </p:extLst>
          </p:nvPr>
        </p:nvGraphicFramePr>
        <p:xfrm>
          <a:off x="413284" y="1704114"/>
          <a:ext cx="8280920" cy="5155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Převody jednotek obsahu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prima (1.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ročník osmiletého studia)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Cílem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rezentace je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seznámit žáka se základními převodními vztahy mezi jednotkami obsahu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Kilometr,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metr, decimetr, centimetr, milimetr čtverečný, násobení a dělení 100, 10 000, 1 000 000…….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Radomír Dědek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Vytvořeno – únor 2014, ověřeno 5. 3.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9662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157, 256 m</a:t>
            </a:r>
            <a:r>
              <a:rPr lang="cs-CZ" baseline="30000" dirty="0" smtClean="0"/>
              <a:t>2</a:t>
            </a:r>
            <a:r>
              <a:rPr lang="cs-CZ" dirty="0" smtClean="0"/>
              <a:t>   (dm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15, 7256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15 725, 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1 572 560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1 572, 56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86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102 835 cm</a:t>
            </a:r>
            <a:r>
              <a:rPr lang="cs-CZ" baseline="30000" dirty="0" smtClean="0"/>
              <a:t>2    </a:t>
            </a:r>
            <a:r>
              <a:rPr lang="cs-CZ" dirty="0" smtClean="0"/>
              <a:t>(m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10, 2835 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1 028, 35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02835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102835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1, 78 dm</a:t>
            </a:r>
            <a:r>
              <a:rPr lang="cs-CZ" baseline="30000" dirty="0" smtClean="0"/>
              <a:t>2</a:t>
            </a:r>
            <a:r>
              <a:rPr lang="cs-CZ" dirty="0" smtClean="0"/>
              <a:t>   (mm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1 780 mm</a:t>
            </a:r>
            <a:r>
              <a:rPr lang="cs-CZ" sz="3200" baseline="30000" dirty="0" smtClean="0">
                <a:solidFill>
                  <a:schemeClr val="dk1"/>
                </a:solidFill>
              </a:rPr>
              <a:t>2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1 780 000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17 800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178 000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76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3115, 6 cm</a:t>
            </a:r>
            <a:r>
              <a:rPr lang="cs-CZ" baseline="30000" dirty="0" smtClean="0"/>
              <a:t>2    </a:t>
            </a:r>
            <a:r>
              <a:rPr lang="cs-CZ" dirty="0" smtClean="0"/>
              <a:t>(dm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31, 156dm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31 156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311, 56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3, 1156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771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2 4, 72 m</a:t>
            </a:r>
            <a:r>
              <a:rPr lang="cs-CZ" baseline="30000" dirty="0" smtClean="0"/>
              <a:t>2</a:t>
            </a:r>
            <a:r>
              <a:rPr lang="cs-CZ" dirty="0" smtClean="0"/>
              <a:t>   (cm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2 472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24 720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247 200cm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2, 472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25, 47 cm</a:t>
            </a:r>
            <a:r>
              <a:rPr lang="cs-CZ" baseline="30000" dirty="0" smtClean="0"/>
              <a:t>2</a:t>
            </a:r>
            <a:r>
              <a:rPr lang="cs-CZ" dirty="0" smtClean="0"/>
              <a:t>   (mm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254, 7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2 547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25 470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2547 mm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9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400" dirty="0" smtClean="0"/>
              <a:t>Zdroje:</a:t>
            </a:r>
            <a:br>
              <a:rPr lang="cs-CZ" sz="2400" dirty="0" smtClean="0"/>
            </a:br>
            <a:r>
              <a:rPr lang="cs-CZ" sz="2400" dirty="0" smtClean="0"/>
              <a:t>Vlastní tvorba autora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89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small" dirty="0" smtClean="0"/>
              <a:t>Převody jednotek</a:t>
            </a:r>
            <a:endParaRPr lang="cs-CZ" cap="sm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i="1" cap="small" dirty="0" smtClean="0"/>
              <a:t>Jednotky obsahu</a:t>
            </a:r>
            <a:endParaRPr lang="cs-CZ" b="1" i="1" cap="small" dirty="0"/>
          </a:p>
        </p:txBody>
      </p:sp>
    </p:spTree>
    <p:extLst>
      <p:ext uri="{BB962C8B-B14F-4D97-AF65-F5344CB8AC3E}">
        <p14:creationId xmlns:p14="http://schemas.microsoft.com/office/powerpoint/2010/main" val="7465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převodních vztahů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119259"/>
              </p:ext>
            </p:extLst>
          </p:nvPr>
        </p:nvGraphicFramePr>
        <p:xfrm>
          <a:off x="457200" y="1600200"/>
          <a:ext cx="8208000" cy="493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00"/>
                <a:gridCol w="1368000"/>
                <a:gridCol w="1368000"/>
                <a:gridCol w="1368000"/>
                <a:gridCol w="1368000"/>
                <a:gridCol w="1368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Jednotka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mm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cm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dm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baseline="0" dirty="0" smtClean="0"/>
                        <a:t>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10 000 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0, 000001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lang="cs-CZ" b="1" dirty="0" smtClean="0"/>
                    </a:p>
                    <a:p>
                      <a:pPr algn="ctr"/>
                      <a:r>
                        <a:rPr lang="cs-CZ" b="1" dirty="0" smtClean="0"/>
                        <a:t>km</a:t>
                      </a:r>
                      <a:r>
                        <a:rPr lang="cs-CZ" b="1" baseline="30000" dirty="0" smtClean="0"/>
                        <a:t>2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------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 smtClean="0"/>
                    </a:p>
                    <a:p>
                      <a:pPr algn="ctr"/>
                      <a:r>
                        <a:rPr lang="cs-CZ" dirty="0" smtClean="0"/>
                        <a:t>1 000 000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0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2588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Převeď na cm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2,3 dm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2,3 . 100 = 230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0,56 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0,56 . 10 000 = 5 600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541 mm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541 . 0,01 = 5, 41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= 541 : 100 = 5, 41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16" y="1628800"/>
            <a:ext cx="41044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Nápověda:</a:t>
            </a:r>
          </a:p>
          <a:p>
            <a:pPr marL="0" indent="0">
              <a:buNone/>
            </a:pPr>
            <a:r>
              <a:rPr lang="cs-CZ" sz="2000" dirty="0" smtClean="0"/>
              <a:t>dm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100 cm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; násobíme 100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10 000 cm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; násobíme 10 000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0,01 cm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; násobíme 0,01</a:t>
            </a:r>
          </a:p>
          <a:p>
            <a:pPr marL="0" indent="0">
              <a:buNone/>
            </a:pPr>
            <a:r>
              <a:rPr lang="cs-CZ" sz="2000" dirty="0" smtClean="0"/>
              <a:t>nebo cm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 = 100 mm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; dělíme 100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4455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1, 25 dm</a:t>
            </a:r>
            <a:r>
              <a:rPr lang="cs-CZ" baseline="30000" dirty="0" smtClean="0"/>
              <a:t>2    </a:t>
            </a:r>
            <a:r>
              <a:rPr lang="cs-CZ" dirty="0" smtClean="0"/>
              <a:t>(cm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55099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 E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12 500 cm</a:t>
            </a:r>
            <a:r>
              <a:rPr lang="cs-CZ" sz="3200" baseline="30000" dirty="0" smtClean="0"/>
              <a:t>2</a:t>
            </a:r>
            <a:endParaRPr lang="cs-CZ" sz="3200" dirty="0"/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125 000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1 250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125 cm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9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122 475 mm</a:t>
            </a:r>
            <a:r>
              <a:rPr lang="cs-CZ" baseline="30000" dirty="0" smtClean="0"/>
              <a:t>2</a:t>
            </a:r>
            <a:r>
              <a:rPr lang="cs-CZ" dirty="0" smtClean="0"/>
              <a:t>   (dm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12, 2475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122, 475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2 247, 5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1 224, 75 dm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0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0,24 km</a:t>
            </a:r>
            <a:r>
              <a:rPr lang="cs-CZ" baseline="30000" dirty="0" smtClean="0"/>
              <a:t>2</a:t>
            </a:r>
            <a:r>
              <a:rPr lang="cs-CZ" dirty="0" smtClean="0"/>
              <a:t>   </a:t>
            </a:r>
            <a:r>
              <a:rPr lang="cs-CZ" dirty="0"/>
              <a:t>(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24 </a:t>
            </a:r>
            <a:r>
              <a:rPr lang="cs-CZ" sz="3200" dirty="0">
                <a:solidFill>
                  <a:schemeClr val="dk1"/>
                </a:solidFill>
              </a:rPr>
              <a:t>000 </a:t>
            </a:r>
            <a:r>
              <a:rPr lang="cs-CZ" sz="3200" dirty="0" smtClean="0">
                <a:solidFill>
                  <a:schemeClr val="dk1"/>
                </a:solidFill>
              </a:rPr>
              <a:t>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7815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 </a:t>
            </a:r>
            <a:r>
              <a:rPr lang="cs-CZ" sz="3200" dirty="0">
                <a:solidFill>
                  <a:schemeClr val="dk1"/>
                </a:solidFill>
              </a:rPr>
              <a:t>400 </a:t>
            </a:r>
            <a:r>
              <a:rPr lang="cs-CZ" sz="3200" dirty="0" smtClean="0">
                <a:solidFill>
                  <a:schemeClr val="dk1"/>
                </a:solidFill>
              </a:rPr>
              <a:t>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 240 000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2 400 000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4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1 542 dm</a:t>
            </a:r>
            <a:r>
              <a:rPr lang="cs-CZ" baseline="30000" dirty="0" smtClean="0"/>
              <a:t>2</a:t>
            </a:r>
            <a:r>
              <a:rPr lang="cs-CZ" dirty="0" smtClean="0"/>
              <a:t>   </a:t>
            </a:r>
            <a:r>
              <a:rPr lang="cs-CZ" dirty="0"/>
              <a:t>(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15, 42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1, 5420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1542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0, 1542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12 345 </a:t>
            </a:r>
            <a:r>
              <a:rPr lang="cs-CZ" dirty="0"/>
              <a:t>456 </a:t>
            </a:r>
            <a:r>
              <a:rPr lang="cs-CZ" dirty="0" smtClean="0"/>
              <a:t>mm</a:t>
            </a:r>
            <a:r>
              <a:rPr lang="cs-CZ" baseline="30000" dirty="0" smtClean="0"/>
              <a:t>2</a:t>
            </a:r>
            <a:r>
              <a:rPr lang="cs-CZ" dirty="0" smtClean="0"/>
              <a:t>   </a:t>
            </a:r>
            <a:r>
              <a:rPr lang="cs-CZ" dirty="0"/>
              <a:t>(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1835696" y="2919095"/>
            <a:ext cx="936104" cy="79208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ANO</a:t>
            </a:r>
          </a:p>
        </p:txBody>
      </p:sp>
      <p:sp>
        <p:nvSpPr>
          <p:cNvPr id="5" name="Ovál 4"/>
          <p:cNvSpPr/>
          <p:nvPr/>
        </p:nvSpPr>
        <p:spPr>
          <a:xfrm>
            <a:off x="1835696" y="4221088"/>
            <a:ext cx="936104" cy="79208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 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4572000" y="162880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123 454</a:t>
            </a:r>
            <a:r>
              <a:rPr lang="cs-CZ" sz="3200" dirty="0">
                <a:solidFill>
                  <a:schemeClr val="dk1"/>
                </a:solidFill>
              </a:rPr>
              <a:t>, 56 </a:t>
            </a:r>
            <a:r>
              <a:rPr lang="cs-CZ" sz="3200" dirty="0" smtClean="0">
                <a:solidFill>
                  <a:schemeClr val="dk1"/>
                </a:solidFill>
              </a:rPr>
              <a:t>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572000" y="2919095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123, 45456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572000" y="4221088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dk1"/>
                </a:solidFill>
              </a:rPr>
              <a:t>1, </a:t>
            </a:r>
            <a:r>
              <a:rPr lang="cs-CZ" sz="3200" dirty="0" smtClean="0">
                <a:solidFill>
                  <a:schemeClr val="dk1"/>
                </a:solidFill>
              </a:rPr>
              <a:t>2345456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endParaRPr lang="cs-CZ" sz="3200" dirty="0">
              <a:solidFill>
                <a:schemeClr val="dk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0" y="5589240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dk1"/>
                </a:solidFill>
              </a:rPr>
              <a:t>12, 345456 m</a:t>
            </a:r>
            <a:r>
              <a:rPr lang="cs-CZ" sz="3200" baseline="30000" dirty="0" smtClean="0">
                <a:solidFill>
                  <a:schemeClr val="dk1"/>
                </a:solidFill>
              </a:rPr>
              <a:t>2</a:t>
            </a:r>
            <a:r>
              <a:rPr lang="cs-CZ" sz="3200" dirty="0" smtClean="0">
                <a:solidFill>
                  <a:schemeClr val="dk1"/>
                </a:solidFill>
              </a:rPr>
              <a:t>  </a:t>
            </a:r>
            <a:endParaRPr lang="cs-CZ" sz="3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9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5" grpId="2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503</Words>
  <Application>Microsoft Office PowerPoint</Application>
  <PresentationFormat>Předvádění na obrazovce (4:3)</PresentationFormat>
  <Paragraphs>177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Převody jednotek</vt:lpstr>
      <vt:lpstr>Tabulka převodních vztahů</vt:lpstr>
      <vt:lpstr>Využití tabulky</vt:lpstr>
      <vt:lpstr>1, 25 dm2    (cm2)</vt:lpstr>
      <vt:lpstr>122 475 mm2   (dm2)</vt:lpstr>
      <vt:lpstr>0,24 km2   (m2)</vt:lpstr>
      <vt:lpstr>1 542 dm2   (m2)</vt:lpstr>
      <vt:lpstr>12 345 456 mm2   (m2)</vt:lpstr>
      <vt:lpstr>157, 256 m2   (dm2)</vt:lpstr>
      <vt:lpstr>102 835 cm2    (m2)</vt:lpstr>
      <vt:lpstr>1, 78 dm2   (mm2)</vt:lpstr>
      <vt:lpstr>3115, 6 cm2    (dm2)</vt:lpstr>
      <vt:lpstr>2 4, 72 m2   (cm2)</vt:lpstr>
      <vt:lpstr>25, 47 cm2   (mm2)</vt:lpstr>
      <vt:lpstr>Zdroje: Vlastní tvorba autora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</dc:creator>
  <cp:lastModifiedBy>PC</cp:lastModifiedBy>
  <cp:revision>32</cp:revision>
  <dcterms:created xsi:type="dcterms:W3CDTF">2014-02-05T00:16:05Z</dcterms:created>
  <dcterms:modified xsi:type="dcterms:W3CDTF">2014-06-07T05:38:38Z</dcterms:modified>
</cp:coreProperties>
</file>