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64" r:id="rId4"/>
    <p:sldId id="265" r:id="rId5"/>
    <p:sldId id="261" r:id="rId6"/>
    <p:sldId id="262" r:id="rId7"/>
    <p:sldId id="258" r:id="rId8"/>
    <p:sldId id="260" r:id="rId9"/>
    <p:sldId id="259" r:id="rId10"/>
    <p:sldId id="263" r:id="rId11"/>
    <p:sldId id="257" r:id="rId12"/>
    <p:sldId id="266" r:id="rId13"/>
    <p:sldId id="267" r:id="rId14"/>
    <p:sldId id="270" r:id="rId15"/>
    <p:sldId id="268" r:id="rId16"/>
    <p:sldId id="27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270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008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11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65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8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32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58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11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33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838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24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21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140205"/>
              </p:ext>
            </p:extLst>
          </p:nvPr>
        </p:nvGraphicFramePr>
        <p:xfrm>
          <a:off x="413284" y="1704114"/>
          <a:ext cx="8280920" cy="5155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Převody jednotek obsahu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Matematika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prima (1.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ročník osmiletého studia)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Matematika a její aplikace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Cílem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rezentace je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seznámit žáka se základními převodními vztahy mezi jednotkami obsahu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Kilometr,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metr, decimetr, centimetr, milimetr čtverečný, násobení a dělení 100, 10 000, 1 000 000…….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Radomír Dědek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Vytvořeno – únor 2014, ověřeno 5. 3.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9662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157, 256 m</a:t>
            </a:r>
            <a:r>
              <a:rPr lang="cs-CZ" baseline="30000" dirty="0" smtClean="0"/>
              <a:t>2</a:t>
            </a:r>
            <a:r>
              <a:rPr lang="cs-CZ" dirty="0" smtClean="0"/>
              <a:t>   (dm</a:t>
            </a:r>
            <a:r>
              <a:rPr lang="cs-CZ" baseline="30000" dirty="0" smtClean="0"/>
              <a:t>2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19095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ANO</a:t>
            </a:r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 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15, 7256 dm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15 725, 6 dm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1 572 560 dm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1 572, 56 dm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r>
              <a:rPr lang="cs-CZ" sz="3200" dirty="0" smtClean="0">
                <a:solidFill>
                  <a:schemeClr val="dk1"/>
                </a:solidFill>
              </a:rPr>
              <a:t> 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86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102 835 cm</a:t>
            </a:r>
            <a:r>
              <a:rPr lang="cs-CZ" baseline="30000" dirty="0" smtClean="0"/>
              <a:t>2    </a:t>
            </a:r>
            <a:r>
              <a:rPr lang="cs-CZ" dirty="0" smtClean="0"/>
              <a:t>(m</a:t>
            </a:r>
            <a:r>
              <a:rPr lang="cs-CZ" baseline="30000" dirty="0" smtClean="0"/>
              <a:t>2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55099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 E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10, 2835 m</a:t>
            </a:r>
            <a:r>
              <a:rPr lang="cs-CZ" sz="3200" baseline="30000" dirty="0" smtClean="0"/>
              <a:t>2</a:t>
            </a:r>
            <a:endParaRPr lang="cs-CZ" sz="3200" dirty="0"/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1 028, 35 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r>
              <a:rPr lang="cs-CZ" sz="3200" dirty="0" smtClean="0">
                <a:solidFill>
                  <a:schemeClr val="dk1"/>
                </a:solidFill>
              </a:rPr>
              <a:t> 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 02835 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0, 102835 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r>
              <a:rPr lang="cs-CZ" sz="3200" dirty="0" smtClean="0">
                <a:solidFill>
                  <a:schemeClr val="dk1"/>
                </a:solidFill>
              </a:rPr>
              <a:t>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24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1, 78 dm</a:t>
            </a:r>
            <a:r>
              <a:rPr lang="cs-CZ" baseline="30000" dirty="0" smtClean="0"/>
              <a:t>2</a:t>
            </a:r>
            <a:r>
              <a:rPr lang="cs-CZ" dirty="0" smtClean="0"/>
              <a:t>   (mm</a:t>
            </a:r>
            <a:r>
              <a:rPr lang="cs-CZ" baseline="30000" dirty="0" smtClean="0"/>
              <a:t>2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19095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 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1 780 mm</a:t>
            </a:r>
            <a:r>
              <a:rPr lang="cs-CZ" sz="3200" baseline="30000" dirty="0" smtClean="0">
                <a:solidFill>
                  <a:schemeClr val="dk1"/>
                </a:solidFill>
              </a:rPr>
              <a:t>2 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1 780 000 mm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17 800 mm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178 000 mm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r>
              <a:rPr lang="cs-CZ" sz="3200" dirty="0" smtClean="0">
                <a:solidFill>
                  <a:schemeClr val="dk1"/>
                </a:solidFill>
              </a:rPr>
              <a:t> 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76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3115, 6 cm</a:t>
            </a:r>
            <a:r>
              <a:rPr lang="cs-CZ" baseline="30000" dirty="0" smtClean="0"/>
              <a:t>2    </a:t>
            </a:r>
            <a:r>
              <a:rPr lang="cs-CZ" dirty="0" smtClean="0"/>
              <a:t>(dm</a:t>
            </a:r>
            <a:r>
              <a:rPr lang="cs-CZ" baseline="30000" dirty="0" smtClean="0"/>
              <a:t>2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55099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 E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31, 156dm</a:t>
            </a:r>
            <a:r>
              <a:rPr lang="cs-CZ" sz="3200" baseline="30000" dirty="0" smtClean="0"/>
              <a:t>2</a:t>
            </a:r>
            <a:endParaRPr lang="cs-CZ" sz="3200" dirty="0"/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31 156 dm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r>
              <a:rPr lang="cs-CZ" sz="3200" dirty="0" smtClean="0">
                <a:solidFill>
                  <a:schemeClr val="dk1"/>
                </a:solidFill>
              </a:rPr>
              <a:t> 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311, 56 dm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3, 1156 dm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r>
              <a:rPr lang="cs-CZ" sz="3200" dirty="0" smtClean="0">
                <a:solidFill>
                  <a:schemeClr val="dk1"/>
                </a:solidFill>
              </a:rPr>
              <a:t>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77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2 4, 72 m</a:t>
            </a:r>
            <a:r>
              <a:rPr lang="cs-CZ" baseline="30000" dirty="0" smtClean="0"/>
              <a:t>2</a:t>
            </a:r>
            <a:r>
              <a:rPr lang="cs-CZ" dirty="0" smtClean="0"/>
              <a:t>   (cm</a:t>
            </a:r>
            <a:r>
              <a:rPr lang="cs-CZ" baseline="30000" dirty="0" smtClean="0"/>
              <a:t>2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19095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 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2 472 cm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24 720 cm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247 200cm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2, 472 cm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r>
              <a:rPr lang="cs-CZ" sz="3200" dirty="0" smtClean="0">
                <a:solidFill>
                  <a:schemeClr val="dk1"/>
                </a:solidFill>
              </a:rPr>
              <a:t> 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47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25, 47 cm</a:t>
            </a:r>
            <a:r>
              <a:rPr lang="cs-CZ" baseline="30000" dirty="0" smtClean="0"/>
              <a:t>2</a:t>
            </a:r>
            <a:r>
              <a:rPr lang="cs-CZ" dirty="0" smtClean="0"/>
              <a:t>   (mm</a:t>
            </a:r>
            <a:r>
              <a:rPr lang="cs-CZ" baseline="30000" dirty="0" smtClean="0"/>
              <a:t>2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19095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ANO</a:t>
            </a:r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 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254, 7 mm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 2 547 mm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 25 470 mm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0, 2547 mm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r>
              <a:rPr lang="cs-CZ" sz="3200" dirty="0" smtClean="0">
                <a:solidFill>
                  <a:schemeClr val="dk1"/>
                </a:solidFill>
              </a:rPr>
              <a:t> 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39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dirty="0" smtClean="0"/>
              <a:t>Zdroje:</a:t>
            </a:r>
            <a:br>
              <a:rPr lang="cs-CZ" sz="2400" dirty="0" smtClean="0"/>
            </a:br>
            <a:r>
              <a:rPr lang="cs-CZ" sz="2400" dirty="0" smtClean="0"/>
              <a:t>Vlastní tvorba autora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4894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cap="small" dirty="0" smtClean="0"/>
              <a:t>Převody jednotek</a:t>
            </a:r>
            <a:endParaRPr lang="cs-CZ" cap="small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i="1" cap="small" dirty="0" smtClean="0"/>
              <a:t>Jednotky obsahu</a:t>
            </a:r>
            <a:endParaRPr lang="cs-CZ" b="1" i="1" cap="small" dirty="0"/>
          </a:p>
        </p:txBody>
      </p:sp>
    </p:spTree>
    <p:extLst>
      <p:ext uri="{BB962C8B-B14F-4D97-AF65-F5344CB8AC3E}">
        <p14:creationId xmlns:p14="http://schemas.microsoft.com/office/powerpoint/2010/main" val="7465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Tabulka převodních vztahů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119259"/>
              </p:ext>
            </p:extLst>
          </p:nvPr>
        </p:nvGraphicFramePr>
        <p:xfrm>
          <a:off x="457200" y="1600200"/>
          <a:ext cx="8208000" cy="493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000"/>
                <a:gridCol w="1368000"/>
                <a:gridCol w="1368000"/>
                <a:gridCol w="1368000"/>
                <a:gridCol w="1368000"/>
                <a:gridCol w="1368000"/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Jednotka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mm</a:t>
                      </a:r>
                      <a:r>
                        <a:rPr lang="cs-CZ" b="1" baseline="30000" dirty="0" smtClean="0"/>
                        <a:t>2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cm</a:t>
                      </a:r>
                      <a:r>
                        <a:rPr lang="cs-CZ" b="1" baseline="30000" dirty="0" smtClean="0"/>
                        <a:t>2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dm</a:t>
                      </a:r>
                      <a:r>
                        <a:rPr lang="cs-CZ" b="1" baseline="30000" dirty="0" smtClean="0"/>
                        <a:t>2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m</a:t>
                      </a:r>
                      <a:r>
                        <a:rPr lang="cs-CZ" b="1" baseline="30000" dirty="0" smtClean="0"/>
                        <a:t>2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km</a:t>
                      </a:r>
                      <a:r>
                        <a:rPr lang="cs-CZ" b="1" baseline="30000" dirty="0" smtClean="0"/>
                        <a:t>2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cs-CZ" b="1" dirty="0" smtClean="0"/>
                    </a:p>
                    <a:p>
                      <a:pPr algn="ctr"/>
                      <a:r>
                        <a:rPr lang="cs-CZ" b="1" dirty="0" smtClean="0"/>
                        <a:t>mm</a:t>
                      </a:r>
                      <a:r>
                        <a:rPr lang="cs-CZ" b="1" baseline="30000" dirty="0" smtClean="0"/>
                        <a:t>2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0, 01 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0, 0001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0, 000001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-----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cs-CZ" b="1" dirty="0" smtClean="0"/>
                    </a:p>
                    <a:p>
                      <a:pPr algn="ctr"/>
                      <a:r>
                        <a:rPr lang="cs-CZ" b="1" dirty="0" smtClean="0"/>
                        <a:t>cm</a:t>
                      </a:r>
                      <a:r>
                        <a:rPr lang="cs-CZ" b="1" baseline="30000" dirty="0" smtClean="0"/>
                        <a:t>2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0, 01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0, 0001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-----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cs-CZ" b="1" dirty="0" smtClean="0"/>
                    </a:p>
                    <a:p>
                      <a:pPr algn="ctr"/>
                      <a:r>
                        <a:rPr lang="cs-CZ" b="1" dirty="0" smtClean="0"/>
                        <a:t>dm</a:t>
                      </a:r>
                      <a:r>
                        <a:rPr lang="cs-CZ" b="1" baseline="30000" dirty="0" smtClean="0"/>
                        <a:t>2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10 000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0, 01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-----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cs-CZ" b="1" dirty="0" smtClean="0"/>
                    </a:p>
                    <a:p>
                      <a:pPr algn="ctr"/>
                      <a:r>
                        <a:rPr lang="cs-CZ" b="1" baseline="0" dirty="0" smtClean="0"/>
                        <a:t>m</a:t>
                      </a:r>
                      <a:r>
                        <a:rPr lang="cs-CZ" b="1" baseline="30000" dirty="0" smtClean="0"/>
                        <a:t>2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1 000 000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10 000 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0, 000001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cs-CZ" b="1" dirty="0" smtClean="0"/>
                    </a:p>
                    <a:p>
                      <a:pPr algn="ctr"/>
                      <a:r>
                        <a:rPr lang="cs-CZ" b="1" dirty="0" smtClean="0"/>
                        <a:t>km</a:t>
                      </a:r>
                      <a:r>
                        <a:rPr lang="cs-CZ" b="1" baseline="30000" dirty="0" smtClean="0"/>
                        <a:t>2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-----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-----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------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1 000 000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302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tabulky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1628800"/>
            <a:ext cx="425881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Převeď na cm</a:t>
            </a:r>
            <a:r>
              <a:rPr lang="cs-CZ" sz="2000" baseline="30000" dirty="0" smtClean="0"/>
              <a:t>2</a:t>
            </a:r>
            <a:r>
              <a:rPr lang="cs-CZ" sz="2000" dirty="0" smtClean="0"/>
              <a:t>:</a:t>
            </a:r>
          </a:p>
          <a:p>
            <a:pPr marL="0" indent="0">
              <a:buNone/>
            </a:pPr>
            <a:r>
              <a:rPr lang="cs-CZ" sz="2000" dirty="0" smtClean="0"/>
              <a:t>2,3 dm</a:t>
            </a:r>
            <a:r>
              <a:rPr lang="cs-CZ" sz="2000" baseline="30000" dirty="0" smtClean="0"/>
              <a:t>2</a:t>
            </a:r>
            <a:r>
              <a:rPr lang="cs-CZ" sz="2000" dirty="0" smtClean="0"/>
              <a:t> = 2,3 . 100 = 230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0,56 m</a:t>
            </a:r>
            <a:r>
              <a:rPr lang="cs-CZ" sz="2000" baseline="30000" dirty="0" smtClean="0"/>
              <a:t>2</a:t>
            </a:r>
            <a:r>
              <a:rPr lang="cs-CZ" sz="2000" dirty="0" smtClean="0"/>
              <a:t> = 0,56 . 10 000 = 5 600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541 mm</a:t>
            </a:r>
            <a:r>
              <a:rPr lang="cs-CZ" sz="2000" baseline="30000" dirty="0" smtClean="0"/>
              <a:t>2</a:t>
            </a:r>
            <a:r>
              <a:rPr lang="cs-CZ" sz="2000" dirty="0" smtClean="0"/>
              <a:t> = 541 . 0,01 = 5, 41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= 541 : 100 = 5, 41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6016" y="1628800"/>
            <a:ext cx="410445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Nápověda:</a:t>
            </a:r>
          </a:p>
          <a:p>
            <a:pPr marL="0" indent="0">
              <a:buNone/>
            </a:pPr>
            <a:r>
              <a:rPr lang="cs-CZ" sz="2000" dirty="0" smtClean="0"/>
              <a:t>dm</a:t>
            </a:r>
            <a:r>
              <a:rPr lang="cs-CZ" sz="2000" baseline="30000" dirty="0" smtClean="0"/>
              <a:t>2</a:t>
            </a:r>
            <a:r>
              <a:rPr lang="cs-CZ" sz="2000" dirty="0" smtClean="0"/>
              <a:t> = 100 cm</a:t>
            </a:r>
            <a:r>
              <a:rPr lang="cs-CZ" sz="2000" baseline="30000" dirty="0" smtClean="0"/>
              <a:t>2</a:t>
            </a:r>
            <a:r>
              <a:rPr lang="cs-CZ" sz="2000" dirty="0" smtClean="0"/>
              <a:t>; násobíme 100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m</a:t>
            </a:r>
            <a:r>
              <a:rPr lang="cs-CZ" sz="2000" baseline="30000" dirty="0" smtClean="0"/>
              <a:t>2</a:t>
            </a:r>
            <a:r>
              <a:rPr lang="cs-CZ" sz="2000" dirty="0" smtClean="0"/>
              <a:t> = 10 000 cm</a:t>
            </a:r>
            <a:r>
              <a:rPr lang="cs-CZ" sz="2000" baseline="30000" dirty="0" smtClean="0"/>
              <a:t>2</a:t>
            </a:r>
            <a:r>
              <a:rPr lang="cs-CZ" sz="2000" dirty="0" smtClean="0"/>
              <a:t>; násobíme 10 000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mm</a:t>
            </a:r>
            <a:r>
              <a:rPr lang="cs-CZ" sz="2000" baseline="30000" dirty="0" smtClean="0"/>
              <a:t>2</a:t>
            </a:r>
            <a:r>
              <a:rPr lang="cs-CZ" sz="2000" dirty="0" smtClean="0"/>
              <a:t> = 0,01 cm</a:t>
            </a:r>
            <a:r>
              <a:rPr lang="cs-CZ" sz="2000" baseline="30000" dirty="0" smtClean="0"/>
              <a:t>2</a:t>
            </a:r>
            <a:r>
              <a:rPr lang="cs-CZ" sz="2000" dirty="0" smtClean="0"/>
              <a:t>; násobíme 0,01</a:t>
            </a:r>
          </a:p>
          <a:p>
            <a:pPr marL="0" indent="0">
              <a:buNone/>
            </a:pPr>
            <a:r>
              <a:rPr lang="cs-CZ" sz="2000" dirty="0" smtClean="0"/>
              <a:t>nebo cm</a:t>
            </a:r>
            <a:r>
              <a:rPr lang="cs-CZ" sz="2000" baseline="30000" dirty="0" smtClean="0"/>
              <a:t>2</a:t>
            </a:r>
            <a:r>
              <a:rPr lang="cs-CZ" sz="2000" dirty="0" smtClean="0"/>
              <a:t> = 100 mm</a:t>
            </a:r>
            <a:r>
              <a:rPr lang="cs-CZ" sz="2000" baseline="30000" dirty="0" smtClean="0"/>
              <a:t>2</a:t>
            </a:r>
            <a:r>
              <a:rPr lang="cs-CZ" sz="2000" dirty="0" smtClean="0"/>
              <a:t>; dělíme 100</a:t>
            </a:r>
          </a:p>
          <a:p>
            <a:pPr marL="0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14455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1, 25 dm</a:t>
            </a:r>
            <a:r>
              <a:rPr lang="cs-CZ" baseline="30000" dirty="0" smtClean="0"/>
              <a:t>2    </a:t>
            </a:r>
            <a:r>
              <a:rPr lang="cs-CZ" dirty="0" smtClean="0"/>
              <a:t>(cm</a:t>
            </a:r>
            <a:r>
              <a:rPr lang="cs-CZ" baseline="30000" dirty="0" smtClean="0"/>
              <a:t>2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55099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 E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12 500 cm</a:t>
            </a:r>
            <a:r>
              <a:rPr lang="cs-CZ" sz="3200" baseline="30000" dirty="0" smtClean="0"/>
              <a:t>2</a:t>
            </a:r>
            <a:endParaRPr lang="cs-CZ" sz="3200" dirty="0"/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125 000 cm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1 250 cm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125 cm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r>
              <a:rPr lang="cs-CZ" sz="3200" dirty="0" smtClean="0">
                <a:solidFill>
                  <a:schemeClr val="dk1"/>
                </a:solidFill>
              </a:rPr>
              <a:t>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79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122 475 mm</a:t>
            </a:r>
            <a:r>
              <a:rPr lang="cs-CZ" baseline="30000" dirty="0" smtClean="0"/>
              <a:t>2</a:t>
            </a:r>
            <a:r>
              <a:rPr lang="cs-CZ" dirty="0" smtClean="0"/>
              <a:t>   (dm</a:t>
            </a:r>
            <a:r>
              <a:rPr lang="cs-CZ" baseline="30000" dirty="0" smtClean="0"/>
              <a:t>2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19095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ANO</a:t>
            </a:r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 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12, 2475 dm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77815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 122, 475 dm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 2 247, 5 dm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1 224, 75 dm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r>
              <a:rPr lang="cs-CZ" sz="3200" dirty="0" smtClean="0">
                <a:solidFill>
                  <a:schemeClr val="dk1"/>
                </a:solidFill>
              </a:rPr>
              <a:t> 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20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0,24 km</a:t>
            </a:r>
            <a:r>
              <a:rPr lang="cs-CZ" baseline="30000" dirty="0" smtClean="0"/>
              <a:t>2</a:t>
            </a:r>
            <a:r>
              <a:rPr lang="cs-CZ" dirty="0" smtClean="0"/>
              <a:t>   </a:t>
            </a:r>
            <a:r>
              <a:rPr lang="cs-CZ" dirty="0"/>
              <a:t>(</a:t>
            </a:r>
            <a:r>
              <a:rPr lang="cs-CZ" dirty="0" smtClean="0"/>
              <a:t>m</a:t>
            </a:r>
            <a:r>
              <a:rPr lang="cs-CZ" baseline="30000" dirty="0" smtClean="0"/>
              <a:t>2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19095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ANO</a:t>
            </a:r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 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24 </a:t>
            </a:r>
            <a:r>
              <a:rPr lang="cs-CZ" sz="3200" dirty="0">
                <a:solidFill>
                  <a:schemeClr val="dk1"/>
                </a:solidFill>
              </a:rPr>
              <a:t>000 </a:t>
            </a:r>
            <a:r>
              <a:rPr lang="cs-CZ" sz="3200" dirty="0" smtClean="0">
                <a:solidFill>
                  <a:schemeClr val="dk1"/>
                </a:solidFill>
              </a:rPr>
              <a:t>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77815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2 </a:t>
            </a:r>
            <a:r>
              <a:rPr lang="cs-CZ" sz="3200" dirty="0">
                <a:solidFill>
                  <a:schemeClr val="dk1"/>
                </a:solidFill>
              </a:rPr>
              <a:t>400 </a:t>
            </a:r>
            <a:r>
              <a:rPr lang="cs-CZ" sz="3200" dirty="0" smtClean="0">
                <a:solidFill>
                  <a:schemeClr val="dk1"/>
                </a:solidFill>
              </a:rPr>
              <a:t>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 240 000 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2 400 000 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r>
              <a:rPr lang="cs-CZ" sz="3200" dirty="0" smtClean="0">
                <a:solidFill>
                  <a:schemeClr val="dk1"/>
                </a:solidFill>
              </a:rPr>
              <a:t> 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14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1 542 dm</a:t>
            </a:r>
            <a:r>
              <a:rPr lang="cs-CZ" baseline="30000" dirty="0" smtClean="0"/>
              <a:t>2</a:t>
            </a:r>
            <a:r>
              <a:rPr lang="cs-CZ" dirty="0" smtClean="0"/>
              <a:t>   </a:t>
            </a:r>
            <a:r>
              <a:rPr lang="cs-CZ" dirty="0"/>
              <a:t>(</a:t>
            </a:r>
            <a:r>
              <a:rPr lang="cs-CZ" dirty="0" smtClean="0"/>
              <a:t>m</a:t>
            </a:r>
            <a:r>
              <a:rPr lang="cs-CZ" baseline="30000" dirty="0" smtClean="0"/>
              <a:t>2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19095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 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15, 42 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1, 5420 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1542 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0, 1542 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r>
              <a:rPr lang="cs-CZ" sz="3200" dirty="0" smtClean="0">
                <a:solidFill>
                  <a:schemeClr val="dk1"/>
                </a:solidFill>
              </a:rPr>
              <a:t> 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84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12 345 </a:t>
            </a:r>
            <a:r>
              <a:rPr lang="cs-CZ" dirty="0"/>
              <a:t>456 </a:t>
            </a:r>
            <a:r>
              <a:rPr lang="cs-CZ" dirty="0" smtClean="0"/>
              <a:t>mm</a:t>
            </a:r>
            <a:r>
              <a:rPr lang="cs-CZ" baseline="30000" dirty="0" smtClean="0"/>
              <a:t>2</a:t>
            </a:r>
            <a:r>
              <a:rPr lang="cs-CZ" dirty="0" smtClean="0"/>
              <a:t>   </a:t>
            </a:r>
            <a:r>
              <a:rPr lang="cs-CZ" dirty="0"/>
              <a:t>(</a:t>
            </a:r>
            <a:r>
              <a:rPr lang="cs-CZ" dirty="0" smtClean="0"/>
              <a:t>m</a:t>
            </a:r>
            <a:r>
              <a:rPr lang="cs-CZ" baseline="30000" dirty="0" smtClean="0"/>
              <a:t>2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19095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ANO</a:t>
            </a:r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 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123 454</a:t>
            </a:r>
            <a:r>
              <a:rPr lang="cs-CZ" sz="3200" dirty="0">
                <a:solidFill>
                  <a:schemeClr val="dk1"/>
                </a:solidFill>
              </a:rPr>
              <a:t>, 56 </a:t>
            </a:r>
            <a:r>
              <a:rPr lang="cs-CZ" sz="3200" dirty="0" smtClean="0">
                <a:solidFill>
                  <a:schemeClr val="dk1"/>
                </a:solidFill>
              </a:rPr>
              <a:t>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123, 45456 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dk1"/>
                </a:solidFill>
              </a:rPr>
              <a:t>1, </a:t>
            </a:r>
            <a:r>
              <a:rPr lang="cs-CZ" sz="3200" dirty="0" smtClean="0">
                <a:solidFill>
                  <a:schemeClr val="dk1"/>
                </a:solidFill>
              </a:rPr>
              <a:t>2345456 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12, 345456 m</a:t>
            </a:r>
            <a:r>
              <a:rPr lang="cs-CZ" sz="3200" baseline="30000" dirty="0" smtClean="0">
                <a:solidFill>
                  <a:schemeClr val="dk1"/>
                </a:solidFill>
              </a:rPr>
              <a:t>2</a:t>
            </a:r>
            <a:r>
              <a:rPr lang="cs-CZ" sz="3200" dirty="0" smtClean="0">
                <a:solidFill>
                  <a:schemeClr val="dk1"/>
                </a:solidFill>
              </a:rPr>
              <a:t> 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69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503</Words>
  <Application>Microsoft Office PowerPoint</Application>
  <PresentationFormat>Předvádění na obrazovce (4:3)</PresentationFormat>
  <Paragraphs>177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Prezentace aplikace PowerPoint</vt:lpstr>
      <vt:lpstr>Převody jednotek</vt:lpstr>
      <vt:lpstr>Tabulka převodních vztahů</vt:lpstr>
      <vt:lpstr>Využití tabulky</vt:lpstr>
      <vt:lpstr>1, 25 dm2    (cm2)</vt:lpstr>
      <vt:lpstr>122 475 mm2   (dm2)</vt:lpstr>
      <vt:lpstr>0,24 km2   (m2)</vt:lpstr>
      <vt:lpstr>1 542 dm2   (m2)</vt:lpstr>
      <vt:lpstr>12 345 456 mm2   (m2)</vt:lpstr>
      <vt:lpstr>157, 256 m2   (dm2)</vt:lpstr>
      <vt:lpstr>102 835 cm2    (m2)</vt:lpstr>
      <vt:lpstr>1, 78 dm2   (mm2)</vt:lpstr>
      <vt:lpstr>3115, 6 cm2    (dm2)</vt:lpstr>
      <vt:lpstr>2 4, 72 m2   (cm2)</vt:lpstr>
      <vt:lpstr>25, 47 cm2   (mm2)</vt:lpstr>
      <vt:lpstr>Zdroje: Vlastní tvorba autora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</dc:creator>
  <cp:lastModifiedBy>PC</cp:lastModifiedBy>
  <cp:revision>32</cp:revision>
  <dcterms:created xsi:type="dcterms:W3CDTF">2014-02-05T00:16:05Z</dcterms:created>
  <dcterms:modified xsi:type="dcterms:W3CDTF">2014-06-07T05:38:38Z</dcterms:modified>
</cp:coreProperties>
</file>