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6" r:id="rId3"/>
    <p:sldId id="264" r:id="rId4"/>
    <p:sldId id="273" r:id="rId5"/>
    <p:sldId id="274" r:id="rId6"/>
    <p:sldId id="257" r:id="rId7"/>
    <p:sldId id="261" r:id="rId8"/>
    <p:sldId id="258" r:id="rId9"/>
    <p:sldId id="262" r:id="rId10"/>
    <p:sldId id="259" r:id="rId11"/>
    <p:sldId id="263" r:id="rId12"/>
    <p:sldId id="260" r:id="rId13"/>
    <p:sldId id="266" r:id="rId14"/>
    <p:sldId id="267" r:id="rId15"/>
    <p:sldId id="268" r:id="rId16"/>
    <p:sldId id="269" r:id="rId17"/>
    <p:sldId id="270" r:id="rId18"/>
    <p:sldId id="272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5AC4-4BA0-4C48-B095-1F9FDE80561E}" type="datetimeFigureOut">
              <a:rPr lang="cs-CZ" smtClean="0"/>
              <a:t>7.6.2014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EF01-929B-4B04-96C1-5CE50AAC19F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3270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5AC4-4BA0-4C48-B095-1F9FDE80561E}" type="datetimeFigureOut">
              <a:rPr lang="cs-CZ" smtClean="0"/>
              <a:t>7.6.2014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EF01-929B-4B04-96C1-5CE50AAC19F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7008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5AC4-4BA0-4C48-B095-1F9FDE80561E}" type="datetimeFigureOut">
              <a:rPr lang="cs-CZ" smtClean="0"/>
              <a:t>7.6.2014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EF01-929B-4B04-96C1-5CE50AAC19F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6116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5AC4-4BA0-4C48-B095-1F9FDE80561E}" type="datetimeFigureOut">
              <a:rPr lang="cs-CZ" smtClean="0"/>
              <a:t>7.6.2014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EF01-929B-4B04-96C1-5CE50AAC19F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1650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5AC4-4BA0-4C48-B095-1F9FDE80561E}" type="datetimeFigureOut">
              <a:rPr lang="cs-CZ" smtClean="0"/>
              <a:t>7.6.2014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EF01-929B-4B04-96C1-5CE50AAC19F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084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5AC4-4BA0-4C48-B095-1F9FDE80561E}" type="datetimeFigureOut">
              <a:rPr lang="cs-CZ" smtClean="0"/>
              <a:t>7.6.2014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EF01-929B-4B04-96C1-5CE50AAC19F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432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5AC4-4BA0-4C48-B095-1F9FDE80561E}" type="datetimeFigureOut">
              <a:rPr lang="cs-CZ" smtClean="0"/>
              <a:t>7.6.2014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EF01-929B-4B04-96C1-5CE50AAC19F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6589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5AC4-4BA0-4C48-B095-1F9FDE80561E}" type="datetimeFigureOut">
              <a:rPr lang="cs-CZ" smtClean="0"/>
              <a:t>7.6.2014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EF01-929B-4B04-96C1-5CE50AAC19F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2112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5AC4-4BA0-4C48-B095-1F9FDE80561E}" type="datetimeFigureOut">
              <a:rPr lang="cs-CZ" smtClean="0"/>
              <a:t>7.6.2014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EF01-929B-4B04-96C1-5CE50AAC19F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5332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5AC4-4BA0-4C48-B095-1F9FDE80561E}" type="datetimeFigureOut">
              <a:rPr lang="cs-CZ" smtClean="0"/>
              <a:t>7.6.2014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EF01-929B-4B04-96C1-5CE50AAC19F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6838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5AC4-4BA0-4C48-B095-1F9FDE80561E}" type="datetimeFigureOut">
              <a:rPr lang="cs-CZ" smtClean="0"/>
              <a:t>7.6.2014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EF01-929B-4B04-96C1-5CE50AAC19F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5249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15AC4-4BA0-4C48-B095-1F9FDE80561E}" type="datetimeFigureOut">
              <a:rPr lang="cs-CZ" smtClean="0"/>
              <a:t>7.6.2014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1EF01-929B-4B04-96C1-5CE50AAC19F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1215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950324"/>
              </p:ext>
            </p:extLst>
          </p:nvPr>
        </p:nvGraphicFramePr>
        <p:xfrm>
          <a:off x="413284" y="1704114"/>
          <a:ext cx="8280920" cy="5070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Převody jednotek času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Matematika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prima (1. 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ročník osmiletého studia)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Matematika a její aplikace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Cílem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p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rezentace je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procvičování převodů jednotek času a vedlejších jednotek pro obsah a objem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Hodina, minuta, sekunda, ar, hektar, mililitr, decilitr  …….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Radomír Dědek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Vytvořeno – únor 2014, ověřeno 3. 3. 2014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96620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125 456 </a:t>
            </a:r>
            <a:r>
              <a:rPr lang="cs-CZ" dirty="0" smtClean="0"/>
              <a:t>m</a:t>
            </a:r>
            <a:r>
              <a:rPr lang="cs-CZ" baseline="30000" dirty="0" smtClean="0"/>
              <a:t>2</a:t>
            </a:r>
            <a:r>
              <a:rPr lang="cs-CZ" dirty="0" smtClean="0"/>
              <a:t>   (ha)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1835696" y="2919095"/>
            <a:ext cx="936104" cy="79208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ANO</a:t>
            </a:r>
          </a:p>
        </p:txBody>
      </p:sp>
      <p:sp>
        <p:nvSpPr>
          <p:cNvPr id="5" name="Ovál 4"/>
          <p:cNvSpPr/>
          <p:nvPr/>
        </p:nvSpPr>
        <p:spPr>
          <a:xfrm>
            <a:off x="1835696" y="4221088"/>
            <a:ext cx="936104" cy="7920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 E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4572000" y="1628800"/>
            <a:ext cx="3168352" cy="86409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chemeClr val="dk1"/>
                </a:solidFill>
              </a:rPr>
              <a:t>1 254, </a:t>
            </a:r>
            <a:r>
              <a:rPr lang="cs-CZ" sz="3200" dirty="0" smtClean="0">
                <a:solidFill>
                  <a:schemeClr val="dk1"/>
                </a:solidFill>
              </a:rPr>
              <a:t>56 ha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572000" y="2919095"/>
            <a:ext cx="3168352" cy="86409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125, 456 ha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4572000" y="4221088"/>
            <a:ext cx="3168352" cy="86409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chemeClr val="dk1"/>
                </a:solidFill>
              </a:rPr>
              <a:t>1, 25456 </a:t>
            </a:r>
            <a:r>
              <a:rPr lang="cs-CZ" sz="3200" dirty="0" smtClean="0">
                <a:solidFill>
                  <a:schemeClr val="dk1"/>
                </a:solidFill>
              </a:rPr>
              <a:t>ha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572000" y="558924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12, 5456 ha</a:t>
            </a:r>
            <a:endParaRPr lang="cs-CZ" sz="32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693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5" grpId="2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57 586 l   (hl)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1835696" y="2919095"/>
            <a:ext cx="936104" cy="79208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ANO</a:t>
            </a:r>
          </a:p>
        </p:txBody>
      </p:sp>
      <p:sp>
        <p:nvSpPr>
          <p:cNvPr id="5" name="Ovál 4"/>
          <p:cNvSpPr/>
          <p:nvPr/>
        </p:nvSpPr>
        <p:spPr>
          <a:xfrm>
            <a:off x="1835696" y="4221088"/>
            <a:ext cx="936104" cy="7920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 E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4572000" y="1628800"/>
            <a:ext cx="3168352" cy="86409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57, 586 hl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572000" y="2919095"/>
            <a:ext cx="3168352" cy="86409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575, 86 hl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4572000" y="4221088"/>
            <a:ext cx="3168352" cy="86409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5, 7586 hl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572000" y="5589240"/>
            <a:ext cx="3168352" cy="86409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5 758, 6 hl</a:t>
            </a:r>
            <a:endParaRPr lang="cs-CZ" sz="32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866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5" grpId="2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4, 7m   (s)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1835696" y="2919095"/>
            <a:ext cx="936104" cy="79208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ANO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1835696" y="4221088"/>
            <a:ext cx="936104" cy="7920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 E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4572000" y="162880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282 s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572000" y="2919095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222 s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4572000" y="4221088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256 s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572000" y="558924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272 s</a:t>
            </a:r>
            <a:endParaRPr lang="cs-CZ" sz="32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842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5" grpId="2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37, 8 a   (m</a:t>
            </a:r>
            <a:r>
              <a:rPr lang="cs-CZ" baseline="30000" dirty="0" smtClean="0"/>
              <a:t>2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1835696" y="2919095"/>
            <a:ext cx="936104" cy="79208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ANO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1835696" y="4221088"/>
            <a:ext cx="936104" cy="7920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 E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4572000" y="162880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3, 78 m</a:t>
            </a:r>
            <a:r>
              <a:rPr lang="cs-CZ" sz="3200" baseline="30000" dirty="0" smtClean="0">
                <a:solidFill>
                  <a:schemeClr val="dk1"/>
                </a:solidFill>
              </a:rPr>
              <a:t>2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572000" y="2919095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37 800 m</a:t>
            </a:r>
            <a:r>
              <a:rPr lang="cs-CZ" sz="3200" baseline="30000" dirty="0" smtClean="0"/>
              <a:t>2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4572000" y="4221088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3 780 m</a:t>
            </a:r>
            <a:r>
              <a:rPr lang="cs-CZ" sz="3200" baseline="30000" dirty="0" smtClean="0"/>
              <a:t>2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572000" y="558924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378 m</a:t>
            </a:r>
            <a:r>
              <a:rPr lang="cs-CZ" sz="3200" baseline="30000" dirty="0" smtClean="0"/>
              <a:t>2</a:t>
            </a:r>
            <a:endParaRPr lang="cs-CZ" sz="32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768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5" grpId="2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25 dl</a:t>
            </a:r>
            <a:r>
              <a:rPr lang="cs-CZ" baseline="30000" dirty="0" smtClean="0"/>
              <a:t>    </a:t>
            </a:r>
            <a:r>
              <a:rPr lang="cs-CZ" dirty="0" smtClean="0"/>
              <a:t>(ml)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1835696" y="2955099"/>
            <a:ext cx="936104" cy="79208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ANO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1835696" y="4221088"/>
            <a:ext cx="936104" cy="7920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 E</a:t>
            </a:r>
            <a:endParaRPr lang="cs-CZ" dirty="0"/>
          </a:p>
        </p:txBody>
      </p:sp>
      <p:sp>
        <p:nvSpPr>
          <p:cNvPr id="6" name="Zaoblený obdélník 5"/>
          <p:cNvSpPr/>
          <p:nvPr/>
        </p:nvSpPr>
        <p:spPr>
          <a:xfrm>
            <a:off x="4572000" y="162880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2 500 ml</a:t>
            </a:r>
            <a:endParaRPr lang="cs-CZ" sz="3200" dirty="0"/>
          </a:p>
        </p:txBody>
      </p:sp>
      <p:sp>
        <p:nvSpPr>
          <p:cNvPr id="7" name="Zaoblený obdélník 6"/>
          <p:cNvSpPr/>
          <p:nvPr/>
        </p:nvSpPr>
        <p:spPr>
          <a:xfrm>
            <a:off x="4572000" y="2919095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250 ml 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4572000" y="4221088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25000 ml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572000" y="558924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0, 25 ml</a:t>
            </a:r>
            <a:endParaRPr lang="cs-CZ" sz="32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771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5" grpId="2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0, 56 ha   (a)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1835696" y="2919095"/>
            <a:ext cx="936104" cy="79208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ANO</a:t>
            </a:r>
          </a:p>
        </p:txBody>
      </p:sp>
      <p:sp>
        <p:nvSpPr>
          <p:cNvPr id="5" name="Ovál 4"/>
          <p:cNvSpPr/>
          <p:nvPr/>
        </p:nvSpPr>
        <p:spPr>
          <a:xfrm>
            <a:off x="1835696" y="4221088"/>
            <a:ext cx="936104" cy="7920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 E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4572000" y="162880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5, 6 a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572000" y="2919095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56 a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4572000" y="4221088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5 600 a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572000" y="558924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560 a</a:t>
            </a:r>
            <a:endParaRPr lang="cs-CZ" sz="32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7391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5" grpId="2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 0, 326 hl</a:t>
            </a:r>
            <a:r>
              <a:rPr lang="cs-CZ" baseline="30000" dirty="0" smtClean="0"/>
              <a:t>    </a:t>
            </a:r>
            <a:r>
              <a:rPr lang="cs-CZ" dirty="0" smtClean="0"/>
              <a:t>(l)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1835696" y="2955099"/>
            <a:ext cx="936104" cy="79208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ANO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1835696" y="4221088"/>
            <a:ext cx="936104" cy="7920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 E</a:t>
            </a:r>
            <a:endParaRPr lang="cs-CZ" dirty="0"/>
          </a:p>
        </p:txBody>
      </p:sp>
      <p:sp>
        <p:nvSpPr>
          <p:cNvPr id="6" name="Zaoblený obdélník 5"/>
          <p:cNvSpPr/>
          <p:nvPr/>
        </p:nvSpPr>
        <p:spPr>
          <a:xfrm>
            <a:off x="4572000" y="162880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3 260 l</a:t>
            </a:r>
            <a:endParaRPr lang="cs-CZ" sz="3200" dirty="0"/>
          </a:p>
        </p:txBody>
      </p:sp>
      <p:sp>
        <p:nvSpPr>
          <p:cNvPr id="7" name="Zaoblený obdélník 6"/>
          <p:cNvSpPr/>
          <p:nvPr/>
        </p:nvSpPr>
        <p:spPr>
          <a:xfrm>
            <a:off x="4572000" y="2919095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 </a:t>
            </a:r>
            <a:r>
              <a:rPr lang="cs-CZ" sz="3200" dirty="0" smtClean="0"/>
              <a:t>326 l</a:t>
            </a:r>
            <a:r>
              <a:rPr lang="cs-CZ" sz="3200" dirty="0" smtClean="0">
                <a:solidFill>
                  <a:schemeClr val="dk1"/>
                </a:solidFill>
              </a:rPr>
              <a:t> 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4572000" y="4221088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3, 26 l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572000" y="558924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32, 6 l </a:t>
            </a:r>
            <a:endParaRPr lang="cs-CZ" sz="32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855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5" grpId="2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2 245 ml   (cl)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1835696" y="2919095"/>
            <a:ext cx="936104" cy="79208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ANO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1835696" y="4221088"/>
            <a:ext cx="936104" cy="7920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 E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4572000" y="162880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smtClean="0">
                <a:solidFill>
                  <a:schemeClr val="dk1"/>
                </a:solidFill>
              </a:rPr>
              <a:t>0, 2245 cl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572000" y="2919095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2, 245 cl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4572000" y="4221088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224, 5 cl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572000" y="558924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22, 45 cl</a:t>
            </a:r>
            <a:endParaRPr lang="cs-CZ" sz="32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471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5" grpId="2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dirty="0" smtClean="0"/>
              <a:t>Zdroje:</a:t>
            </a:r>
            <a:br>
              <a:rPr lang="cs-CZ" sz="2400" dirty="0" smtClean="0"/>
            </a:br>
            <a:r>
              <a:rPr lang="cs-CZ" sz="2400" dirty="0" smtClean="0"/>
              <a:t>Vlastní tvorba autora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4894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cap="small" dirty="0" smtClean="0"/>
              <a:t>Převody dalších jednotek</a:t>
            </a:r>
            <a:endParaRPr lang="cs-CZ" cap="small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i="1" cap="small" dirty="0" smtClean="0"/>
              <a:t>Jednotky času</a:t>
            </a:r>
          </a:p>
          <a:p>
            <a:r>
              <a:rPr lang="cs-CZ" b="1" i="1" cap="small" dirty="0" smtClean="0"/>
              <a:t>Další jednotky obsahu</a:t>
            </a:r>
          </a:p>
          <a:p>
            <a:r>
              <a:rPr lang="cs-CZ" b="1" i="1" cap="small" dirty="0" smtClean="0"/>
              <a:t>Další jednotky objemu</a:t>
            </a:r>
            <a:endParaRPr lang="cs-CZ" b="1" i="1" cap="small" dirty="0"/>
          </a:p>
        </p:txBody>
      </p:sp>
    </p:spTree>
    <p:extLst>
      <p:ext uri="{BB962C8B-B14F-4D97-AF65-F5344CB8AC3E}">
        <p14:creationId xmlns:p14="http://schemas.microsoft.com/office/powerpoint/2010/main" val="74652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Tabulka převodních vztahů – jednotky používané pro měření času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Zástupný symbol pro obsah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220335478"/>
                  </p:ext>
                </p:extLst>
              </p:nvPr>
            </p:nvGraphicFramePr>
            <p:xfrm>
              <a:off x="1152000" y="1600200"/>
              <a:ext cx="6840000" cy="403200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68000"/>
                    <a:gridCol w="1368000"/>
                    <a:gridCol w="1368000"/>
                    <a:gridCol w="1368000"/>
                    <a:gridCol w="1368000"/>
                  </a:tblGrid>
                  <a:tr h="432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b="1" dirty="0" smtClean="0"/>
                            <a:t>Jednotka</a:t>
                          </a:r>
                          <a:endParaRPr lang="cs-CZ" b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b="1" dirty="0" smtClean="0"/>
                            <a:t>Den</a:t>
                          </a:r>
                          <a:endParaRPr lang="cs-CZ" b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b="1" dirty="0" smtClean="0"/>
                            <a:t>Hodina</a:t>
                          </a:r>
                          <a:endParaRPr lang="cs-CZ" b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b="1" dirty="0" smtClean="0"/>
                            <a:t>Minuta</a:t>
                          </a:r>
                          <a:endParaRPr lang="cs-CZ" b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b="1" dirty="0" smtClean="0"/>
                            <a:t>Sekunda</a:t>
                          </a:r>
                          <a:endParaRPr lang="cs-CZ" b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</a:tr>
                  <a:tr h="900000">
                    <a:tc>
                      <a:txBody>
                        <a:bodyPr/>
                        <a:lstStyle/>
                        <a:p>
                          <a:pPr algn="ctr"/>
                          <a:endParaRPr lang="cs-CZ" b="1" dirty="0" smtClean="0"/>
                        </a:p>
                        <a:p>
                          <a:pPr algn="ctr"/>
                          <a:r>
                            <a:rPr lang="cs-CZ" b="1" dirty="0" smtClean="0"/>
                            <a:t>Den</a:t>
                          </a:r>
                          <a:endParaRPr lang="cs-CZ" b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cs-CZ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cs-CZ" dirty="0" smtClean="0"/>
                        </a:p>
                        <a:p>
                          <a:pPr algn="ctr"/>
                          <a:r>
                            <a:rPr lang="cs-CZ" dirty="0" smtClean="0"/>
                            <a:t>24</a:t>
                          </a:r>
                          <a:endParaRPr lang="cs-CZ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cs-CZ" dirty="0" smtClean="0"/>
                        </a:p>
                        <a:p>
                          <a:pPr algn="ctr"/>
                          <a:r>
                            <a:rPr lang="cs-CZ" dirty="0" smtClean="0"/>
                            <a:t>1 440</a:t>
                          </a:r>
                          <a:endParaRPr lang="cs-CZ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cs-CZ" dirty="0" smtClean="0"/>
                        </a:p>
                        <a:p>
                          <a:pPr algn="ctr"/>
                          <a:r>
                            <a:rPr lang="cs-CZ" dirty="0" smtClean="0"/>
                            <a:t>86</a:t>
                          </a:r>
                          <a:r>
                            <a:rPr lang="cs-CZ" baseline="0" dirty="0" smtClean="0"/>
                            <a:t> 400</a:t>
                          </a:r>
                          <a:endParaRPr lang="cs-CZ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900000">
                    <a:tc>
                      <a:txBody>
                        <a:bodyPr/>
                        <a:lstStyle/>
                        <a:p>
                          <a:pPr algn="ctr"/>
                          <a:endParaRPr lang="cs-CZ" b="1" dirty="0" smtClean="0"/>
                        </a:p>
                        <a:p>
                          <a:pPr algn="ctr"/>
                          <a:r>
                            <a:rPr lang="cs-CZ" b="1" dirty="0" smtClean="0"/>
                            <a:t>Hodina</a:t>
                          </a:r>
                          <a:endParaRPr lang="cs-CZ" b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cs-CZ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cs-CZ" b="0" i="1" smtClean="0">
                                        <a:latin typeface="Cambria Math"/>
                                      </a:rPr>
                                      <m:t>24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dirty="0"/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cs-CZ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cs-CZ" dirty="0" smtClean="0"/>
                        </a:p>
                        <a:p>
                          <a:pPr algn="ctr"/>
                          <a:r>
                            <a:rPr lang="cs-CZ" dirty="0" smtClean="0"/>
                            <a:t>60</a:t>
                          </a:r>
                          <a:endParaRPr lang="cs-CZ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cs-CZ" dirty="0" smtClean="0"/>
                        </a:p>
                        <a:p>
                          <a:pPr algn="ctr"/>
                          <a:r>
                            <a:rPr lang="cs-CZ" dirty="0" smtClean="0"/>
                            <a:t>3 600</a:t>
                          </a:r>
                          <a:endParaRPr lang="cs-CZ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900000">
                    <a:tc>
                      <a:txBody>
                        <a:bodyPr/>
                        <a:lstStyle/>
                        <a:p>
                          <a:pPr algn="ctr"/>
                          <a:endParaRPr lang="cs-CZ" b="1" dirty="0" smtClean="0"/>
                        </a:p>
                        <a:p>
                          <a:pPr algn="ctr"/>
                          <a:r>
                            <a:rPr lang="cs-CZ" b="1" dirty="0" smtClean="0"/>
                            <a:t>Minuta</a:t>
                          </a:r>
                          <a:endParaRPr lang="cs-CZ" b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cs-CZ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cs-CZ" b="0" i="1" smtClean="0">
                                        <a:latin typeface="Cambria Math"/>
                                      </a:rPr>
                                      <m:t>1 440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dirty="0"/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cs-CZ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cs-CZ" b="0" i="1" smtClean="0">
                                        <a:latin typeface="Cambria Math"/>
                                      </a:rPr>
                                      <m:t>60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dirty="0"/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cs-CZ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cs-CZ" dirty="0" smtClean="0"/>
                        </a:p>
                        <a:p>
                          <a:pPr algn="ctr"/>
                          <a:r>
                            <a:rPr lang="cs-CZ" dirty="0" smtClean="0"/>
                            <a:t>60</a:t>
                          </a:r>
                          <a:endParaRPr lang="cs-CZ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900000">
                    <a:tc>
                      <a:txBody>
                        <a:bodyPr/>
                        <a:lstStyle/>
                        <a:p>
                          <a:pPr algn="ctr"/>
                          <a:endParaRPr lang="cs-CZ" b="1" dirty="0" smtClean="0"/>
                        </a:p>
                        <a:p>
                          <a:pPr algn="ctr"/>
                          <a:r>
                            <a:rPr lang="cs-CZ" b="1" dirty="0" smtClean="0"/>
                            <a:t>Sekunda</a:t>
                          </a:r>
                          <a:endParaRPr lang="cs-CZ" b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cs-CZ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cs-CZ" b="0" i="1" smtClean="0">
                                        <a:latin typeface="Cambria Math"/>
                                      </a:rPr>
                                      <m:t>86 400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dirty="0"/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cs-CZ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cs-CZ" b="0" i="1" smtClean="0">
                                        <a:latin typeface="Cambria Math"/>
                                      </a:rPr>
                                      <m:t>3 600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dirty="0"/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cs-CZ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cs-CZ" b="0" i="1" smtClean="0">
                                        <a:latin typeface="Cambria Math"/>
                                      </a:rPr>
                                      <m:t>60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dirty="0"/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cs-CZ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Zástupný symbol pro obsah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220335478"/>
                  </p:ext>
                </p:extLst>
              </p:nvPr>
            </p:nvGraphicFramePr>
            <p:xfrm>
              <a:off x="1152000" y="1600200"/>
              <a:ext cx="6840000" cy="403200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68000"/>
                    <a:gridCol w="1368000"/>
                    <a:gridCol w="1368000"/>
                    <a:gridCol w="1368000"/>
                    <a:gridCol w="1368000"/>
                  </a:tblGrid>
                  <a:tr h="432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b="1" dirty="0" smtClean="0"/>
                            <a:t>Jednotka</a:t>
                          </a:r>
                          <a:endParaRPr lang="cs-CZ" b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b="1" dirty="0" smtClean="0"/>
                            <a:t>Den</a:t>
                          </a:r>
                          <a:endParaRPr lang="cs-CZ" b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b="1" dirty="0" smtClean="0"/>
                            <a:t>Hodina</a:t>
                          </a:r>
                          <a:endParaRPr lang="cs-CZ" b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b="1" dirty="0" smtClean="0"/>
                            <a:t>Minuta</a:t>
                          </a:r>
                          <a:endParaRPr lang="cs-CZ" b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b="1" dirty="0" smtClean="0"/>
                            <a:t>Sekunda</a:t>
                          </a:r>
                          <a:endParaRPr lang="cs-CZ" b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</a:tr>
                  <a:tr h="900000">
                    <a:tc>
                      <a:txBody>
                        <a:bodyPr/>
                        <a:lstStyle/>
                        <a:p>
                          <a:pPr algn="ctr"/>
                          <a:endParaRPr lang="cs-CZ" b="1" dirty="0" smtClean="0"/>
                        </a:p>
                        <a:p>
                          <a:pPr algn="ctr"/>
                          <a:r>
                            <a:rPr lang="cs-CZ" b="1" dirty="0" smtClean="0"/>
                            <a:t>Den</a:t>
                          </a:r>
                          <a:endParaRPr lang="cs-CZ" b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cs-CZ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cs-CZ" dirty="0" smtClean="0"/>
                        </a:p>
                        <a:p>
                          <a:pPr algn="ctr"/>
                          <a:r>
                            <a:rPr lang="cs-CZ" dirty="0" smtClean="0"/>
                            <a:t>24</a:t>
                          </a:r>
                          <a:endParaRPr lang="cs-CZ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cs-CZ" dirty="0" smtClean="0"/>
                        </a:p>
                        <a:p>
                          <a:pPr algn="ctr"/>
                          <a:r>
                            <a:rPr lang="cs-CZ" dirty="0" smtClean="0"/>
                            <a:t>1 440</a:t>
                          </a:r>
                          <a:endParaRPr lang="cs-CZ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cs-CZ" dirty="0" smtClean="0"/>
                        </a:p>
                        <a:p>
                          <a:pPr algn="ctr"/>
                          <a:r>
                            <a:rPr lang="cs-CZ" dirty="0" smtClean="0"/>
                            <a:t>86</a:t>
                          </a:r>
                          <a:r>
                            <a:rPr lang="cs-CZ" baseline="0" dirty="0" smtClean="0"/>
                            <a:t> 400</a:t>
                          </a:r>
                          <a:endParaRPr lang="cs-CZ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900000">
                    <a:tc>
                      <a:txBody>
                        <a:bodyPr/>
                        <a:lstStyle/>
                        <a:p>
                          <a:pPr algn="ctr"/>
                          <a:endParaRPr lang="cs-CZ" b="1" dirty="0" smtClean="0"/>
                        </a:p>
                        <a:p>
                          <a:pPr algn="ctr"/>
                          <a:r>
                            <a:rPr lang="cs-CZ" b="1" dirty="0" smtClean="0"/>
                            <a:t>Hodina</a:t>
                          </a:r>
                          <a:endParaRPr lang="cs-CZ" b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100000" t="-150676" r="-299556" b="-1993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cs-CZ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cs-CZ" dirty="0" smtClean="0"/>
                        </a:p>
                        <a:p>
                          <a:pPr algn="ctr"/>
                          <a:r>
                            <a:rPr lang="cs-CZ" dirty="0" smtClean="0"/>
                            <a:t>60</a:t>
                          </a:r>
                          <a:endParaRPr lang="cs-CZ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cs-CZ" dirty="0" smtClean="0"/>
                        </a:p>
                        <a:p>
                          <a:pPr algn="ctr"/>
                          <a:r>
                            <a:rPr lang="cs-CZ" dirty="0" smtClean="0"/>
                            <a:t>3 600</a:t>
                          </a:r>
                          <a:endParaRPr lang="cs-CZ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900000">
                    <a:tc>
                      <a:txBody>
                        <a:bodyPr/>
                        <a:lstStyle/>
                        <a:p>
                          <a:pPr algn="ctr"/>
                          <a:endParaRPr lang="cs-CZ" b="1" dirty="0" smtClean="0"/>
                        </a:p>
                        <a:p>
                          <a:pPr algn="ctr"/>
                          <a:r>
                            <a:rPr lang="cs-CZ" b="1" dirty="0" smtClean="0"/>
                            <a:t>Minuta</a:t>
                          </a:r>
                          <a:endParaRPr lang="cs-CZ" b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100000" t="-252381" r="-299556" b="-10068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200893" t="-252381" r="-200893" b="-10068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cs-CZ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cs-CZ" dirty="0" smtClean="0"/>
                        </a:p>
                        <a:p>
                          <a:pPr algn="ctr"/>
                          <a:r>
                            <a:rPr lang="cs-CZ" dirty="0" smtClean="0"/>
                            <a:t>60</a:t>
                          </a:r>
                          <a:endParaRPr lang="cs-CZ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900000">
                    <a:tc>
                      <a:txBody>
                        <a:bodyPr/>
                        <a:lstStyle/>
                        <a:p>
                          <a:pPr algn="ctr"/>
                          <a:endParaRPr lang="cs-CZ" b="1" dirty="0" smtClean="0"/>
                        </a:p>
                        <a:p>
                          <a:pPr algn="ctr"/>
                          <a:r>
                            <a:rPr lang="cs-CZ" b="1" dirty="0" smtClean="0"/>
                            <a:t>Sekunda</a:t>
                          </a:r>
                          <a:endParaRPr lang="cs-CZ" b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100000" t="-350000" r="-299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200893" t="-350000" r="-2008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299556" t="-350000" r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cs-CZ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48302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Tabulka převodních vztahů – jednotky obsahu používané v zemědělství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1341804"/>
              </p:ext>
            </p:extLst>
          </p:nvPr>
        </p:nvGraphicFramePr>
        <p:xfrm>
          <a:off x="1152000" y="1600200"/>
          <a:ext cx="6840000" cy="4046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8000"/>
                <a:gridCol w="1368000"/>
                <a:gridCol w="1368000"/>
                <a:gridCol w="1368000"/>
                <a:gridCol w="1368000"/>
              </a:tblGrid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Jednotka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/>
                        <a:t>km</a:t>
                      </a:r>
                      <a:r>
                        <a:rPr lang="cs-CZ" b="1" baseline="30000" dirty="0" smtClean="0"/>
                        <a:t>2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ha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a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m</a:t>
                      </a:r>
                      <a:r>
                        <a:rPr lang="cs-CZ" b="1" baseline="30000" dirty="0" smtClean="0"/>
                        <a:t>2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lang="cs-CZ" b="1" dirty="0" smtClean="0"/>
                    </a:p>
                    <a:p>
                      <a:pPr algn="ctr"/>
                      <a:r>
                        <a:rPr lang="cs-CZ" b="1" baseline="0" dirty="0" smtClean="0"/>
                        <a:t>km</a:t>
                      </a:r>
                      <a:r>
                        <a:rPr lang="cs-CZ" b="1" baseline="30000" dirty="0" smtClean="0"/>
                        <a:t>2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10 000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1 000 000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lang="cs-CZ" b="1" dirty="0" smtClean="0"/>
                    </a:p>
                    <a:p>
                      <a:pPr algn="ctr"/>
                      <a:r>
                        <a:rPr lang="cs-CZ" b="1" dirty="0" smtClean="0"/>
                        <a:t>ha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0, 01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10 000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lang="cs-CZ" b="1" dirty="0" smtClean="0"/>
                    </a:p>
                    <a:p>
                      <a:pPr algn="ctr"/>
                      <a:r>
                        <a:rPr lang="cs-CZ" b="1" dirty="0" smtClean="0"/>
                        <a:t>a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0, 0001</a:t>
                      </a:r>
                    </a:p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0, 01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lang="cs-CZ" b="1" dirty="0" smtClean="0"/>
                    </a:p>
                    <a:p>
                      <a:pPr algn="ctr"/>
                      <a:r>
                        <a:rPr lang="cs-CZ" b="1" baseline="0" dirty="0" smtClean="0"/>
                        <a:t>m</a:t>
                      </a:r>
                      <a:r>
                        <a:rPr lang="cs-CZ" b="1" baseline="30000" dirty="0" smtClean="0"/>
                        <a:t>2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0,</a:t>
                      </a:r>
                      <a:r>
                        <a:rPr lang="cs-CZ" baseline="0" dirty="0" smtClean="0"/>
                        <a:t> 000001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0, 0001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0, 01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814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Tabulka převodních vztahů – jednotky objemu používané k měření kapalin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1706109"/>
              </p:ext>
            </p:extLst>
          </p:nvPr>
        </p:nvGraphicFramePr>
        <p:xfrm>
          <a:off x="1115616" y="1556792"/>
          <a:ext cx="6840000" cy="4946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0000"/>
                <a:gridCol w="1140000"/>
                <a:gridCol w="1140000"/>
                <a:gridCol w="1140000"/>
                <a:gridCol w="1140000"/>
                <a:gridCol w="1140000"/>
              </a:tblGrid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Jednotka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hl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l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dl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cl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ml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lang="cs-CZ" b="1" dirty="0" smtClean="0"/>
                    </a:p>
                    <a:p>
                      <a:pPr algn="ctr"/>
                      <a:r>
                        <a:rPr lang="cs-CZ" b="1" dirty="0" smtClean="0"/>
                        <a:t>hl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1 000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10 000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100 000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lang="cs-CZ" b="1" dirty="0" smtClean="0"/>
                    </a:p>
                    <a:p>
                      <a:pPr algn="ctr"/>
                      <a:r>
                        <a:rPr lang="cs-CZ" b="1" dirty="0" smtClean="0"/>
                        <a:t>l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0 ,01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1 000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lang="cs-CZ" b="1" dirty="0" smtClean="0"/>
                    </a:p>
                    <a:p>
                      <a:pPr algn="ctr"/>
                      <a:r>
                        <a:rPr lang="cs-CZ" b="1" dirty="0" smtClean="0"/>
                        <a:t>dl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0, 001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0,</a:t>
                      </a:r>
                      <a:r>
                        <a:rPr lang="cs-CZ" baseline="0" dirty="0" smtClean="0"/>
                        <a:t> 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lang="cs-CZ" b="1" dirty="0" smtClean="0"/>
                    </a:p>
                    <a:p>
                      <a:pPr algn="ctr"/>
                      <a:r>
                        <a:rPr lang="cs-CZ" b="1" dirty="0" smtClean="0"/>
                        <a:t>cl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0, 0001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0, 01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0, 1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lang="cs-CZ" b="1" dirty="0" smtClean="0"/>
                    </a:p>
                    <a:p>
                      <a:pPr algn="ctr"/>
                      <a:r>
                        <a:rPr lang="cs-CZ" b="1" dirty="0" smtClean="0"/>
                        <a:t>ml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0, 00001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0, 001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0, 01</a:t>
                      </a:r>
                    </a:p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0, 1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436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835 s</a:t>
            </a:r>
            <a:r>
              <a:rPr lang="cs-CZ" baseline="30000" dirty="0" smtClean="0"/>
              <a:t>    </a:t>
            </a:r>
            <a:r>
              <a:rPr lang="cs-CZ" dirty="0" smtClean="0"/>
              <a:t>(m + s)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1835696" y="2955099"/>
            <a:ext cx="936104" cy="79208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ANO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1835696" y="4221088"/>
            <a:ext cx="936104" cy="7920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 E</a:t>
            </a:r>
            <a:endParaRPr lang="cs-CZ" dirty="0"/>
          </a:p>
        </p:txBody>
      </p:sp>
      <p:sp>
        <p:nvSpPr>
          <p:cNvPr id="6" name="Zaoblený obdélník 5"/>
          <p:cNvSpPr/>
          <p:nvPr/>
        </p:nvSpPr>
        <p:spPr>
          <a:xfrm>
            <a:off x="4572000" y="162880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13m 55s</a:t>
            </a:r>
            <a:endParaRPr lang="cs-CZ" sz="3200" dirty="0"/>
          </a:p>
        </p:txBody>
      </p:sp>
      <p:sp>
        <p:nvSpPr>
          <p:cNvPr id="7" name="Zaoblený obdélník 6"/>
          <p:cNvSpPr/>
          <p:nvPr/>
        </p:nvSpPr>
        <p:spPr>
          <a:xfrm>
            <a:off x="4572000" y="2919095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12m 35s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4572000" y="4221088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14m 15s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572000" y="558924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13m 45s</a:t>
            </a:r>
            <a:endParaRPr lang="cs-CZ" sz="32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242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5" grpId="2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2, 3 km</a:t>
            </a:r>
            <a:r>
              <a:rPr lang="cs-CZ" baseline="30000" dirty="0" smtClean="0"/>
              <a:t>2    </a:t>
            </a:r>
            <a:r>
              <a:rPr lang="cs-CZ" dirty="0" smtClean="0"/>
              <a:t>(ha)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1835696" y="2955099"/>
            <a:ext cx="936104" cy="79208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ANO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1835696" y="4221088"/>
            <a:ext cx="936104" cy="7920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 E</a:t>
            </a:r>
            <a:endParaRPr lang="cs-CZ" dirty="0"/>
          </a:p>
        </p:txBody>
      </p:sp>
      <p:sp>
        <p:nvSpPr>
          <p:cNvPr id="6" name="Zaoblený obdélník 5"/>
          <p:cNvSpPr/>
          <p:nvPr/>
        </p:nvSpPr>
        <p:spPr>
          <a:xfrm>
            <a:off x="4572000" y="162880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0, 23 ha</a:t>
            </a:r>
            <a:endParaRPr lang="cs-CZ" sz="3200" dirty="0"/>
          </a:p>
        </p:txBody>
      </p:sp>
      <p:sp>
        <p:nvSpPr>
          <p:cNvPr id="7" name="Zaoblený obdélník 6"/>
          <p:cNvSpPr/>
          <p:nvPr/>
        </p:nvSpPr>
        <p:spPr>
          <a:xfrm>
            <a:off x="4572000" y="2919095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/>
              <a:t>2</a:t>
            </a:r>
            <a:r>
              <a:rPr lang="cs-CZ" sz="3200" dirty="0" smtClean="0">
                <a:solidFill>
                  <a:schemeClr val="dk1"/>
                </a:solidFill>
              </a:rPr>
              <a:t>3 ha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4572000" y="4221088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23 000 ha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572000" y="558924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230 ha </a:t>
            </a:r>
            <a:endParaRPr lang="cs-CZ" sz="32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798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5" grpId="2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3, 5 l  (ml)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1835696" y="2919095"/>
            <a:ext cx="936104" cy="79208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ANO</a:t>
            </a:r>
          </a:p>
        </p:txBody>
      </p:sp>
      <p:sp>
        <p:nvSpPr>
          <p:cNvPr id="5" name="Ovál 4"/>
          <p:cNvSpPr/>
          <p:nvPr/>
        </p:nvSpPr>
        <p:spPr>
          <a:xfrm>
            <a:off x="1835696" y="4221088"/>
            <a:ext cx="936104" cy="7920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 E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4572000" y="162880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35 000 ml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577815" y="2919095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0, 35 ml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4572000" y="4221088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3 500 ml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572000" y="558924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350 ml  </a:t>
            </a:r>
            <a:endParaRPr lang="cs-CZ" sz="32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140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5" grpId="2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2h 14m 25s   (s)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1835696" y="2919095"/>
            <a:ext cx="936104" cy="79208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ANO</a:t>
            </a:r>
          </a:p>
        </p:txBody>
      </p:sp>
      <p:sp>
        <p:nvSpPr>
          <p:cNvPr id="5" name="Ovál 4"/>
          <p:cNvSpPr/>
          <p:nvPr/>
        </p:nvSpPr>
        <p:spPr>
          <a:xfrm>
            <a:off x="1835696" y="4221088"/>
            <a:ext cx="936104" cy="7920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 E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4572000" y="162880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8 065 s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577815" y="2919095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 6 885 s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4572000" y="4221088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8 525 s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572000" y="558924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8 250 s</a:t>
            </a:r>
            <a:r>
              <a:rPr lang="cs-CZ" sz="3200" dirty="0" smtClean="0">
                <a:solidFill>
                  <a:schemeClr val="dk1"/>
                </a:solidFill>
              </a:rPr>
              <a:t>  </a:t>
            </a:r>
            <a:endParaRPr lang="cs-CZ" sz="32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20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5" grpId="2" animBg="1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537</Words>
  <Application>Microsoft Office PowerPoint</Application>
  <PresentationFormat>Předvádění na obrazovce (4:3)</PresentationFormat>
  <Paragraphs>234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systému Office</vt:lpstr>
      <vt:lpstr>Prezentace aplikace PowerPoint</vt:lpstr>
      <vt:lpstr>Převody dalších jednotek</vt:lpstr>
      <vt:lpstr>Tabulka převodních vztahů – jednotky používané pro měření času</vt:lpstr>
      <vt:lpstr>Tabulka převodních vztahů – jednotky obsahu používané v zemědělství</vt:lpstr>
      <vt:lpstr>Tabulka převodních vztahů – jednotky objemu používané k měření kapalin</vt:lpstr>
      <vt:lpstr>835 s    (m + s)</vt:lpstr>
      <vt:lpstr>2, 3 km2    (ha)</vt:lpstr>
      <vt:lpstr>3, 5 l  (ml)</vt:lpstr>
      <vt:lpstr>2h 14m 25s   (s)</vt:lpstr>
      <vt:lpstr>125 456 m2   (ha)</vt:lpstr>
      <vt:lpstr>57 586 l   (hl)</vt:lpstr>
      <vt:lpstr>4, 7m   (s)</vt:lpstr>
      <vt:lpstr>37, 8 a   (m2)</vt:lpstr>
      <vt:lpstr>25 dl    (ml)</vt:lpstr>
      <vt:lpstr>0, 56 ha   (a)</vt:lpstr>
      <vt:lpstr> 0, 326 hl    (l)</vt:lpstr>
      <vt:lpstr>2 245 ml   (cl)</vt:lpstr>
      <vt:lpstr>Zdroje: Vlastní tvorba autora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PC</dc:creator>
  <cp:lastModifiedBy>PC</cp:lastModifiedBy>
  <cp:revision>36</cp:revision>
  <dcterms:created xsi:type="dcterms:W3CDTF">2014-02-05T00:16:05Z</dcterms:created>
  <dcterms:modified xsi:type="dcterms:W3CDTF">2014-06-07T05:39:19Z</dcterms:modified>
</cp:coreProperties>
</file>