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3" r:id="rId5"/>
    <p:sldId id="266" r:id="rId6"/>
    <p:sldId id="267" r:id="rId7"/>
    <p:sldId id="265" r:id="rId8"/>
    <p:sldId id="268" r:id="rId9"/>
    <p:sldId id="261" r:id="rId10"/>
    <p:sldId id="269" r:id="rId11"/>
    <p:sldId id="264" r:id="rId12"/>
    <p:sldId id="270" r:id="rId13"/>
    <p:sldId id="26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D5E981-09AA-47D9-8396-0193FBB952D2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ECCAB9-BFF0-45B6-9877-D35A64F2F7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ISS-Karakoram.JPG" TargetMode="External"/><Relationship Id="rId7" Type="http://schemas.openxmlformats.org/officeDocument/2006/relationships/hyperlink" Target="http://commons.wikimedia.org/wiki/File:Beryl_alpha_from_air.jpg" TargetMode="External"/><Relationship Id="rId2" Type="http://schemas.openxmlformats.org/officeDocument/2006/relationships/hyperlink" Target="http://commons.wikimedia.org/wiki/File:Glacier_svartisen_engabreen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Netherlands,_Kaag_en_Braassem,_Leimuiden,_Griet-_en_Vriesekoopsche_Polder_(1).JPG" TargetMode="External"/><Relationship Id="rId5" Type="http://schemas.openxmlformats.org/officeDocument/2006/relationships/hyperlink" Target="http://commons.wikimedia.org/wiki/File:Vatnaj%C3%B6kull.jpeg" TargetMode="External"/><Relationship Id="rId4" Type="http://schemas.openxmlformats.org/officeDocument/2006/relationships/hyperlink" Target="http://commons.wikimedia.org/wiki/File:Kilimanjaro_Glaciers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Kryosféra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a hydrosféra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Ledovce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vliv člověka na hydrosféru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Horský 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pevninský ledovec, firn, telení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ledovce,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poldr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20. 2. 2013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Poldry v </a:t>
            </a:r>
            <a:r>
              <a:rPr lang="cs-CZ" dirty="0" err="1" smtClean="0"/>
              <a:t>nizozemí</a:t>
            </a:r>
            <a:endParaRPr lang="cs-CZ" dirty="0"/>
          </a:p>
        </p:txBody>
      </p:sp>
      <p:pic>
        <p:nvPicPr>
          <p:cNvPr id="37890" name="Picture 2" descr="http://upload.wikimedia.org/wikipedia/commons/thumb/3/39/Netherlands%2C_Kaag_en_Braassem%2C_Leimuiden%2C_Griet-_en_Vriesekoopsche_Polder_%281%29.JPG/640px-Netherlands%2C_Kaag_en_Braassem%2C_Leimuiden%2C_Griet-_en_Vriesekoopsche_Polder_%281%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428736"/>
            <a:ext cx="7072362" cy="469649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215206" y="6215082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5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Vliv člověka na hydrosféru</a:t>
            </a:r>
            <a:r>
              <a:rPr lang="cs-CZ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řeky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  vypouštění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odpadů do řek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splav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hnojiv ze zemědělství do řek, regulace vodních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toků 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rušení meandrů, zdění koryt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stavba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přehrad,závlahové aktivity v suchých oblastech..)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využívání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hydrosféry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  zdroj výživy (ryby), suroviny (ropa,sůl,mangan), doprava (námořní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říční),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energie 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vodní el.),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geopolitika 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pobřeží – hranice,výsostné vody),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rekreace 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přímoří je zdrojem příjmů)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Ropná plošina</a:t>
            </a:r>
            <a:endParaRPr lang="cs-CZ" dirty="0"/>
          </a:p>
        </p:txBody>
      </p:sp>
      <p:pic>
        <p:nvPicPr>
          <p:cNvPr id="38914" name="Picture 2" descr="http://upload.wikimedia.org/wikipedia/commons/thumb/d/da/Beryl_alpha_from_air.jpg/640px-Beryl_alpha_from_a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14422"/>
            <a:ext cx="6858048" cy="5079243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929454" y="6357958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6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Autofit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zdroje: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143116"/>
            <a:ext cx="8705880" cy="4429156"/>
          </a:xfrm>
        </p:spPr>
        <p:txBody>
          <a:bodyPr/>
          <a:lstStyle/>
          <a:p>
            <a:r>
              <a:rPr lang="cs-CZ" sz="1200" dirty="0" smtClean="0"/>
              <a:t>Obr. č.1 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</a:p>
          <a:p>
            <a:r>
              <a:rPr lang="cs-CZ" sz="1200" dirty="0" smtClean="0">
                <a:hlinkClick r:id="rId2"/>
              </a:rPr>
              <a:t>http://commons.wikimedia.org/wiki/File:Glacier_svartisen_engabreen.JPG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č.2[cit.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</a:p>
          <a:p>
            <a:r>
              <a:rPr lang="cs-CZ" sz="1200" dirty="0" smtClean="0">
                <a:hlinkClick r:id="rId3"/>
              </a:rPr>
              <a:t>http://commons.wikimedia.org/wiki/File:ISS-Karakoram.JPG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č.3[cit.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</a:p>
          <a:p>
            <a:r>
              <a:rPr lang="cs-CZ" sz="1200" dirty="0" smtClean="0">
                <a:hlinkClick r:id="rId4"/>
              </a:rPr>
              <a:t>http://commons.wikimedia.org/wiki/File:Kilimanjaro_Glaciers.jpg</a:t>
            </a:r>
            <a:endParaRPr lang="cs-CZ" sz="1200" dirty="0" smtClean="0"/>
          </a:p>
          <a:p>
            <a:endParaRPr lang="cs-CZ" sz="1200" dirty="0" smtClean="0"/>
          </a:p>
          <a:p>
            <a:pPr>
              <a:buNone/>
            </a:pPr>
            <a:r>
              <a:rPr lang="cs-CZ" sz="1200" dirty="0" smtClean="0"/>
              <a:t>          Obr. č.4[cit.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</a:p>
          <a:p>
            <a:pPr>
              <a:buNone/>
            </a:pPr>
            <a:r>
              <a:rPr lang="cs-CZ" sz="1200" dirty="0" smtClean="0"/>
              <a:t>           </a:t>
            </a:r>
            <a:r>
              <a:rPr lang="cs-CZ" sz="1200" dirty="0" smtClean="0">
                <a:hlinkClick r:id="rId5"/>
              </a:rPr>
              <a:t>http://commons.wikimedia.org/wiki/File:Vatnaj%C3%B6kull.jpeg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č.5[cit.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</a:p>
          <a:p>
            <a:r>
              <a:rPr lang="cs-CZ" sz="1200" dirty="0" smtClean="0">
                <a:hlinkClick r:id="rId6"/>
              </a:rPr>
              <a:t>http://commons.wikimedia.org/wiki/File:Netherlands,_Kaag_en_Braassem,_Leimuiden,_Griet-_en_Vriesekoopsche_Polder_(1).JPG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</a:t>
            </a:r>
            <a:r>
              <a:rPr lang="cs-CZ" sz="1200" smtClean="0"/>
              <a:t>č.6[cit</a:t>
            </a:r>
            <a:r>
              <a:rPr lang="cs-CZ" sz="1200" dirty="0" smtClean="0"/>
              <a:t>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</a:p>
          <a:p>
            <a:r>
              <a:rPr lang="cs-CZ" sz="1200" dirty="0" smtClean="0">
                <a:hlinkClick r:id="rId7"/>
              </a:rPr>
              <a:t>http://commons.wikimedia.org/wiki/File:Beryl_alpha_from_air.jpg</a:t>
            </a:r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5720" y="1071546"/>
            <a:ext cx="86439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Knižní zdroje: </a:t>
            </a:r>
          </a:p>
          <a:p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Demek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Jaromír a kolektiv, Geografie pro střední školy 1 -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Fyzickogeografická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část, 2001, SPN-pedagogické nakladatelství Praha, 96 stran, ISBN 80-85937-73-5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dirty="0" err="1" smtClean="0">
                <a:cs typeface="Times New Roman" pitchFamily="18" charset="0"/>
              </a:rPr>
              <a:t>Kryosféra</a:t>
            </a:r>
            <a:r>
              <a:rPr lang="cs-CZ" sz="6000" b="1" dirty="0" smtClean="0">
                <a:cs typeface="Times New Roman" pitchFamily="18" charset="0"/>
              </a:rPr>
              <a:t> a Hydrosféra</a:t>
            </a:r>
            <a:br>
              <a:rPr lang="cs-CZ" sz="6000" b="1" dirty="0" smtClean="0">
                <a:cs typeface="Times New Roman" pitchFamily="18" charset="0"/>
              </a:rPr>
            </a:br>
            <a:r>
              <a:rPr lang="cs-CZ" sz="6000" b="1" dirty="0" smtClean="0">
                <a:cs typeface="Times New Roman" pitchFamily="18" charset="0"/>
              </a:rPr>
              <a:t>Ledovce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63675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473200" y="1046163"/>
            <a:ext cx="71262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035675" y="131445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16386" name="Picture 2" descr="http://upload.wikimedia.org/wikipedia/commons/thumb/9/9c/Glacier_svartisen_engabreen.JPG/640px-Glacier_svartisen_engab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857364"/>
            <a:ext cx="7286676" cy="4572000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7286644" y="6429396"/>
            <a:ext cx="998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1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cs typeface="Times New Roman" pitchFamily="18" charset="0"/>
              </a:rPr>
              <a:t>Ledovce </a:t>
            </a:r>
            <a:endParaRPr lang="cs-CZ" b="1" dirty="0"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modelují reliéf - údolí, roviny, fjordy, jsou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zdrojem pitné vody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umožňují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provozovat zimní lyžařské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sporty</a:t>
            </a: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vznikají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 oblastech nad sněžnou čarou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ke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vzniku dochází hromaděním sněhu a jeho přeměnou působením tlaku ve 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firn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následně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400" u="sng" dirty="0">
                <a:latin typeface="Times New Roman" pitchFamily="18" charset="0"/>
                <a:cs typeface="Times New Roman" pitchFamily="18" charset="0"/>
              </a:rPr>
              <a:t>led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ledovec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pohybuje různou rychlostí (v Alpách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0,5m denně, v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Himalájích 2m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na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Antarktidě až 30m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ledovec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zasahující do moře se odlamuje – telení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ledovců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cs typeface="Times New Roman" pitchFamily="18" charset="0"/>
              </a:rPr>
              <a:t>Ledovce </a:t>
            </a:r>
            <a:endParaRPr lang="cs-CZ" b="1" dirty="0"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buNone/>
            </a:pPr>
            <a:endParaRPr lang="cs-CZ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Typy </a:t>
            </a:r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ledovců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Horské (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karové)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– vznikají nad sněžnou čárou ve sníženinách horských masívů v 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Asii 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Karákóram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u="sng" dirty="0" err="1" smtClean="0">
                <a:latin typeface="Times New Roman" pitchFamily="18" charset="0"/>
                <a:cs typeface="Times New Roman" pitchFamily="18" charset="0"/>
              </a:rPr>
              <a:t>Siachen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v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 masívu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K2 - největší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 světě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), v Africe 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 Uhuru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), v Evropě 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Skandinávie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u="sng" dirty="0" err="1" smtClean="0">
                <a:latin typeface="Times New Roman" pitchFamily="18" charset="0"/>
                <a:cs typeface="Times New Roman" pitchFamily="18" charset="0"/>
              </a:rPr>
              <a:t>Josteldalsbren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největší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 Evropě 855 km2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siachen</a:t>
            </a:r>
            <a:endParaRPr lang="cs-CZ" dirty="0"/>
          </a:p>
        </p:txBody>
      </p:sp>
      <p:pic>
        <p:nvPicPr>
          <p:cNvPr id="30722" name="Picture 2" descr="http://upload.wikimedia.org/wikipedia/commons/thumb/b/b9/ISS-Karakoram.JPG/640px-ISS-Karako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7083430" cy="471490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215206" y="6215082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2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kilimandžáro</a:t>
            </a:r>
            <a:endParaRPr lang="cs-CZ" dirty="0"/>
          </a:p>
        </p:txBody>
      </p:sp>
      <p:pic>
        <p:nvPicPr>
          <p:cNvPr id="35842" name="Picture 2" descr="File:Kilimanjaro Glaci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428736"/>
            <a:ext cx="6215106" cy="476331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572264" y="6215082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cs typeface="Times New Roman" pitchFamily="18" charset="0"/>
              </a:rPr>
              <a:t>Ledovce </a:t>
            </a:r>
            <a:endParaRPr lang="cs-CZ" b="1" dirty="0"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buNone/>
            </a:pPr>
            <a:endParaRPr lang="cs-CZ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Typy </a:t>
            </a:r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ledovců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Pevninské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– vznikají v arktických oblastech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jsou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až 2,5 km silné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Antarktický(13,8 mil. km2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), Grónský,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Vatnajokull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(na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Islandu)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vatnajokull</a:t>
            </a:r>
            <a:endParaRPr lang="cs-CZ" dirty="0"/>
          </a:p>
        </p:txBody>
      </p:sp>
      <p:pic>
        <p:nvPicPr>
          <p:cNvPr id="36866" name="Picture 2" descr="File:Vatnajökul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357298"/>
            <a:ext cx="6500858" cy="5009547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929454" y="6357958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4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cs typeface="Times New Roman" pitchFamily="18" charset="0"/>
              </a:rPr>
              <a:t>Vliv člověka na hydrosféru</a:t>
            </a:r>
            <a:r>
              <a:rPr lang="cs-CZ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-   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oceány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– znečištění ropnými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látkami (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havárie tankerů), kontaminace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odpadu (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ukládání odpadů do moří), těžba ze dna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moří (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nerostné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suroviny,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korály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), poldry (vysoušení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pobřeží pro vznik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zemědělských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oblastí) 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-   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ledovce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– skleníkový efekt – způsobuje jejich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tání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300</TotalTime>
  <Words>312</Words>
  <Application>Microsoft Office PowerPoint</Application>
  <PresentationFormat>Předvádění na obrazovce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Snímek 1</vt:lpstr>
      <vt:lpstr>Kryosféra a Hydrosféra Ledovce </vt:lpstr>
      <vt:lpstr>Ledovce </vt:lpstr>
      <vt:lpstr>Ledovce </vt:lpstr>
      <vt:lpstr>siachen</vt:lpstr>
      <vt:lpstr>kilimandžáro</vt:lpstr>
      <vt:lpstr>Ledovce </vt:lpstr>
      <vt:lpstr>vatnajokull</vt:lpstr>
      <vt:lpstr>Vliv člověka na hydrosféru </vt:lpstr>
      <vt:lpstr>Poldry v nizozemí</vt:lpstr>
      <vt:lpstr>Vliv člověka na hydrosféru </vt:lpstr>
      <vt:lpstr>Ropná plošina</vt:lpstr>
      <vt:lpstr>zdroje: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Martin Jurek</cp:lastModifiedBy>
  <cp:revision>21</cp:revision>
  <dcterms:created xsi:type="dcterms:W3CDTF">2013-06-06T15:15:59Z</dcterms:created>
  <dcterms:modified xsi:type="dcterms:W3CDTF">2013-06-18T12:16:13Z</dcterms:modified>
</cp:coreProperties>
</file>