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6" r:id="rId5"/>
    <p:sldId id="263" r:id="rId6"/>
    <p:sldId id="265" r:id="rId7"/>
    <p:sldId id="267" r:id="rId8"/>
    <p:sldId id="261" r:id="rId9"/>
    <p:sldId id="264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8AE0255-EE5B-4D61-B38A-8E49ED9FC36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2EC123-0185-4578-AC67-B14573623F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litvice01.jpg" TargetMode="External"/><Relationship Id="rId2" Type="http://schemas.openxmlformats.org/officeDocument/2006/relationships/hyperlink" Target="http://commons.wikimedia.org/wiki/File:Le_lac_et_le_glacier_de_Moiry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Guetersteiner_Wasserfall.jpg" TargetMode="External"/><Relationship Id="rId5" Type="http://schemas.openxmlformats.org/officeDocument/2006/relationships/hyperlink" Target="http://commons.wikimedia.org/wiki/File:ThreeGorgesDam-China2009.jpg" TargetMode="External"/><Relationship Id="rId4" Type="http://schemas.openxmlformats.org/officeDocument/2006/relationships/hyperlink" Target="http://commons.wikimedia.org/wiki/File:Rybn%C3%ADk_Ro%C5%BEmberk_zabran%C3%BD_z_oblasti_reten%C4%8Dn%C3%ADho_prostoru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21689410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Hydrosféra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Fyzicko-geografická sféra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Povrchová voda – nádrže, podzemní voda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Jezera, rybníky, přehrady, lázeňství, kyselky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Ivo Chytil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19.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2. 2013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Autofit/>
          </a:bodyPr>
          <a:lstStyle/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zdroje: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2143116"/>
            <a:ext cx="8705880" cy="4429156"/>
          </a:xfrm>
        </p:spPr>
        <p:txBody>
          <a:bodyPr/>
          <a:lstStyle/>
          <a:p>
            <a:r>
              <a:rPr lang="cs-CZ" sz="1200" dirty="0" smtClean="0"/>
              <a:t>Obr. č.1 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</a:t>
            </a:r>
          </a:p>
          <a:p>
            <a:r>
              <a:rPr lang="cs-CZ" sz="1200" dirty="0" smtClean="0">
                <a:hlinkClick r:id="rId2"/>
              </a:rPr>
              <a:t>http://</a:t>
            </a:r>
            <a:r>
              <a:rPr lang="cs-CZ" sz="1200" dirty="0" smtClean="0">
                <a:hlinkClick r:id="rId2"/>
              </a:rPr>
              <a:t>commons.wikimedia.org/wiki/File:Le_lac_et_le_glacier_de_Moiry.jpg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č.2[cit.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</a:t>
            </a:r>
            <a:r>
              <a:rPr lang="cs-CZ" sz="1200" dirty="0" smtClean="0"/>
              <a:t>.</a:t>
            </a:r>
          </a:p>
          <a:p>
            <a:r>
              <a:rPr lang="cs-CZ" sz="1200" dirty="0" smtClean="0">
                <a:hlinkClick r:id="rId3"/>
              </a:rPr>
              <a:t>http://commons.wikimedia.org/wiki/File:Plitvice01.jpg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č.3[cit.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</a:t>
            </a:r>
            <a:r>
              <a:rPr lang="cs-CZ" sz="1200" dirty="0" smtClean="0"/>
              <a:t>.</a:t>
            </a:r>
          </a:p>
          <a:p>
            <a:r>
              <a:rPr lang="cs-CZ" sz="1200" dirty="0" smtClean="0">
                <a:hlinkClick r:id="rId4"/>
              </a:rPr>
              <a:t>http://commons.wikimedia.org/wiki/File:Rybn%C3%ADk_Ro%C5%BEmberk_zabran%C3%BD_z_oblasti_reten%C4%8Dn%C3%ADho_prostoru.jpg</a:t>
            </a:r>
            <a:endParaRPr lang="cs-CZ" sz="1200" dirty="0" smtClean="0"/>
          </a:p>
          <a:p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        Obr. č.4[cit.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</a:t>
            </a:r>
            <a:r>
              <a:rPr lang="cs-CZ" sz="1200" dirty="0" smtClean="0"/>
              <a:t>.</a:t>
            </a:r>
          </a:p>
          <a:p>
            <a:r>
              <a:rPr lang="cs-CZ" sz="1200" dirty="0" smtClean="0"/>
              <a:t>  </a:t>
            </a:r>
            <a:r>
              <a:rPr lang="cs-CZ" sz="1200" dirty="0" smtClean="0">
                <a:hlinkClick r:id="rId5"/>
              </a:rPr>
              <a:t>http://</a:t>
            </a:r>
            <a:r>
              <a:rPr lang="cs-CZ" sz="1200" dirty="0" smtClean="0">
                <a:hlinkClick r:id="rId5"/>
              </a:rPr>
              <a:t>commons.wikimedia.org/wiki/File:ThreeGorgesDam-China2009.jpg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</a:t>
            </a:r>
            <a:r>
              <a:rPr lang="cs-CZ" sz="1200" dirty="0" smtClean="0"/>
              <a:t>č.5[cit</a:t>
            </a:r>
            <a:r>
              <a:rPr lang="cs-CZ" sz="1200" dirty="0" smtClean="0"/>
              <a:t>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</a:t>
            </a:r>
            <a:endParaRPr lang="cs-CZ" sz="1200" dirty="0" smtClean="0"/>
          </a:p>
          <a:p>
            <a:r>
              <a:rPr lang="cs-CZ" sz="1200" dirty="0" smtClean="0">
                <a:hlinkClick r:id="rId6"/>
              </a:rPr>
              <a:t>http://commons.wikimedia.org/wiki/File:Guetersteiner_Wasserfall.jpg</a:t>
            </a:r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5720" y="1071546"/>
            <a:ext cx="86439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Knižní zdroje: </a:t>
            </a:r>
          </a:p>
          <a:p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Demek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Jaromír a kolektiv, Geografie pro střední školy 1 -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Fyzickogeografická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část, 2001, SPN-pedagogické nakladatelství Praha, 96 stran, ISBN 80-85937-73-5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dirty="0" smtClean="0">
                <a:cs typeface="Times New Roman" pitchFamily="18" charset="0"/>
              </a:rPr>
              <a:t>Hydrosféra</a:t>
            </a:r>
            <a:br>
              <a:rPr lang="cs-CZ" sz="6000" b="1" dirty="0" smtClean="0">
                <a:cs typeface="Times New Roman" pitchFamily="18" charset="0"/>
              </a:rPr>
            </a:br>
            <a:r>
              <a:rPr lang="cs-CZ" sz="6000" b="1" dirty="0" smtClean="0">
                <a:cs typeface="Times New Roman" pitchFamily="18" charset="0"/>
              </a:rPr>
              <a:t>Sladká </a:t>
            </a:r>
            <a:r>
              <a:rPr lang="cs-CZ" sz="6000" b="1" dirty="0" smtClean="0">
                <a:cs typeface="Times New Roman" pitchFamily="18" charset="0"/>
              </a:rPr>
              <a:t>voda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63675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473200" y="1046163"/>
            <a:ext cx="71262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035675" y="131445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16386" name="Picture 2" descr="File:Le lac et le glacier de Moi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1857364"/>
            <a:ext cx="7156183" cy="4714908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7643834" y="6286520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1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Stojaté </a:t>
            </a:r>
            <a:r>
              <a:rPr lang="cs-CZ" dirty="0" smtClean="0"/>
              <a:t>vody - nádrže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034" y="1357298"/>
            <a:ext cx="821537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cs-CZ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Přírodní </a:t>
            </a:r>
            <a:r>
              <a:rPr lang="cs-CZ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nádrže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JEZERA</a:t>
            </a:r>
            <a:endParaRPr lang="cs-CZ" sz="2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ledovcová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(Ladožské,Oněžské, )</a:t>
            </a:r>
          </a:p>
          <a:p>
            <a:r>
              <a:rPr lang="cs-CZ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krasová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Plitvičky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reliktní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(Kaspické)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t</a:t>
            </a:r>
            <a:r>
              <a:rPr lang="cs-CZ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ektonická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příkopové propadliny – Bajkal 1620,Tanganika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.Americe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 25%</a:t>
            </a:r>
            <a:r>
              <a:rPr lang="cs-CZ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celosvět.zásob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,Hořejší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 největší na světě </a:t>
            </a:r>
            <a:endParaRPr lang="cs-CZ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Plitvická</a:t>
            </a:r>
            <a:r>
              <a:rPr lang="cs-CZ" dirty="0" smtClean="0"/>
              <a:t> jezera</a:t>
            </a:r>
            <a:endParaRPr lang="cs-CZ" dirty="0"/>
          </a:p>
        </p:txBody>
      </p:sp>
      <p:pic>
        <p:nvPicPr>
          <p:cNvPr id="30722" name="Picture 2" descr="File:Plitvice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428736"/>
            <a:ext cx="6715172" cy="503637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715272" y="6215082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2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Stojaté </a:t>
            </a:r>
            <a:r>
              <a:rPr lang="cs-CZ" dirty="0" smtClean="0"/>
              <a:t>vody - nádrže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28596" y="1357299"/>
            <a:ext cx="828680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mělé </a:t>
            </a:r>
            <a:r>
              <a:rPr lang="cs-CZ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nádrže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rybníky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chov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ryb (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ČR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Třeboňská a Českobudějovická pánev)</a:t>
            </a:r>
          </a:p>
          <a:p>
            <a:pPr>
              <a:buFontTx/>
              <a:buChar char="-"/>
            </a:pPr>
            <a:endParaRPr lang="cs-CZ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rybník Rožmberk – největší v ČR</a:t>
            </a:r>
          </a:p>
          <a:p>
            <a:r>
              <a:rPr lang="cs-CZ" b="1" i="1" dirty="0" smtClean="0">
                <a:cs typeface="Times New Roman" pitchFamily="18" charset="0"/>
              </a:rPr>
              <a:t/>
            </a:r>
            <a:br>
              <a:rPr lang="cs-CZ" b="1" i="1" dirty="0" smtClean="0">
                <a:cs typeface="Times New Roman" pitchFamily="18" charset="0"/>
              </a:rPr>
            </a:br>
            <a:endParaRPr lang="cs-CZ" b="1" i="1" dirty="0">
              <a:cs typeface="Times New Roman" pitchFamily="18" charset="0"/>
            </a:endParaRPr>
          </a:p>
        </p:txBody>
      </p:sp>
      <p:pic>
        <p:nvPicPr>
          <p:cNvPr id="33794" name="Picture 2" descr="http://upload.wikimedia.org/wikipedia/commons/thumb/5/5f/Rybn%C3%ADk_Ro%C5%BEmberk_zabran%C3%BD_z_oblasti_reten%C4%8Dn%C3%ADho_prostoru.jpg/640px-Rybn%C3%ADk_Ro%C5%BEmberk_zabran%C3%BD_z_oblasti_reten%C4%8Dn%C3%ADho_prosto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429000"/>
            <a:ext cx="8642256" cy="2214578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7929586" y="5786454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3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Stojaté </a:t>
            </a:r>
            <a:r>
              <a:rPr lang="cs-CZ" dirty="0" smtClean="0"/>
              <a:t>vody - nádrže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28596" y="1571612"/>
            <a:ext cx="828680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mělé </a:t>
            </a:r>
            <a:r>
              <a:rPr lang="cs-CZ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nádrže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přehrady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velkých řekách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Paraná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J.Amerika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Jenisej,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Angara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(Rusko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Chang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Jiang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Čína „Tři soutěsky“ – největší na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světě) </a:t>
            </a: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regulace vod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zavlažování, pitná, užitková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voda,výroba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elektrické energie,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rekreace</a:t>
            </a:r>
            <a:r>
              <a:rPr lang="cs-CZ" b="1" i="1" dirty="0" smtClean="0">
                <a:cs typeface="Times New Roman" pitchFamily="18" charset="0"/>
              </a:rPr>
              <a:t/>
            </a:r>
            <a:br>
              <a:rPr lang="cs-CZ" b="1" i="1" dirty="0" smtClean="0">
                <a:cs typeface="Times New Roman" pitchFamily="18" charset="0"/>
              </a:rPr>
            </a:br>
            <a:endParaRPr lang="cs-CZ" b="1" i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soutěsky - Čína</a:t>
            </a:r>
            <a:endParaRPr lang="cs-CZ" dirty="0"/>
          </a:p>
        </p:txBody>
      </p:sp>
      <p:pic>
        <p:nvPicPr>
          <p:cNvPr id="35842" name="Picture 2" descr="http://upload.wikimedia.org/wikipedia/commons/thumb/a/ab/ThreeGorgesDam-China2009.jpg/640px-ThreeGorgesDam-China2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7858180" cy="466579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572396" y="6429396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4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cs-CZ" b="1">
                <a:cs typeface="Times New Roman" pitchFamily="18" charset="0"/>
              </a:rPr>
              <a:t>2. Podzemní vody</a:t>
            </a:r>
            <a:r>
              <a:rPr lang="cs-CZ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a)    </a:t>
            </a: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prosté podpovrchové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bez minerálů - pitná voda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ůdní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rasová (oblasti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vápence)</a:t>
            </a:r>
          </a:p>
          <a:p>
            <a:pPr>
              <a:buNone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upload.wikimedia.org/wikipedia/commons/thumb/0/08/Guetersteiner_Wasserfall.jpg/400px-Guetersteiner_Wasserf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178702"/>
            <a:ext cx="3595686" cy="539352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071934" y="6286520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5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cs-CZ" b="1">
                <a:cs typeface="Times New Roman" pitchFamily="18" charset="0"/>
              </a:rPr>
              <a:t>2. Podzemní vody</a:t>
            </a:r>
            <a:r>
              <a:rPr lang="cs-CZ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)      </a:t>
            </a: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minerální</a:t>
            </a:r>
            <a:endParaRPr lang="cs-CZ" sz="28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800" u="sng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2800" u="sng" dirty="0" smtClean="0">
                <a:latin typeface="Times New Roman" pitchFamily="18" charset="0"/>
                <a:cs typeface="Times New Roman" pitchFamily="18" charset="0"/>
              </a:rPr>
              <a:t>ázeňství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– chladné prameny (do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25°C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), teplé (do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50°C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), horké (vřídla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nad 50°C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 - Karlovy Vary</a:t>
            </a:r>
          </a:p>
          <a:p>
            <a:pPr>
              <a:buFontTx/>
              <a:buChar char="-"/>
            </a:pPr>
            <a:r>
              <a:rPr lang="cs-CZ" sz="2800" u="sng" dirty="0" smtClean="0">
                <a:latin typeface="Times New Roman" pitchFamily="18" charset="0"/>
                <a:cs typeface="Times New Roman" pitchFamily="18" charset="0"/>
              </a:rPr>
              <a:t>plnění lahví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– minerálky</a:t>
            </a: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dle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obsahu plynů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 smtClean="0">
                <a:latin typeface="Times New Roman" pitchFamily="18" charset="0"/>
                <a:cs typeface="Times New Roman" pitchFamily="18" charset="0"/>
              </a:rPr>
              <a:t>kyselky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(CO</a:t>
            </a:r>
            <a:r>
              <a:rPr lang="cs-CZ" sz="2800" baseline="-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 - Hanácká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Přerov</a:t>
            </a:r>
          </a:p>
          <a:p>
            <a:pPr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800" u="sng" dirty="0" smtClean="0">
                <a:latin typeface="Times New Roman" pitchFamily="18" charset="0"/>
                <a:cs typeface="Times New Roman" pitchFamily="18" charset="0"/>
              </a:rPr>
              <a:t>sirovodíkové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– Šaratice - Brno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254</TotalTime>
  <Words>319</Words>
  <Application>Microsoft Office PowerPoint</Application>
  <PresentationFormat>Předvádění na obrazovce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Cesta</vt:lpstr>
      <vt:lpstr>Snímek 1</vt:lpstr>
      <vt:lpstr>Hydrosféra Sladká voda </vt:lpstr>
      <vt:lpstr>Stojaté vody - nádrže</vt:lpstr>
      <vt:lpstr>Plitvická jezera</vt:lpstr>
      <vt:lpstr>Stojaté vody - nádrže</vt:lpstr>
      <vt:lpstr>Stojaté vody - nádrže</vt:lpstr>
      <vt:lpstr>Tři soutěsky - Čína</vt:lpstr>
      <vt:lpstr>2. Podzemní vody </vt:lpstr>
      <vt:lpstr>2. Podzemní vody </vt:lpstr>
      <vt:lpstr>zdroje: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Ivo</dc:creator>
  <cp:lastModifiedBy>Ivo</cp:lastModifiedBy>
  <cp:revision>22</cp:revision>
  <dcterms:created xsi:type="dcterms:W3CDTF">2013-06-06T15:08:00Z</dcterms:created>
  <dcterms:modified xsi:type="dcterms:W3CDTF">2013-06-06T19:26:52Z</dcterms:modified>
</cp:coreProperties>
</file>