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7" r:id="rId5"/>
    <p:sldId id="260" r:id="rId6"/>
    <p:sldId id="262" r:id="rId7"/>
    <p:sldId id="265" r:id="rId8"/>
    <p:sldId id="266" r:id="rId9"/>
    <p:sldId id="263" r:id="rId10"/>
    <p:sldId id="264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22288-363A-4359-83A7-8E575FF5FD42}" type="datetimeFigureOut">
              <a:rPr lang="cs-CZ" smtClean="0"/>
              <a:pPr/>
              <a:t>6.6.2013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382A7E7-D7C6-4AE6-9DC6-915AD7ED66B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22288-363A-4359-83A7-8E575FF5FD42}" type="datetimeFigureOut">
              <a:rPr lang="cs-CZ" smtClean="0"/>
              <a:pPr/>
              <a:t>6.6.2013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A7E7-D7C6-4AE6-9DC6-915AD7ED66B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22288-363A-4359-83A7-8E575FF5FD42}" type="datetimeFigureOut">
              <a:rPr lang="cs-CZ" smtClean="0"/>
              <a:pPr/>
              <a:t>6.6.2013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A7E7-D7C6-4AE6-9DC6-915AD7ED66B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22288-363A-4359-83A7-8E575FF5FD42}" type="datetimeFigureOut">
              <a:rPr lang="cs-CZ" smtClean="0"/>
              <a:pPr/>
              <a:t>6.6.2013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382A7E7-D7C6-4AE6-9DC6-915AD7ED66B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22288-363A-4359-83A7-8E575FF5FD42}" type="datetimeFigureOut">
              <a:rPr lang="cs-CZ" smtClean="0"/>
              <a:pPr/>
              <a:t>6.6.2013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A7E7-D7C6-4AE6-9DC6-915AD7ED66B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22288-363A-4359-83A7-8E575FF5FD42}" type="datetimeFigureOut">
              <a:rPr lang="cs-CZ" smtClean="0"/>
              <a:pPr/>
              <a:t>6.6.2013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A7E7-D7C6-4AE6-9DC6-915AD7ED66B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22288-363A-4359-83A7-8E575FF5FD42}" type="datetimeFigureOut">
              <a:rPr lang="cs-CZ" smtClean="0"/>
              <a:pPr/>
              <a:t>6.6.2013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382A7E7-D7C6-4AE6-9DC6-915AD7ED66B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22288-363A-4359-83A7-8E575FF5FD42}" type="datetimeFigureOut">
              <a:rPr lang="cs-CZ" smtClean="0"/>
              <a:pPr/>
              <a:t>6.6.2013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A7E7-D7C6-4AE6-9DC6-915AD7ED66B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22288-363A-4359-83A7-8E575FF5FD42}" type="datetimeFigureOut">
              <a:rPr lang="cs-CZ" smtClean="0"/>
              <a:pPr/>
              <a:t>6.6.2013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A7E7-D7C6-4AE6-9DC6-915AD7ED66B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22288-363A-4359-83A7-8E575FF5FD42}" type="datetimeFigureOut">
              <a:rPr lang="cs-CZ" smtClean="0"/>
              <a:pPr/>
              <a:t>6.6.2013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A7E7-D7C6-4AE6-9DC6-915AD7ED66B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22288-363A-4359-83A7-8E575FF5FD42}" type="datetimeFigureOut">
              <a:rPr lang="cs-CZ" smtClean="0"/>
              <a:pPr/>
              <a:t>6.6.2013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A7E7-D7C6-4AE6-9DC6-915AD7ED66B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2722288-363A-4359-83A7-8E575FF5FD42}" type="datetimeFigureOut">
              <a:rPr lang="cs-CZ" smtClean="0"/>
              <a:pPr/>
              <a:t>6.6.2013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382A7E7-D7C6-4AE6-9DC6-915AD7ED66B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Wasserkreislauf.png" TargetMode="External"/><Relationship Id="rId2" Type="http://schemas.openxmlformats.org/officeDocument/2006/relationships/hyperlink" Target="http://commons.wikimedia.org/wiki/File:Mouths_of_amazon_geocover_1990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File:Volga_Ulyanovsk-oliv.jpg" TargetMode="External"/><Relationship Id="rId4" Type="http://schemas.openxmlformats.org/officeDocument/2006/relationships/hyperlink" Target="http://commons.wikimedia.org/wiki/File:DSCN4390_americanfalls_e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21689410"/>
              </p:ext>
            </p:extLst>
          </p:nvPr>
        </p:nvGraphicFramePr>
        <p:xfrm>
          <a:off x="413284" y="1704114"/>
          <a:ext cx="8280920" cy="49846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9988"/>
                <a:gridCol w="6520932"/>
              </a:tblGrid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Název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Hydrosféra</a:t>
                      </a:r>
                    </a:p>
                  </a:txBody>
                  <a:tcPr anchor="ctr"/>
                </a:tc>
              </a:tr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Předmět, ročník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Zeměpis, 1. ročník</a:t>
                      </a:r>
                    </a:p>
                  </a:txBody>
                  <a:tcPr anchor="ctr"/>
                </a:tc>
              </a:tr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Tematická oblast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Fyzicko-geografická sféra</a:t>
                      </a: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Anotace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Sladká voda, oběh vody v hydrosféře, povrchová voda -</a:t>
                      </a:r>
                      <a:r>
                        <a:rPr lang="cs-CZ" sz="1700" b="0" baseline="0" dirty="0" smtClean="0">
                          <a:latin typeface="Arial" pitchFamily="34" charset="0"/>
                          <a:cs typeface="Arial" pitchFamily="34" charset="0"/>
                        </a:rPr>
                        <a:t> tekoucí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Klíčová</a:t>
                      </a:r>
                      <a:r>
                        <a:rPr lang="cs-CZ" sz="1700" b="1" baseline="0" dirty="0" smtClean="0">
                          <a:latin typeface="Arial" pitchFamily="34" charset="0"/>
                          <a:cs typeface="Arial" pitchFamily="34" charset="0"/>
                        </a:rPr>
                        <a:t> slova</a:t>
                      </a:r>
                      <a:endParaRPr lang="cs-CZ" sz="17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Řeka, monzunový typ, povodí, průtok, bezodtoková oblast</a:t>
                      </a: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Autor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Mgr. Ivo Chytil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Datum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18. 2. 2013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Škola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Gymnázium Jana Opletala, Litovel, Opletalova 189</a:t>
                      </a:r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latin typeface="Arial" pitchFamily="34" charset="0"/>
                          <a:cs typeface="Arial" pitchFamily="34" charset="0"/>
                        </a:rPr>
                        <a:t>Projekt</a:t>
                      </a:r>
                      <a:endParaRPr lang="cs-CZ" sz="1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EU peníze středním školám, </a:t>
                      </a:r>
                      <a:r>
                        <a:rPr lang="cs-CZ" sz="1700" b="0" dirty="0" err="1" smtClean="0">
                          <a:latin typeface="Arial" pitchFamily="34" charset="0"/>
                          <a:cs typeface="Arial" pitchFamily="34" charset="0"/>
                        </a:rPr>
                        <a:t>reg</a:t>
                      </a:r>
                      <a:r>
                        <a:rPr lang="cs-CZ" sz="1700" b="0" dirty="0" smtClean="0">
                          <a:latin typeface="Arial" pitchFamily="34" charset="0"/>
                          <a:cs typeface="Arial" pitchFamily="34" charset="0"/>
                        </a:rPr>
                        <a:t>. č.: CZ.1.07/1.5.00/34.0221</a:t>
                      </a:r>
                    </a:p>
                    <a:p>
                      <a:endParaRPr lang="cs-CZ" sz="17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16632"/>
            <a:ext cx="8748464" cy="154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40549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85784"/>
          </a:xfrm>
        </p:spPr>
        <p:txBody>
          <a:bodyPr>
            <a:noAutofit/>
          </a:bodyPr>
          <a:lstStyle/>
          <a:p>
            <a:r>
              <a:rPr lang="cs-CZ" sz="1800" b="1" dirty="0" smtClean="0">
                <a:latin typeface="Arial" pitchFamily="34" charset="0"/>
                <a:cs typeface="Arial" pitchFamily="34" charset="0"/>
              </a:rPr>
              <a:t>zdroje: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1800" dirty="0" smtClean="0">
                <a:latin typeface="Arial" pitchFamily="34" charset="0"/>
                <a:cs typeface="Arial" pitchFamily="34" charset="0"/>
              </a:rPr>
            </a:br>
            <a:endParaRPr lang="cs-CZ" sz="1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2143116"/>
            <a:ext cx="8705880" cy="4429156"/>
          </a:xfrm>
        </p:spPr>
        <p:txBody>
          <a:bodyPr/>
          <a:lstStyle/>
          <a:p>
            <a:r>
              <a:rPr lang="cs-CZ" sz="1200" dirty="0" smtClean="0"/>
              <a:t>Obr. č.1 [cit. 2012-12-29] Dostupný pod licencí </a:t>
            </a:r>
            <a:r>
              <a:rPr lang="cs-CZ" sz="1200" dirty="0" err="1" smtClean="0"/>
              <a:t>Creative</a:t>
            </a:r>
            <a:r>
              <a:rPr lang="cs-CZ" sz="1200" dirty="0" smtClean="0"/>
              <a:t> </a:t>
            </a:r>
            <a:r>
              <a:rPr lang="cs-CZ" sz="1200" dirty="0" err="1" smtClean="0"/>
              <a:t>Commons</a:t>
            </a:r>
            <a:r>
              <a:rPr lang="cs-CZ" sz="1200" dirty="0" smtClean="0"/>
              <a:t> na www.</a:t>
            </a:r>
          </a:p>
          <a:p>
            <a:r>
              <a:rPr lang="cs-CZ" sz="1200" dirty="0" smtClean="0">
                <a:hlinkClick r:id="rId2"/>
              </a:rPr>
              <a:t>http://commons.wikimedia.org/wiki/File:Mouths_of_amazon_geocover_1990.png</a:t>
            </a:r>
            <a:endParaRPr lang="cs-CZ" sz="1200" dirty="0" smtClean="0"/>
          </a:p>
          <a:p>
            <a:endParaRPr lang="cs-CZ" sz="1200" dirty="0" smtClean="0"/>
          </a:p>
          <a:p>
            <a:r>
              <a:rPr lang="cs-CZ" sz="1200" dirty="0" smtClean="0"/>
              <a:t>Obr. č.2[cit. 2012-12-29] Dostupný pod licencí </a:t>
            </a:r>
            <a:r>
              <a:rPr lang="cs-CZ" sz="1200" dirty="0" err="1" smtClean="0"/>
              <a:t>Creative</a:t>
            </a:r>
            <a:r>
              <a:rPr lang="cs-CZ" sz="1200" dirty="0" smtClean="0"/>
              <a:t> </a:t>
            </a:r>
            <a:r>
              <a:rPr lang="cs-CZ" sz="1200" dirty="0" err="1" smtClean="0"/>
              <a:t>Commons</a:t>
            </a:r>
            <a:r>
              <a:rPr lang="cs-CZ" sz="1200" dirty="0" smtClean="0"/>
              <a:t> na www.</a:t>
            </a:r>
          </a:p>
          <a:p>
            <a:r>
              <a:rPr lang="cs-CZ" sz="1200" dirty="0" smtClean="0">
                <a:hlinkClick r:id="rId3"/>
              </a:rPr>
              <a:t>http://commons.wikimedia.org/wiki/File:Wasserkreislauf.png</a:t>
            </a:r>
            <a:endParaRPr lang="cs-CZ" sz="1200" dirty="0" smtClean="0"/>
          </a:p>
          <a:p>
            <a:endParaRPr lang="cs-CZ" sz="1200" dirty="0" smtClean="0"/>
          </a:p>
          <a:p>
            <a:r>
              <a:rPr lang="cs-CZ" sz="1200" dirty="0" smtClean="0"/>
              <a:t>Obr. č.3[cit. 2012-12-29] Dostupný pod licencí </a:t>
            </a:r>
            <a:r>
              <a:rPr lang="cs-CZ" sz="1200" dirty="0" err="1" smtClean="0"/>
              <a:t>Creative</a:t>
            </a:r>
            <a:r>
              <a:rPr lang="cs-CZ" sz="1200" dirty="0" smtClean="0"/>
              <a:t> </a:t>
            </a:r>
            <a:r>
              <a:rPr lang="cs-CZ" sz="1200" dirty="0" err="1" smtClean="0"/>
              <a:t>Commons</a:t>
            </a:r>
            <a:r>
              <a:rPr lang="cs-CZ" sz="1200" dirty="0" smtClean="0"/>
              <a:t> na www.</a:t>
            </a:r>
          </a:p>
          <a:p>
            <a:r>
              <a:rPr lang="cs-CZ" sz="1200" dirty="0" smtClean="0">
                <a:hlinkClick r:id="rId4"/>
              </a:rPr>
              <a:t>http://commons.wikimedia.org/wiki/File:DSCN4390_americanfalls_e.jpg</a:t>
            </a:r>
            <a:endParaRPr lang="cs-CZ" sz="1200" dirty="0" smtClean="0"/>
          </a:p>
          <a:p>
            <a:endParaRPr lang="cs-CZ" sz="1200" dirty="0" smtClean="0"/>
          </a:p>
          <a:p>
            <a:pPr>
              <a:buNone/>
            </a:pPr>
            <a:r>
              <a:rPr lang="cs-CZ" sz="1200" dirty="0" smtClean="0"/>
              <a:t>          Obr. č.4[cit. 2012-12-29] Dostupný pod licencí </a:t>
            </a:r>
            <a:r>
              <a:rPr lang="cs-CZ" sz="1200" dirty="0" err="1" smtClean="0"/>
              <a:t>Creative</a:t>
            </a:r>
            <a:r>
              <a:rPr lang="cs-CZ" sz="1200" dirty="0" smtClean="0"/>
              <a:t> </a:t>
            </a:r>
            <a:r>
              <a:rPr lang="cs-CZ" sz="1200" dirty="0" err="1" smtClean="0"/>
              <a:t>Commons</a:t>
            </a:r>
            <a:r>
              <a:rPr lang="cs-CZ" sz="1200" dirty="0" smtClean="0"/>
              <a:t> na www.</a:t>
            </a:r>
          </a:p>
          <a:p>
            <a:r>
              <a:rPr lang="cs-CZ" sz="1200" dirty="0" smtClean="0">
                <a:hlinkClick r:id="rId5"/>
              </a:rPr>
              <a:t>http://commons.wikimedia.org/wiki/File:Volga_Ulyanovsk-oliv.jpg</a:t>
            </a:r>
            <a:endParaRPr lang="cs-CZ" sz="1200" dirty="0" smtClean="0"/>
          </a:p>
          <a:p>
            <a:endParaRPr lang="cs-CZ" sz="1200" dirty="0" smtClean="0"/>
          </a:p>
          <a:p>
            <a:endParaRPr lang="cs-CZ" sz="1200" dirty="0" smtClean="0"/>
          </a:p>
          <a:p>
            <a:endParaRPr lang="cs-CZ" sz="1200" dirty="0" smtClean="0"/>
          </a:p>
          <a:p>
            <a:endParaRPr lang="cs-CZ" sz="1200" dirty="0" smtClean="0"/>
          </a:p>
          <a:p>
            <a:endParaRPr lang="cs-CZ" sz="1200" dirty="0" smtClean="0"/>
          </a:p>
          <a:p>
            <a:endParaRPr lang="cs-CZ" sz="1200" dirty="0" smtClean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85720" y="1071546"/>
            <a:ext cx="864399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Knižní zdroje: </a:t>
            </a:r>
          </a:p>
          <a:p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Demek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 Jaromír a kolektiv, Geografie pro střední školy 1 - 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Fyzickogeografická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 část, 2001, SPN-pedagogické nakladatelství Praha, 96 stran, ISBN 80-85937-73-5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6000" b="1" dirty="0" smtClean="0">
                <a:cs typeface="Times New Roman" pitchFamily="18" charset="0"/>
              </a:rPr>
              <a:t>Hydrosféra</a:t>
            </a:r>
            <a:br>
              <a:rPr lang="cs-CZ" sz="6000" b="1" dirty="0" smtClean="0">
                <a:cs typeface="Times New Roman" pitchFamily="18" charset="0"/>
              </a:rPr>
            </a:br>
            <a:r>
              <a:rPr lang="cs-CZ" sz="6000" b="1" dirty="0" smtClean="0">
                <a:cs typeface="Times New Roman" pitchFamily="18" charset="0"/>
              </a:rPr>
              <a:t>Sladká voda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cs-CZ"/>
              <a:t> 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463675" y="1314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473200" y="1046163"/>
            <a:ext cx="71262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6035675" y="131445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cs-CZ"/>
          </a:p>
        </p:txBody>
      </p:sp>
      <p:pic>
        <p:nvPicPr>
          <p:cNvPr id="18434" name="Picture 2" descr="http://upload.wikimedia.org/wikipedia/commons/thumb/6/6f/Mouths_of_amazon_geocover_1990.png/640px-Mouths_of_amazon_geocover_199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14487"/>
            <a:ext cx="7215238" cy="4746275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7786710" y="6286520"/>
            <a:ext cx="9685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Obrázek č. 1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>
                <a:cs typeface="Times New Roman" pitchFamily="18" charset="0"/>
              </a:rPr>
              <a:t>Oběh vody v hydrosféře</a:t>
            </a:r>
            <a:r>
              <a:rPr lang="cs-CZ">
                <a:cs typeface="Times New Roman" pitchFamily="18" charset="0"/>
              </a:rPr>
              <a:t>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- koloběh vody jehož hybnou silou je sluneční radiace,</a:t>
            </a:r>
          </a:p>
          <a:p>
            <a:pPr>
              <a:buNone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- bilance výparu a srážek je globálně v rovnováze</a:t>
            </a:r>
          </a:p>
          <a:p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a)      </a:t>
            </a:r>
            <a:r>
              <a:rPr lang="cs-CZ" sz="2400" b="1" u="sng" dirty="0">
                <a:latin typeface="Times New Roman" pitchFamily="18" charset="0"/>
                <a:cs typeface="Times New Roman" pitchFamily="18" charset="0"/>
              </a:rPr>
              <a:t>velký oběh vody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výměna vody mezi oceánem a pevninou</a:t>
            </a:r>
          </a:p>
          <a:p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b)      </a:t>
            </a:r>
            <a:r>
              <a:rPr lang="cs-CZ" sz="2400" b="1" u="sng" dirty="0">
                <a:latin typeface="Times New Roman" pitchFamily="18" charset="0"/>
                <a:cs typeface="Times New Roman" pitchFamily="18" charset="0"/>
              </a:rPr>
              <a:t>malý oběh vody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výměna vody buď nad oceánem nebo  </a:t>
            </a:r>
          </a:p>
          <a:p>
            <a:pPr>
              <a:buNone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                                                nad pevninou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Velký oběh vody</a:t>
            </a:r>
            <a:endParaRPr lang="cs-CZ" dirty="0"/>
          </a:p>
        </p:txBody>
      </p:sp>
      <p:pic>
        <p:nvPicPr>
          <p:cNvPr id="24578" name="Picture 2" descr="http://upload.wikimedia.org/wikipedia/commons/thumb/1/18/Wasserkreislauf.png/640px-Wasserkreislau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6"/>
            <a:ext cx="7970974" cy="4429156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7358082" y="5929330"/>
            <a:ext cx="9685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Obrázek č. 2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u="sng" dirty="0">
                <a:cs typeface="Times New Roman" pitchFamily="18" charset="0"/>
              </a:rPr>
              <a:t>Sladká </a:t>
            </a:r>
            <a:r>
              <a:rPr lang="cs-CZ" u="sng" dirty="0" smtClean="0">
                <a:cs typeface="Times New Roman" pitchFamily="18" charset="0"/>
              </a:rPr>
              <a:t>voda     Řeky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cs-CZ" dirty="0"/>
              <a:t> 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463675" y="1314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1473200" y="1046163"/>
            <a:ext cx="71262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6035675" y="131445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1463675" y="1314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1473200" y="1046163"/>
            <a:ext cx="71262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2301" name="Rectangle 13"/>
          <p:cNvSpPr>
            <a:spLocks noChangeArrowheads="1"/>
          </p:cNvSpPr>
          <p:nvPr/>
        </p:nvSpPr>
        <p:spPr bwMode="auto">
          <a:xfrm>
            <a:off x="6035675" y="131445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cs-CZ"/>
          </a:p>
        </p:txBody>
      </p:sp>
      <p:pic>
        <p:nvPicPr>
          <p:cNvPr id="16386" name="Picture 2" descr="File:DSCN4390 americanfalls 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60"/>
            <a:ext cx="7717388" cy="5286412"/>
          </a:xfrm>
          <a:prstGeom prst="rect">
            <a:avLst/>
          </a:prstGeom>
          <a:noFill/>
        </p:spPr>
      </p:pic>
      <p:sp>
        <p:nvSpPr>
          <p:cNvPr id="12" name="TextovéPole 11"/>
          <p:cNvSpPr txBox="1"/>
          <p:nvPr/>
        </p:nvSpPr>
        <p:spPr>
          <a:xfrm>
            <a:off x="7072330" y="6215082"/>
            <a:ext cx="9685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Obrázek č. 3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696200" cy="6858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/>
            </a:r>
            <a:br>
              <a:rPr lang="cs-CZ" b="1" dirty="0"/>
            </a:br>
            <a:r>
              <a:rPr lang="cs-CZ" b="1" dirty="0" smtClean="0">
                <a:cs typeface="Times New Roman" pitchFamily="18" charset="0"/>
              </a:rPr>
              <a:t>Povrchové vody - ŘEKY</a:t>
            </a:r>
            <a:r>
              <a:rPr lang="cs-CZ" dirty="0">
                <a:cs typeface="Times New Roman" pitchFamily="18" charset="0"/>
              </a:rPr>
              <a:t/>
            </a:r>
            <a:br>
              <a:rPr lang="cs-CZ" dirty="0">
                <a:cs typeface="Times New Roman" pitchFamily="18" charset="0"/>
              </a:rPr>
            </a:br>
            <a:endParaRPr lang="cs-CZ" dirty="0">
              <a:cs typeface="Times New Roman" pitchFamily="18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777240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>
                <a:cs typeface="Times New Roman" pitchFamily="18" charset="0"/>
              </a:rPr>
              <a:t>     </a:t>
            </a:r>
            <a:r>
              <a:rPr lang="cs-CZ" b="1" u="sng" dirty="0" smtClean="0">
                <a:latin typeface="Times New Roman" pitchFamily="18" charset="0"/>
                <a:cs typeface="Times New Roman" pitchFamily="18" charset="0"/>
              </a:rPr>
              <a:t>Voda tekoucí  - řeky</a:t>
            </a:r>
            <a:endParaRPr lang="cs-CZ" b="1" u="sng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řeka I.řádu-  vlévá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se do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moře</a:t>
            </a:r>
          </a:p>
          <a:p>
            <a:pPr>
              <a:buNone/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řeka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II.řádu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-vlévá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se do I.řádu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…)</a:t>
            </a:r>
          </a:p>
          <a:p>
            <a:pPr>
              <a:buNone/>
            </a:pPr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b="1" dirty="0">
                <a:latin typeface="Times New Roman" pitchFamily="18" charset="0"/>
                <a:cs typeface="Times New Roman" pitchFamily="18" charset="0"/>
              </a:rPr>
              <a:t>- rovníkový typ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– v průběhu roku vyrovnaná teplota a srážky (Kongo,Amazonka)</a:t>
            </a:r>
          </a:p>
          <a:p>
            <a:pPr>
              <a:buNone/>
            </a:pPr>
            <a:r>
              <a:rPr lang="cs-CZ" b="1" dirty="0">
                <a:latin typeface="Times New Roman" pitchFamily="18" charset="0"/>
                <a:cs typeface="Times New Roman" pitchFamily="18" charset="0"/>
              </a:rPr>
              <a:t>- monzunové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– výrazné letní srážkové maximum, (Mekong,Ganga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Chang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>
                <a:latin typeface="Times New Roman" pitchFamily="18" charset="0"/>
                <a:cs typeface="Times New Roman" pitchFamily="18" charset="0"/>
              </a:rPr>
              <a:t>Jiang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cs typeface="Times New Roman" pitchFamily="18" charset="0"/>
              </a:rPr>
              <a:t>Povrchové vody - ŘEKY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- suchý režim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- dlouhé období sucha,krátké období dešťů(vádí,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creek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- ledovcové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– napájené táním ledovce(Dunaj,Rýn)</a:t>
            </a:r>
          </a:p>
          <a:p>
            <a:pPr>
              <a:buNone/>
            </a:pP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- subarktické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– tekoucí do chladných oblastí,dlouho zamrzlé (Ob,Lena,Mackenzie)</a:t>
            </a:r>
          </a:p>
          <a:p>
            <a:pPr>
              <a:buNone/>
            </a:pP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- mírného pásu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dešťovo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- sněhový typ,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při tání sněhu (Labe,Volha)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Volha – největší řeka Evropy</a:t>
            </a:r>
            <a:endParaRPr lang="cs-CZ" dirty="0"/>
          </a:p>
        </p:txBody>
      </p:sp>
      <p:pic>
        <p:nvPicPr>
          <p:cNvPr id="22530" name="Picture 2" descr="http://upload.wikimedia.org/wikipedia/commons/thumb/8/89/Volga_Ulyanovsk-oliv.jpg/640px-Volga_Ulyanovsk-oli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57297"/>
            <a:ext cx="8001056" cy="5072099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7143768" y="6429396"/>
            <a:ext cx="9685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Obrázek č. 4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Pojmy</a:t>
            </a:r>
            <a:endParaRPr lang="cs-CZ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7772400" cy="4724400"/>
          </a:xfrm>
        </p:spPr>
        <p:txBody>
          <a:bodyPr/>
          <a:lstStyle/>
          <a:p>
            <a:pPr>
              <a:buFontTx/>
              <a:buNone/>
            </a:pPr>
            <a:endParaRPr lang="cs-CZ" sz="1600" dirty="0">
              <a:cs typeface="Times New Roman" pitchFamily="18" charset="0"/>
            </a:endParaRPr>
          </a:p>
          <a:p>
            <a:pPr>
              <a:buNone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-  </a:t>
            </a:r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pramen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 - místo vzniku řeky(výstup podzemní vody)</a:t>
            </a:r>
          </a:p>
          <a:p>
            <a:pPr>
              <a:buNone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-  </a:t>
            </a:r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ústí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– místo,kde se řeka vlévá do moře(delta – několika rameny,estuár – nálevkovité ústí)</a:t>
            </a:r>
          </a:p>
          <a:p>
            <a:pPr>
              <a:buNone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-  </a:t>
            </a:r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povodí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 – území,které je odvodňováno jednou řekou(řád povodí – řeka I.řádu-do moře,</a:t>
            </a:r>
            <a:r>
              <a:rPr lang="cs-CZ" sz="2000" dirty="0" err="1">
                <a:latin typeface="Times New Roman" pitchFamily="18" charset="0"/>
                <a:cs typeface="Times New Roman" pitchFamily="18" charset="0"/>
              </a:rPr>
              <a:t>II.řádu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-vlévá se do I.ř)</a:t>
            </a:r>
          </a:p>
          <a:p>
            <a:pPr>
              <a:buNone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-  </a:t>
            </a:r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úmoří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– území odvodňované do stejného moře</a:t>
            </a:r>
          </a:p>
          <a:p>
            <a:pPr>
              <a:buNone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cs-CZ" sz="2000" b="1" dirty="0" err="1">
                <a:latin typeface="Times New Roman" pitchFamily="18" charset="0"/>
                <a:cs typeface="Times New Roman" pitchFamily="18" charset="0"/>
              </a:rPr>
              <a:t>rozvodí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 – hranice mezi povodími nebo úmořími</a:t>
            </a:r>
          </a:p>
          <a:p>
            <a:pPr>
              <a:buNone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-  </a:t>
            </a:r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bezodtoková 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oblast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21% svět.území) – </a:t>
            </a:r>
            <a:r>
              <a:rPr lang="cs-CZ" sz="2000" dirty="0" err="1">
                <a:latin typeface="Times New Roman" pitchFamily="18" charset="0"/>
                <a:cs typeface="Times New Roman" pitchFamily="18" charset="0"/>
              </a:rPr>
              <a:t>území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,ze kterého není voda odváděna do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moře-zůstává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na pevnině nebo se vypařuje</a:t>
            </a:r>
          </a:p>
          <a:p>
            <a:pPr>
              <a:buNone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 průtok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sz="2000">
                <a:latin typeface="Times New Roman" pitchFamily="18" charset="0"/>
                <a:cs typeface="Times New Roman" pitchFamily="18" charset="0"/>
              </a:rPr>
              <a:t>množství </a:t>
            </a:r>
            <a:r>
              <a:rPr lang="cs-CZ" sz="2000" smtClean="0">
                <a:latin typeface="Times New Roman" pitchFamily="18" charset="0"/>
                <a:cs typeface="Times New Roman" pitchFamily="18" charset="0"/>
              </a:rPr>
              <a:t>protékající vody v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m3/s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251</TotalTime>
  <Words>278</Words>
  <Application>Microsoft Office PowerPoint</Application>
  <PresentationFormat>Předvádění na obrazovce (4:3)</PresentationFormat>
  <Paragraphs>76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Cesta</vt:lpstr>
      <vt:lpstr>Snímek 1</vt:lpstr>
      <vt:lpstr>Hydrosféra Sladká voda </vt:lpstr>
      <vt:lpstr>Oběh vody v hydrosféře </vt:lpstr>
      <vt:lpstr>Velký oběh vody</vt:lpstr>
      <vt:lpstr>Sladká voda     Řeky </vt:lpstr>
      <vt:lpstr> Povrchové vody - ŘEKY </vt:lpstr>
      <vt:lpstr>Povrchové vody - ŘEKY</vt:lpstr>
      <vt:lpstr>Volha – největší řeka Evropy</vt:lpstr>
      <vt:lpstr>Pojmy</vt:lpstr>
      <vt:lpstr>zdroje: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Ivo</dc:creator>
  <cp:lastModifiedBy>Ivo</cp:lastModifiedBy>
  <cp:revision>18</cp:revision>
  <dcterms:created xsi:type="dcterms:W3CDTF">2013-06-06T15:00:42Z</dcterms:created>
  <dcterms:modified xsi:type="dcterms:W3CDTF">2013-06-06T19:27:36Z</dcterms:modified>
</cp:coreProperties>
</file>