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4" r:id="rId6"/>
    <p:sldId id="261" r:id="rId7"/>
    <p:sldId id="265" r:id="rId8"/>
    <p:sldId id="268" r:id="rId9"/>
    <p:sldId id="262" r:id="rId10"/>
    <p:sldId id="269" r:id="rId11"/>
    <p:sldId id="263" r:id="rId12"/>
    <p:sldId id="267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870-4418-447B-8A76-BE1A00E8A71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170F01-41E3-4180-9C17-55804BE3D5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870-4418-447B-8A76-BE1A00E8A71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0F01-41E3-4180-9C17-55804BE3D5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870-4418-447B-8A76-BE1A00E8A71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0F01-41E3-4180-9C17-55804BE3D5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870-4418-447B-8A76-BE1A00E8A71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D170F01-41E3-4180-9C17-55804BE3D5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870-4418-447B-8A76-BE1A00E8A71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0F01-41E3-4180-9C17-55804BE3D5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870-4418-447B-8A76-BE1A00E8A71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0F01-41E3-4180-9C17-55804BE3D5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870-4418-447B-8A76-BE1A00E8A71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D170F01-41E3-4180-9C17-55804BE3D5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870-4418-447B-8A76-BE1A00E8A71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0F01-41E3-4180-9C17-55804BE3D5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870-4418-447B-8A76-BE1A00E8A71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0F01-41E3-4180-9C17-55804BE3D5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870-4418-447B-8A76-BE1A00E8A71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0F01-41E3-4180-9C17-55804BE3D58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A0870-4418-447B-8A76-BE1A00E8A71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70F01-41E3-4180-9C17-55804BE3D5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CA0870-4418-447B-8A76-BE1A00E8A715}" type="datetimeFigureOut">
              <a:rPr lang="cs-CZ" smtClean="0"/>
              <a:pPr/>
              <a:t>6.6.2013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D170F01-41E3-4180-9C17-55804BE3D58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The_deep_blue_sea_(6834127561).jpg" TargetMode="External"/><Relationship Id="rId2" Type="http://schemas.openxmlformats.org/officeDocument/2006/relationships/hyperlink" Target="http://commons.wikimedia.org/wiki/File:OmegaNasaLiberiaNorwayDakotaglobe.png?uselang=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File:Golfstrom.jpg" TargetMode="External"/><Relationship Id="rId4" Type="http://schemas.openxmlformats.org/officeDocument/2006/relationships/hyperlink" Target="http://commons.wikimedia.org/wiki/File:Tsunami-kueste.01.vm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21689410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Hydrosféra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Zeměpis,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Fyzicko-geografická sféra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Světový oceán, okraje oceánů, vlastnosti a pohyby mořské vody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Pacifik,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Mariánský příkop, salinita, mořské dmutí, tsunami 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Ivo Chytil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17. 2. 2013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94054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Tsunami</a:t>
            </a:r>
            <a:endParaRPr lang="cs-CZ" dirty="0"/>
          </a:p>
        </p:txBody>
      </p:sp>
      <p:pic>
        <p:nvPicPr>
          <p:cNvPr id="37890" name="Picture 2" descr="File:Tsunami-kueste.01.v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8514838" cy="4572032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072330" y="6143644"/>
            <a:ext cx="9685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Obrázek č. 3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cs typeface="Times New Roman" pitchFamily="18" charset="0"/>
              </a:rPr>
              <a:t>Pohyby mořské vody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. mořské proudy</a:t>
            </a:r>
            <a:r>
              <a:rPr lang="cs-CZ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příčinou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je stálý vítr, nestejná teplota či salinita, přesun vodních mas, které si zachovávají směr, rychlost a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teplotu (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dle vzniku – </a:t>
            </a:r>
            <a:r>
              <a:rPr lang="cs-CZ" sz="2200" u="sng" dirty="0" smtClean="0">
                <a:latin typeface="Times New Roman" pitchFamily="18" charset="0"/>
                <a:cs typeface="Times New Roman" pitchFamily="18" charset="0"/>
              </a:rPr>
              <a:t>teplé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proudí od rovníku a </a:t>
            </a:r>
            <a:r>
              <a:rPr lang="cs-CZ" sz="2200" u="sng" dirty="0" smtClean="0">
                <a:latin typeface="Times New Roman" pitchFamily="18" charset="0"/>
                <a:cs typeface="Times New Roman" pitchFamily="18" charset="0"/>
              </a:rPr>
              <a:t>studené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od pólů), </a:t>
            </a:r>
            <a:endParaRPr lang="cs-CZ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200" i="1" dirty="0" smtClean="0">
                <a:latin typeface="Times New Roman" pitchFamily="18" charset="0"/>
                <a:cs typeface="Times New Roman" pitchFamily="18" charset="0"/>
              </a:rPr>
              <a:t>- nejznámější </a:t>
            </a:r>
            <a:r>
              <a:rPr lang="cs-CZ" sz="2200" i="1" dirty="0" smtClean="0">
                <a:latin typeface="Times New Roman" pitchFamily="18" charset="0"/>
                <a:cs typeface="Times New Roman" pitchFamily="18" charset="0"/>
              </a:rPr>
              <a:t>teplý proud ovlivňující podnebí v Evropě je </a:t>
            </a:r>
            <a:r>
              <a:rPr lang="cs-CZ" sz="2200" b="1" i="1" dirty="0" smtClean="0">
                <a:latin typeface="Times New Roman" pitchFamily="18" charset="0"/>
                <a:cs typeface="Times New Roman" pitchFamily="18" charset="0"/>
              </a:rPr>
              <a:t>Golfský proud </a:t>
            </a:r>
            <a:r>
              <a:rPr lang="cs-CZ" sz="2200" i="1" dirty="0" smtClean="0">
                <a:latin typeface="Times New Roman" pitchFamily="18" charset="0"/>
                <a:cs typeface="Times New Roman" pitchFamily="18" charset="0"/>
              </a:rPr>
              <a:t>vznikající od Floridy 26 °C,rychlost 110cm/s,šířka 200km a množství vody 80mil.m ³/s</a:t>
            </a:r>
          </a:p>
          <a:p>
            <a:pPr>
              <a:buFontTx/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yrovnávací proudy</a:t>
            </a:r>
            <a:endParaRPr lang="cs-CZ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proudí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proti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základním proudům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a vyrovnávají ztrátu vodních mas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Golfský proud</a:t>
            </a:r>
            <a:endParaRPr lang="cs-CZ" dirty="0"/>
          </a:p>
        </p:txBody>
      </p:sp>
      <p:pic>
        <p:nvPicPr>
          <p:cNvPr id="19458" name="Picture 2" descr="http://upload.wikimedia.org/wikipedia/commons/1/19/Golfstr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357298"/>
            <a:ext cx="6357982" cy="5072099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500958" y="6429396"/>
            <a:ext cx="930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Obrázek č.4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85784"/>
          </a:xfrm>
        </p:spPr>
        <p:txBody>
          <a:bodyPr>
            <a:noAutofit/>
          </a:bodyPr>
          <a:lstStyle/>
          <a:p>
            <a:r>
              <a:rPr lang="cs-CZ" sz="1800" b="1" dirty="0" smtClean="0">
                <a:latin typeface="Arial" pitchFamily="34" charset="0"/>
                <a:cs typeface="Arial" pitchFamily="34" charset="0"/>
              </a:rPr>
              <a:t>zdroje</a:t>
            </a:r>
            <a:r>
              <a:rPr lang="cs-CZ" sz="18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1800" dirty="0" smtClean="0">
                <a:latin typeface="Arial" pitchFamily="34" charset="0"/>
                <a:cs typeface="Arial" pitchFamily="34" charset="0"/>
              </a:rPr>
            </a:br>
            <a:endParaRPr lang="cs-CZ" sz="1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2143116"/>
            <a:ext cx="8705880" cy="4429156"/>
          </a:xfrm>
        </p:spPr>
        <p:txBody>
          <a:bodyPr/>
          <a:lstStyle/>
          <a:p>
            <a:r>
              <a:rPr lang="cs-CZ" sz="1200" dirty="0" smtClean="0"/>
              <a:t>Obr. č.1 [cit. 2012-12-29]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</a:t>
            </a:r>
            <a:r>
              <a:rPr lang="cs-CZ" sz="1200" dirty="0" smtClean="0"/>
              <a:t>.</a:t>
            </a:r>
          </a:p>
          <a:p>
            <a:r>
              <a:rPr lang="cs-CZ" sz="1200" dirty="0" smtClean="0">
                <a:hlinkClick r:id="rId2"/>
              </a:rPr>
              <a:t>http://</a:t>
            </a:r>
            <a:r>
              <a:rPr lang="cs-CZ" sz="1200" dirty="0" smtClean="0">
                <a:hlinkClick r:id="rId2"/>
              </a:rPr>
              <a:t>commons.wikimedia.org/wiki/File:OmegaNasaLiberiaNorwayDakotaglobe.png?uselang=cs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č.2[cit. 2012-12-29]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www.</a:t>
            </a:r>
          </a:p>
          <a:p>
            <a:r>
              <a:rPr lang="cs-CZ" sz="1200" dirty="0" smtClean="0">
                <a:hlinkClick r:id="rId3"/>
              </a:rPr>
              <a:t>http://commons.wikimedia.org/wiki/File:The_deep_blue_sea_(6834127561).</a:t>
            </a:r>
            <a:r>
              <a:rPr lang="cs-CZ" sz="1200" dirty="0" smtClean="0">
                <a:hlinkClick r:id="rId3"/>
              </a:rPr>
              <a:t>jpg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</a:t>
            </a:r>
            <a:r>
              <a:rPr lang="cs-CZ" sz="1200" dirty="0" smtClean="0"/>
              <a:t>. č.3[cit. 2012-12-29]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</a:t>
            </a:r>
            <a:r>
              <a:rPr lang="cs-CZ" sz="1200" dirty="0" smtClean="0"/>
              <a:t>.</a:t>
            </a:r>
            <a:endParaRPr lang="cs-CZ" sz="1200" dirty="0" smtClean="0"/>
          </a:p>
          <a:p>
            <a:r>
              <a:rPr lang="cs-CZ" sz="1200" dirty="0" smtClean="0">
                <a:hlinkClick r:id="rId4"/>
              </a:rPr>
              <a:t>http://commons.wikimedia.org/wiki/File:Tsunami-kueste.01.vm.jpg</a:t>
            </a:r>
            <a:endParaRPr lang="cs-CZ" sz="1200" dirty="0" smtClean="0"/>
          </a:p>
          <a:p>
            <a:endParaRPr lang="cs-CZ" sz="1200" dirty="0" smtClean="0"/>
          </a:p>
          <a:p>
            <a:r>
              <a:rPr lang="cs-CZ" sz="1200" dirty="0" smtClean="0"/>
              <a:t>Obr. </a:t>
            </a:r>
            <a:r>
              <a:rPr lang="cs-CZ" sz="1200" dirty="0" smtClean="0"/>
              <a:t>č.4[cit</a:t>
            </a:r>
            <a:r>
              <a:rPr lang="cs-CZ" sz="1200" dirty="0" smtClean="0"/>
              <a:t>. 2012-12-29] Dostupný pod licencí </a:t>
            </a:r>
            <a:r>
              <a:rPr lang="cs-CZ" sz="1200" dirty="0" err="1" smtClean="0"/>
              <a:t>Creative</a:t>
            </a:r>
            <a:r>
              <a:rPr lang="cs-CZ" sz="1200" dirty="0" smtClean="0"/>
              <a:t> </a:t>
            </a:r>
            <a:r>
              <a:rPr lang="cs-CZ" sz="1200" dirty="0" err="1" smtClean="0"/>
              <a:t>Commons</a:t>
            </a:r>
            <a:r>
              <a:rPr lang="cs-CZ" sz="1200" dirty="0" smtClean="0"/>
              <a:t> na www</a:t>
            </a:r>
            <a:r>
              <a:rPr lang="cs-CZ" sz="1200" dirty="0" smtClean="0"/>
              <a:t>.</a:t>
            </a:r>
            <a:endParaRPr lang="cs-CZ" sz="1200" dirty="0" smtClean="0"/>
          </a:p>
          <a:p>
            <a:r>
              <a:rPr lang="cs-CZ" sz="1200" dirty="0" smtClean="0">
                <a:hlinkClick r:id="rId5"/>
              </a:rPr>
              <a:t>http</a:t>
            </a:r>
            <a:r>
              <a:rPr lang="cs-CZ" sz="1200" dirty="0" smtClean="0">
                <a:hlinkClick r:id="rId5"/>
              </a:rPr>
              <a:t>://</a:t>
            </a:r>
            <a:r>
              <a:rPr lang="cs-CZ" sz="1200" dirty="0" smtClean="0">
                <a:hlinkClick r:id="rId5"/>
              </a:rPr>
              <a:t>commons.wikimedia.org/wiki/File:Golfstrom.jpg</a:t>
            </a:r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sz="1200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85720" y="1071546"/>
            <a:ext cx="864399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Knižní zdroje: </a:t>
            </a:r>
          </a:p>
          <a:p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Demek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Jaromír a kolektiv, Geografie pro střední školy 1 -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Fyzickogeografická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část, 2001,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SPN-pedagogické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nakladatelství Praha, 96 stran, ISBN 80-85937-73-5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000" b="1" dirty="0" smtClean="0">
                <a:cs typeface="Times New Roman" pitchFamily="18" charset="0"/>
              </a:rPr>
              <a:t>Hydrosféra</a:t>
            </a:r>
            <a:br>
              <a:rPr lang="cs-CZ" sz="6000" b="1" dirty="0" smtClean="0">
                <a:cs typeface="Times New Roman" pitchFamily="18" charset="0"/>
              </a:rPr>
            </a:br>
            <a:r>
              <a:rPr lang="cs-CZ" sz="6000" b="1" dirty="0" smtClean="0">
                <a:cs typeface="Times New Roman" pitchFamily="18" charset="0"/>
              </a:rPr>
              <a:t>Světový oceán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/>
              <a:t>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63675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473200" y="1046163"/>
            <a:ext cx="71262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035675" y="131445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pic>
        <p:nvPicPr>
          <p:cNvPr id="5122" name="Picture 2" descr="http://upload.wikimedia.org/wikipedia/commons/thumb/6/62/OmegaNasaLiberiaNorwayDakotaglobe.png/600px-OmegaNasaLiberiaNorwayDakotaglobe.png?uselang=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785926"/>
            <a:ext cx="4500554" cy="4500554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6500826" y="6286520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000" dirty="0" smtClean="0"/>
              <a:t>Obrázek č. 1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Times New Roman" pitchFamily="18" charset="0"/>
              </a:rPr>
              <a:t>Formy výskytu vody na Zemi</a:t>
            </a:r>
            <a:r>
              <a:rPr lang="cs-CZ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cs-CZ" sz="2800" dirty="0" smtClean="0">
                <a:cs typeface="Times New Roman" pitchFamily="18" charset="0"/>
              </a:rPr>
              <a:t>               voda </a:t>
            </a:r>
            <a:r>
              <a:rPr lang="cs-CZ" sz="2800" dirty="0">
                <a:cs typeface="Times New Roman" pitchFamily="18" charset="0"/>
              </a:rPr>
              <a:t>se vyskytuje ve všech skupenstvích </a:t>
            </a:r>
            <a:endParaRPr lang="cs-CZ" sz="2800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cs-CZ" sz="2800" dirty="0" smtClean="0">
                <a:cs typeface="Times New Roman" pitchFamily="18" charset="0"/>
              </a:rPr>
              <a:t>                       (</a:t>
            </a:r>
            <a:r>
              <a:rPr lang="cs-CZ" sz="2800" dirty="0">
                <a:cs typeface="Times New Roman" pitchFamily="18" charset="0"/>
              </a:rPr>
              <a:t>kapalná, plynná, tuhá)</a:t>
            </a:r>
          </a:p>
          <a:p>
            <a:pPr>
              <a:buNone/>
            </a:pPr>
            <a:r>
              <a:rPr lang="cs-CZ" sz="2800" dirty="0" smtClean="0"/>
              <a:t>    - </a:t>
            </a:r>
            <a:r>
              <a:rPr lang="cs-CZ" sz="2800" dirty="0" smtClean="0">
                <a:cs typeface="Times New Roman" pitchFamily="18" charset="0"/>
              </a:rPr>
              <a:t> </a:t>
            </a:r>
            <a:r>
              <a:rPr lang="cs-CZ" sz="2800" b="1" u="sng" dirty="0">
                <a:cs typeface="Times New Roman" pitchFamily="18" charset="0"/>
              </a:rPr>
              <a:t>slaná voda</a:t>
            </a:r>
            <a:r>
              <a:rPr lang="cs-CZ" sz="2800" dirty="0">
                <a:cs typeface="Times New Roman" pitchFamily="18" charset="0"/>
              </a:rPr>
              <a:t> 97,5 % - světový oceán a </a:t>
            </a:r>
            <a:r>
              <a:rPr lang="cs-CZ" sz="2800" dirty="0" smtClean="0">
                <a:cs typeface="Times New Roman" pitchFamily="18" charset="0"/>
              </a:rPr>
              <a:t>jezera</a:t>
            </a:r>
          </a:p>
          <a:p>
            <a:endParaRPr lang="cs-CZ" sz="2800" dirty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cs-CZ" sz="2800" dirty="0"/>
              <a:t>    -  </a:t>
            </a:r>
            <a:r>
              <a:rPr lang="cs-CZ" sz="2800" b="1" u="sng" dirty="0">
                <a:cs typeface="Times New Roman" pitchFamily="18" charset="0"/>
              </a:rPr>
              <a:t>sladká voda</a:t>
            </a:r>
            <a:r>
              <a:rPr lang="cs-CZ" sz="2800" dirty="0">
                <a:cs typeface="Times New Roman" pitchFamily="18" charset="0"/>
              </a:rPr>
              <a:t> 2,5 % - (1,75 %) v ledovcích, </a:t>
            </a:r>
            <a:endParaRPr lang="cs-CZ" sz="2800" dirty="0"/>
          </a:p>
          <a:p>
            <a:pPr>
              <a:buFontTx/>
              <a:buNone/>
            </a:pPr>
            <a:r>
              <a:rPr lang="cs-CZ" sz="2800" dirty="0"/>
              <a:t>       </a:t>
            </a:r>
            <a:r>
              <a:rPr lang="cs-CZ" sz="2800" dirty="0">
                <a:cs typeface="Times New Roman" pitchFamily="18" charset="0"/>
              </a:rPr>
              <a:t>(0,7 %) v podpovrchové vodě, nepatrně v řekách </a:t>
            </a:r>
            <a:r>
              <a:rPr lang="cs-CZ" sz="2800" dirty="0"/>
              <a:t>  </a:t>
            </a:r>
          </a:p>
          <a:p>
            <a:pPr>
              <a:buFontTx/>
              <a:buNone/>
            </a:pPr>
            <a:r>
              <a:rPr lang="cs-CZ" sz="2800" dirty="0"/>
              <a:t>        </a:t>
            </a:r>
            <a:r>
              <a:rPr lang="cs-CZ" sz="2800" dirty="0">
                <a:cs typeface="Times New Roman" pitchFamily="18" charset="0"/>
              </a:rPr>
              <a:t>a jezerech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cs typeface="Times New Roman" pitchFamily="18" charset="0"/>
              </a:rPr>
              <a:t>Světový oceán</a:t>
            </a:r>
            <a:r>
              <a:rPr lang="cs-CZ" dirty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142976" y="1571612"/>
            <a:ext cx="7315224" cy="50577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71 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% povrchu, 361 mil. km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²</a:t>
            </a:r>
          </a:p>
          <a:p>
            <a:pPr>
              <a:buNone/>
            </a:pP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Oceány:</a:t>
            </a:r>
            <a:endParaRPr lang="cs-CZ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- Tichý-Pacifik (Mariánský příkop 10924) </a:t>
            </a:r>
          </a:p>
          <a:p>
            <a:pPr>
              <a:buNone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- Atlantský(Portorický 8648)</a:t>
            </a:r>
          </a:p>
          <a:p>
            <a:pPr>
              <a:buNone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- Indický(</a:t>
            </a:r>
            <a:r>
              <a:rPr lang="cs-CZ" sz="2400" b="1" dirty="0" err="1">
                <a:latin typeface="Times New Roman" pitchFamily="18" charset="0"/>
                <a:cs typeface="Times New Roman" pitchFamily="18" charset="0"/>
              </a:rPr>
              <a:t>Sundský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7450) </a:t>
            </a:r>
          </a:p>
          <a:p>
            <a:pPr>
              <a:buNone/>
            </a:pP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- S.ledový(Grónské m.5527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463675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473200" y="1046163"/>
            <a:ext cx="71262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6035675" y="131445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cs typeface="Times New Roman" pitchFamily="18" charset="0"/>
              </a:rPr>
              <a:t>Světový oceán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Okraje oceánů tvoří moře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nitřní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odděleno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od oceánu průlivem,průplavem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          – Černé, </a:t>
            </a:r>
            <a:r>
              <a:rPr lang="cs-CZ" sz="2800" b="1" dirty="0" err="1" smtClean="0">
                <a:latin typeface="Times New Roman" pitchFamily="18" charset="0"/>
                <a:cs typeface="Times New Roman" pitchFamily="18" charset="0"/>
              </a:rPr>
              <a:t>Marmarské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, Jaderské,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Baltické</a:t>
            </a:r>
            <a:endParaRPr lang="cs-CZ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Okrajové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odděleno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ostrovy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           – Severní, Norské, Karibské,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Japonské, 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Středozemní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mezi dvěma 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kontinenty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           – 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Středozemní,Rudé,Černé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b="1" dirty="0">
                <a:cs typeface="Times New Roman" pitchFamily="18" charset="0"/>
              </a:rPr>
              <a:t>Vlastnosti mořské vody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Slanost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salinita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zředěný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roztok minerálních látek především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solí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průměr 35promile (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35g v 1.l vody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max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 je v zálivech teplých moří v subtropech –velký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výpar - 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Rudé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50promile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min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. je v ústí řek chladných moří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- Baltské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m. 5 promile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              díky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slanosti voda mrzne při –1,9 °C</a:t>
            </a:r>
          </a:p>
          <a:p>
            <a:pPr>
              <a:buNone/>
            </a:pPr>
            <a:r>
              <a:rPr lang="cs-CZ" sz="2400" dirty="0">
                <a:cs typeface="Times New Roman" pitchFamily="18" charset="0"/>
              </a:rPr>
              <a:t>  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cs typeface="Times New Roman" pitchFamily="18" charset="0"/>
              </a:rPr>
              <a:t>Vlastnosti mořské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Teplota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zdrojem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je sluneční záření, průměr je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17,3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°C, 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teplota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klesá s 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hlouhkou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a zem.šířkou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-    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Barva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    je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dána pohlcováním barev spektra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sl.záření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zelená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-bohatá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na plankton,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modrá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čístá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žlutá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 – písek a odumřelé </a:t>
            </a:r>
            <a:r>
              <a:rPr lang="cs-CZ" sz="2800" i="1" dirty="0" err="1" smtClean="0">
                <a:latin typeface="Times New Roman" pitchFamily="18" charset="0"/>
                <a:cs typeface="Times New Roman" pitchFamily="18" charset="0"/>
              </a:rPr>
              <a:t>org.látky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černá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– špína a sirovodík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rudá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– červené řasy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bílá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– ledová tříšť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upload.wikimedia.org/wikipedia/commons/thumb/7/7e/The_deep_blue_sea_%286834127561%29.jpg/640px-The_deep_blue_sea_%286834127561%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857364"/>
            <a:ext cx="8286808" cy="400052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786710" y="5929330"/>
            <a:ext cx="9685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Obrázek č. 2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cs-CZ" sz="4800" dirty="0">
                <a:cs typeface="Times New Roman" pitchFamily="18" charset="0"/>
              </a:rPr>
              <a:t>Pohyby mořské vody</a:t>
            </a:r>
            <a:r>
              <a:rPr lang="cs-CZ" dirty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jsou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způsobeny sluneční radiací a jejími důsledky</a:t>
            </a:r>
          </a:p>
          <a:p>
            <a:pPr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větrem,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gravitací, vulkanickou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zemětřesnou činností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1.vlnění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– působením větru,průměr do 4m,při bouři až 25m, </a:t>
            </a:r>
            <a:r>
              <a:rPr lang="cs-CZ" sz="2000" u="sng" dirty="0">
                <a:latin typeface="Times New Roman" pitchFamily="18" charset="0"/>
                <a:cs typeface="Times New Roman" pitchFamily="18" charset="0"/>
              </a:rPr>
              <a:t>tsunami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(náraz.vlna) – při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zemětřesení</a:t>
            </a: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>2.mořské </a:t>
            </a:r>
            <a:r>
              <a:rPr lang="cs-CZ" sz="2400" b="1" u="sng" dirty="0">
                <a:latin typeface="Times New Roman" pitchFamily="18" charset="0"/>
                <a:cs typeface="Times New Roman" pitchFamily="18" charset="0"/>
              </a:rPr>
              <a:t>dmutí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(příliv x odliv)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způsobují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gravitační síly Měsíce a Slunce – proti působí odstředivá síla – střídá se po 6 hod.,výška přílivu závisí na tvaru pobřeží(nejvyšší je v nálevkových zálivech), může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být:</a:t>
            </a:r>
          </a:p>
          <a:p>
            <a:pPr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skočné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(planety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jsou v přímce – gravitace se sčítá)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nebo</a:t>
            </a:r>
          </a:p>
          <a:p>
            <a:pPr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hluché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(planety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jsou do pravého úhlu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266</TotalTime>
  <Words>472</Words>
  <Application>Microsoft Office PowerPoint</Application>
  <PresentationFormat>Předvádění na obrazovce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Snímek 1</vt:lpstr>
      <vt:lpstr>Hydrosféra Světový oceán </vt:lpstr>
      <vt:lpstr>Formy výskytu vody na Zemi </vt:lpstr>
      <vt:lpstr>Světový oceán </vt:lpstr>
      <vt:lpstr>Světový oceán </vt:lpstr>
      <vt:lpstr>Vlastnosti mořské vody  </vt:lpstr>
      <vt:lpstr>Vlastnosti mořské vody</vt:lpstr>
      <vt:lpstr>Snímek 8</vt:lpstr>
      <vt:lpstr>Pohyby mořské vody </vt:lpstr>
      <vt:lpstr>Tsunami</vt:lpstr>
      <vt:lpstr>Pohyby mořské vody </vt:lpstr>
      <vt:lpstr>Golfský proud</vt:lpstr>
      <vt:lpstr>zdroje: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Ivo</dc:creator>
  <cp:lastModifiedBy>Ivo</cp:lastModifiedBy>
  <cp:revision>22</cp:revision>
  <dcterms:created xsi:type="dcterms:W3CDTF">2013-06-06T14:40:42Z</dcterms:created>
  <dcterms:modified xsi:type="dcterms:W3CDTF">2013-06-06T19:27:14Z</dcterms:modified>
</cp:coreProperties>
</file>