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sldIdLst>
    <p:sldId id="294" r:id="rId2"/>
    <p:sldId id="256" r:id="rId3"/>
    <p:sldId id="264" r:id="rId4"/>
    <p:sldId id="266" r:id="rId5"/>
    <p:sldId id="265" r:id="rId6"/>
    <p:sldId id="267" r:id="rId7"/>
    <p:sldId id="268" r:id="rId8"/>
    <p:sldId id="290" r:id="rId9"/>
    <p:sldId id="291" r:id="rId10"/>
    <p:sldId id="292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353" autoAdjust="0"/>
    <p:restoredTop sz="94660"/>
  </p:normalViewPr>
  <p:slideViewPr>
    <p:cSldViewPr>
      <p:cViewPr varScale="1">
        <p:scale>
          <a:sx n="68" d="100"/>
          <a:sy n="68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9B9C1B2-62DA-4321-A9B7-17C8F1098A7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CC2A9D-0AAB-41C2-99AA-C5B99F9B02C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2CA95-F8F0-4B55-9335-997DBBFC9F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30056-91AA-4A5F-9744-1EE86A0CF1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BA49587-F195-4A7D-BD08-C7AED6070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2951F6E-9154-4D80-90F5-03B8431D19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22E0C-E1FB-4365-B20B-0089106EA7E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2C9C2-D9C5-45EE-A73B-920DAE8E3C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1941F-27FC-430E-8A24-879D123E47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873C1-5F5E-4365-93AA-F9FD00A3F38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ED499-CFB3-490E-91BF-98D11431CF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EBA73-C87F-4912-8B61-5EB5A29365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59139-DBF3-4EAA-9D6F-B2B519A901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43E65-0716-4B9E-9EDB-9B5F6E0297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E782A-B8E8-48DE-9801-8DACB44A180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Wolkenstockwerke.png" TargetMode="External"/><Relationship Id="rId2" Type="http://schemas.openxmlformats.org/officeDocument/2006/relationships/hyperlink" Target="http://commons.wikimedia.org/wiki/File:As08-16-259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Antarcitc_ozone_layer_2006_09_24.jpg" TargetMode="External"/><Relationship Id="rId5" Type="http://schemas.openxmlformats.org/officeDocument/2006/relationships/hyperlink" Target="http://commons.wikimedia.org/wiki/File:Schema_sklenikovy_efekt.gif" TargetMode="External"/><Relationship Id="rId4" Type="http://schemas.openxmlformats.org/officeDocument/2006/relationships/hyperlink" Target="http://commons.wikimedia.org/wiki/File:Wind_speed_climatology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Atmosféra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Počasí a vliv člověka, Prezentace o počasí, meteorologické veličiny, vliv člověka - ozónová díra, skleníkový efekt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počasí, oblačnost, srážky, teplota, ozón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22. 12. 2012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400" b="1" dirty="0" smtClean="0">
                <a:latin typeface="Arial" pitchFamily="34" charset="0"/>
                <a:cs typeface="Arial" pitchFamily="34" charset="0"/>
              </a:rPr>
              <a:t>Knižní zdroje: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Demek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Jaromír a kolektiv, Geografie pro střední školy 1 -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Fyzickogeografická</a:t>
            </a:r>
            <a:r>
              <a:rPr lang="cs-CZ" sz="1400" smtClean="0">
                <a:latin typeface="Arial" pitchFamily="34" charset="0"/>
                <a:cs typeface="Arial" pitchFamily="34" charset="0"/>
              </a:rPr>
              <a:t> část, 2001, </a:t>
            </a:r>
            <a:br>
              <a:rPr lang="cs-CZ" sz="1400" smtClean="0">
                <a:latin typeface="Arial" pitchFamily="34" charset="0"/>
                <a:cs typeface="Arial" pitchFamily="34" charset="0"/>
              </a:rPr>
            </a:br>
            <a:r>
              <a:rPr lang="cs-CZ" sz="1400" smtClean="0">
                <a:latin typeface="Arial" pitchFamily="34" charset="0"/>
                <a:cs typeface="Arial" pitchFamily="34" charset="0"/>
              </a:rPr>
              <a:t>SPN-pedagogické nakladatelství Praha, 96 stran, ISBN 80-85937-73-5</a:t>
            </a:r>
            <a:endParaRPr lang="cs-CZ" sz="1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1472" y="2143116"/>
            <a:ext cx="7715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Obr. č.1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2"/>
              </a:rPr>
              <a:t>http://commons.wikimedia.org/wiki/File:As08-16-2593.jpg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 2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3"/>
              </a:rPr>
              <a:t>http://commons.wikimedia.org/wiki/File:Wolkenstockwerke.png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 3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4"/>
              </a:rPr>
              <a:t>http://commons.wikimedia.org/wiki/File:Wind_speed_climatology.jpg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 4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5"/>
              </a:rPr>
              <a:t>http</a:t>
            </a:r>
            <a:r>
              <a:rPr lang="cs-CZ" sz="1200" smtClean="0">
                <a:hlinkClick r:id="rId5"/>
              </a:rPr>
              <a:t>://commons.wikimedia.org/wiki/File:Schema_sklenikovy_efekt.gif</a:t>
            </a:r>
            <a:endParaRPr lang="cs-CZ" sz="1200" smtClean="0"/>
          </a:p>
          <a:p>
            <a:endParaRPr lang="cs-CZ" sz="1200" dirty="0" smtClean="0"/>
          </a:p>
          <a:p>
            <a:r>
              <a:rPr lang="cs-CZ" sz="1200" dirty="0" smtClean="0"/>
              <a:t>Obr. č. 5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6"/>
              </a:rPr>
              <a:t>http://commons.wikimedia.org/wiki/File:Antarcitc_ozone_layer_2006_09_24.jpg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upload.wikimedia.org/wikipedia/commons/thumb/1/1f/As08-16-2593.jpg/678px-As08-16-25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52"/>
            <a:ext cx="8072494" cy="6572271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285984" y="428604"/>
            <a:ext cx="40527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bg1"/>
                </a:solidFill>
              </a:rPr>
              <a:t>ATMOSFÉRA</a:t>
            </a:r>
            <a:endParaRPr lang="cs-CZ" sz="4400" b="1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71934" y="5715016"/>
            <a:ext cx="3874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Počasí a vliv člověka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57224" y="5886410"/>
            <a:ext cx="1420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Chytil Ivo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477556" y="6429396"/>
            <a:ext cx="1166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Obrázek č. 1</a:t>
            </a:r>
            <a:endParaRPr 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/>
              <a:t>Počasí</a:t>
            </a:r>
            <a:r>
              <a:rPr lang="cs-CZ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okamžitý,krátkodobý stav ovzduší na určitém místě vyjádřený meteorologickými veličinami:</a:t>
            </a:r>
          </a:p>
          <a:p>
            <a:pPr>
              <a:lnSpc>
                <a:spcPct val="90000"/>
              </a:lnSpc>
            </a:pPr>
            <a:r>
              <a:rPr lang="cs-CZ" dirty="0"/>
              <a:t>teplota,tlak,vlhkost,srážky,</a:t>
            </a:r>
            <a:r>
              <a:rPr lang="cs-CZ" dirty="0">
                <a:hlinkClick r:id="rId2" action="ppaction://hlinksldjump"/>
              </a:rPr>
              <a:t>oblačnost</a:t>
            </a:r>
            <a:r>
              <a:rPr lang="cs-CZ" dirty="0"/>
              <a:t>,</a:t>
            </a:r>
            <a:r>
              <a:rPr lang="cs-CZ" dirty="0">
                <a:hlinkClick r:id="rId3" action="ppaction://hlinksldjump"/>
              </a:rPr>
              <a:t>povětrnost</a:t>
            </a:r>
            <a:r>
              <a:rPr lang="cs-CZ" dirty="0"/>
              <a:t>, </a:t>
            </a:r>
          </a:p>
          <a:p>
            <a:pPr>
              <a:lnSpc>
                <a:spcPct val="90000"/>
              </a:lnSpc>
            </a:pPr>
            <a:r>
              <a:rPr lang="cs-CZ" dirty="0"/>
              <a:t>předpověď počasí:</a:t>
            </a:r>
          </a:p>
          <a:p>
            <a:pPr>
              <a:lnSpc>
                <a:spcPct val="90000"/>
              </a:lnSpc>
            </a:pPr>
            <a:r>
              <a:rPr lang="cs-CZ" dirty="0"/>
              <a:t>pomocí meteorologických sond,družic(pohyb po stálých oběžných drahách)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Vliv člověka na atmosféru</a:t>
            </a:r>
            <a:r>
              <a:rPr lang="cs-CZ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b="1" dirty="0">
                <a:hlinkClick r:id="rId2" action="ppaction://hlinksldjump"/>
              </a:rPr>
              <a:t>skleníkový efekt</a:t>
            </a:r>
            <a:r>
              <a:rPr lang="cs-CZ" sz="2100" dirty="0">
                <a:hlinkClick r:id="rId2" action="ppaction://hlinksldjump"/>
              </a:rPr>
              <a:t> </a:t>
            </a:r>
            <a:endParaRPr lang="cs-CZ" sz="2100" dirty="0"/>
          </a:p>
          <a:p>
            <a:pPr>
              <a:lnSpc>
                <a:spcPct val="80000"/>
              </a:lnSpc>
            </a:pPr>
            <a:r>
              <a:rPr lang="cs-CZ" sz="2100" dirty="0"/>
              <a:t>člověk svojí hospodářskou činností narušuje přízemní vrstvu atmosféry </a:t>
            </a:r>
          </a:p>
          <a:p>
            <a:pPr>
              <a:lnSpc>
                <a:spcPct val="80000"/>
              </a:lnSpc>
            </a:pPr>
            <a:r>
              <a:rPr lang="cs-CZ" sz="2100" dirty="0"/>
              <a:t>vypouští emise do ovzduší – vznikají spalováním fosilních </a:t>
            </a:r>
            <a:r>
              <a:rPr lang="cs-CZ" sz="2100" dirty="0" smtClean="0"/>
              <a:t>paliv (</a:t>
            </a:r>
            <a:r>
              <a:rPr lang="cs-CZ" sz="2100" dirty="0"/>
              <a:t>uhlí,ropa),chemičky,cementárny,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100" dirty="0"/>
              <a:t>     výfuk.plyny oxidy - SO2, siřičitý CO2, uhličitý Nox dusný</a:t>
            </a:r>
          </a:p>
          <a:p>
            <a:pPr>
              <a:lnSpc>
                <a:spcPct val="80000"/>
              </a:lnSpc>
              <a:buNone/>
            </a:pPr>
            <a:r>
              <a:rPr lang="cs-CZ" sz="2100" dirty="0" smtClean="0"/>
              <a:t>     způsobují </a:t>
            </a:r>
            <a:r>
              <a:rPr lang="cs-CZ" sz="2100" dirty="0"/>
              <a:t>kyselé deště, vymírání lesů, skleníkový efekt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100" u="sng" dirty="0"/>
              <a:t>přirozený skleníkový efekt</a:t>
            </a:r>
            <a:r>
              <a:rPr lang="cs-CZ" sz="2100" dirty="0"/>
              <a:t> 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díky němu je možný život </a:t>
            </a:r>
            <a:r>
              <a:rPr lang="cs-CZ" sz="1800" dirty="0" smtClean="0"/>
              <a:t>na Zemi </a:t>
            </a:r>
            <a:r>
              <a:rPr lang="cs-CZ" sz="1800" dirty="0"/>
              <a:t>(15°C),bez něho (-18°C),</a:t>
            </a:r>
            <a:endParaRPr lang="cs-CZ" sz="1800" i="1" dirty="0"/>
          </a:p>
          <a:p>
            <a:pPr>
              <a:lnSpc>
                <a:spcPct val="80000"/>
              </a:lnSpc>
            </a:pPr>
            <a:r>
              <a:rPr lang="cs-CZ" sz="2100" i="1" dirty="0"/>
              <a:t>  </a:t>
            </a:r>
            <a:r>
              <a:rPr lang="cs-CZ" sz="2100" i="1" dirty="0" smtClean="0"/>
              <a:t>sluneční (</a:t>
            </a:r>
            <a:r>
              <a:rPr lang="cs-CZ" sz="2100" i="1" dirty="0"/>
              <a:t>světelné) záření se po dopadu na povrch mění v tepelné,které zahřeje vzduch</a:t>
            </a:r>
            <a:r>
              <a:rPr lang="cs-CZ" sz="2100" dirty="0"/>
              <a:t>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Vliv člověka na atmosféru</a:t>
            </a:r>
            <a:r>
              <a:rPr lang="cs-CZ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b="1">
                <a:hlinkClick r:id="rId2" action="ppaction://hlinksldjump"/>
              </a:rPr>
              <a:t>ozónová díra</a:t>
            </a:r>
            <a:r>
              <a:rPr lang="cs-CZ" sz="2600">
                <a:hlinkClick r:id="rId2" action="ppaction://hlinksldjump"/>
              </a:rPr>
              <a:t> </a:t>
            </a:r>
            <a:endParaRPr lang="cs-CZ" sz="2600"/>
          </a:p>
          <a:p>
            <a:r>
              <a:rPr lang="cs-CZ" sz="2600" u="sng"/>
              <a:t>poškozování ozónové vrstvy</a:t>
            </a:r>
            <a:r>
              <a:rPr lang="cs-CZ" sz="2600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600"/>
              <a:t>-  průmyslové plyny používané v chladíreství,v kometice (freon,halogenové uhlovodíky, chlor) rozkládají ozón vytváří ozónovou díru,která nás chrání před nebezpečným UV zářením,které způsobuje  rakovinu kůže,slepotu,neúrodnost obilnin, poškození mořského fytoplanktonu (producent kyslíku)…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mraky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8101013" y="6165850"/>
            <a:ext cx="67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>
                <a:hlinkClick r:id="rId2" action="ppaction://hlinksldjump"/>
              </a:rPr>
              <a:t>zpět</a:t>
            </a:r>
            <a:endParaRPr lang="cs-CZ"/>
          </a:p>
        </p:txBody>
      </p:sp>
      <p:pic>
        <p:nvPicPr>
          <p:cNvPr id="4098" name="Picture 2" descr="File:Wolkenstockwerk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1" y="2000240"/>
            <a:ext cx="5943641" cy="371477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71472" y="5795207"/>
            <a:ext cx="1166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2</a:t>
            </a:r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41828" y="1928802"/>
            <a:ext cx="24593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Ci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cirus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Cs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cirostratus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Cc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cirokumulus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As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altostratus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Ac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altokumulus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Ns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nimbostratus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Cb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kumulonimbus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Cu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kumulus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Sc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stratokumulus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 - 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stratus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>
          <a:xfrm>
            <a:off x="571472" y="714356"/>
            <a:ext cx="8001000" cy="603250"/>
          </a:xfrm>
        </p:spPr>
        <p:txBody>
          <a:bodyPr/>
          <a:lstStyle/>
          <a:p>
            <a:r>
              <a:rPr lang="cs-CZ" sz="3400" dirty="0" smtClean="0"/>
              <a:t>Rychlost větru</a:t>
            </a:r>
            <a:endParaRPr lang="cs-CZ" sz="3400" dirty="0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8243888" y="6165850"/>
            <a:ext cx="67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>
                <a:hlinkClick r:id="rId2" action="ppaction://hlinksldjump"/>
              </a:rPr>
              <a:t>zpět</a:t>
            </a:r>
            <a:endParaRPr lang="cs-CZ"/>
          </a:p>
        </p:txBody>
      </p:sp>
      <p:pic>
        <p:nvPicPr>
          <p:cNvPr id="3074" name="Picture 2" descr="http://upload.wikimedia.org/wikipedia/commons/5/5d/Wind_speed_climatolog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728690"/>
            <a:ext cx="4186119" cy="4843581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072198" y="6239224"/>
            <a:ext cx="1133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Obrázek č. 3 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Skleníkový efekt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8101013" y="6092825"/>
            <a:ext cx="67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>
                <a:hlinkClick r:id="rId2" action="ppaction://hlinksldjump"/>
              </a:rPr>
              <a:t>zpět</a:t>
            </a:r>
            <a:endParaRPr lang="cs-CZ"/>
          </a:p>
        </p:txBody>
      </p:sp>
      <p:pic>
        <p:nvPicPr>
          <p:cNvPr id="2050" name="Picture 2" descr="File:Schema sklenikovy efek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928802"/>
            <a:ext cx="6310136" cy="414340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42910" y="6215082"/>
            <a:ext cx="1133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Obrázek č. 4 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6"/>
          <p:cNvSpPr>
            <a:spLocks noGrp="1" noChangeArrowheads="1"/>
          </p:cNvSpPr>
          <p:nvPr>
            <p:ph type="title"/>
          </p:nvPr>
        </p:nvSpPr>
        <p:spPr>
          <a:xfrm>
            <a:off x="571472" y="500042"/>
            <a:ext cx="8001000" cy="806469"/>
          </a:xfrm>
        </p:spPr>
        <p:txBody>
          <a:bodyPr/>
          <a:lstStyle/>
          <a:p>
            <a:r>
              <a:rPr lang="cs-CZ" sz="3400" dirty="0" smtClean="0"/>
              <a:t>Ozonová </a:t>
            </a:r>
            <a:r>
              <a:rPr lang="cs-CZ" sz="3400" dirty="0"/>
              <a:t>vrstva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7858148" y="6215082"/>
            <a:ext cx="67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 dirty="0">
                <a:hlinkClick r:id="rId2" action="ppaction://hlinksldjump"/>
              </a:rPr>
              <a:t>zpět</a:t>
            </a:r>
            <a:endParaRPr lang="cs-CZ" dirty="0"/>
          </a:p>
        </p:txBody>
      </p:sp>
      <p:pic>
        <p:nvPicPr>
          <p:cNvPr id="1026" name="Picture 2" descr="http://upload.wikimedia.org/wikipedia/commons/thumb/f/f3/Antarcitc_ozone_layer_2006_09_24.jpg/600px-Antarcitc_ozone_layer_2006_09_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714488"/>
            <a:ext cx="4357678" cy="4357678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428860" y="5715016"/>
            <a:ext cx="1220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5 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278</Words>
  <Application>Microsoft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Profil</vt:lpstr>
      <vt:lpstr>Snímek 1</vt:lpstr>
      <vt:lpstr>Snímek 2</vt:lpstr>
      <vt:lpstr>Počasí </vt:lpstr>
      <vt:lpstr>Vliv člověka na atmosféru </vt:lpstr>
      <vt:lpstr>Vliv člověka na atmosféru </vt:lpstr>
      <vt:lpstr>mraky</vt:lpstr>
      <vt:lpstr>Rychlost větru</vt:lpstr>
      <vt:lpstr>Skleníkový efekt</vt:lpstr>
      <vt:lpstr>Ozonová vrstva</vt:lpstr>
      <vt:lpstr>Knižní zdroje: Demek Jaromír a kolektiv, Geografie pro střední školy 1 - Fyzickogeografická část, 2001,  SPN-pedagogické nakladatelství Praha, 96 stran, ISBN 80-85937-73-5</vt:lpstr>
    </vt:vector>
  </TitlesOfParts>
  <Company>Chytil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ATMOSFÉRA 2.část</dc:title>
  <dc:creator>ivo</dc:creator>
  <cp:lastModifiedBy>Ivo</cp:lastModifiedBy>
  <cp:revision>69</cp:revision>
  <dcterms:created xsi:type="dcterms:W3CDTF">2010-02-09T14:32:25Z</dcterms:created>
  <dcterms:modified xsi:type="dcterms:W3CDTF">2013-06-06T21:02:42Z</dcterms:modified>
</cp:coreProperties>
</file>