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4"/>
  </p:notesMasterIdLst>
  <p:sldIdLst>
    <p:sldId id="29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71" r:id="rId12"/>
    <p:sldId id="272" r:id="rId13"/>
    <p:sldId id="273" r:id="rId14"/>
    <p:sldId id="277" r:id="rId15"/>
    <p:sldId id="278" r:id="rId16"/>
    <p:sldId id="281" r:id="rId17"/>
    <p:sldId id="283" r:id="rId18"/>
    <p:sldId id="284" r:id="rId19"/>
    <p:sldId id="286" r:id="rId20"/>
    <p:sldId id="287" r:id="rId21"/>
    <p:sldId id="289" r:id="rId22"/>
    <p:sldId id="290" r:id="rId2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132" autoAdjust="0"/>
    <p:restoredTop sz="94660"/>
  </p:normalViewPr>
  <p:slideViewPr>
    <p:cSldViewPr>
      <p:cViewPr varScale="1">
        <p:scale>
          <a:sx n="68" d="100"/>
          <a:sy n="68" d="100"/>
        </p:scale>
        <p:origin x="-17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239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39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C17D137-0235-4C52-8D3A-0B244B4E728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157656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3D442C-3063-44B1-95C3-81B544186C6C}" type="slidenum">
              <a:rPr lang="cs-CZ"/>
              <a:pPr/>
              <a:t>13</a:t>
            </a:fld>
            <a:endParaRPr lang="cs-CZ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zpět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157735-EF70-4128-8E99-B1007D218D02}" type="slidenum">
              <a:rPr lang="cs-CZ"/>
              <a:pPr/>
              <a:t>18</a:t>
            </a:fld>
            <a:endParaRPr lang="cs-CZ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Další obrázky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C55DE8E-F2AB-4AC2-B9D0-8CCE41780396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3B3BC-1A34-40F5-9A9A-BAB09D566DC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DF662-6B17-4761-AA84-07D49D05D9E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039ECC22-C8B6-4A15-AB2F-FA567AFAC44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20BB35E1-6F46-4E82-B2AC-46673BD192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28C4E-3DE8-482D-90CD-E7C4632099C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9F821-DA40-4100-95B6-F3B4D21B6F5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1FDB0-50CA-4A72-A2EB-87AA2DA745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934D5-3182-4818-8EEC-6BED87D5EB8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7B988-D484-4A3B-87FF-125F76A905B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C93B9-0B2A-43FA-BECF-357CD3A5B2F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DE0B9-83B7-4D51-A92C-71CFBFCA925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975B1-B5F7-4668-BAAB-C64C3460016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 sz="2400">
              <a:latin typeface="Times New Roman" pitchFamily="18" charset="0"/>
            </a:endParaRPr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cs-CZ"/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5C724E-C92C-43DF-A6B5-8D15F0C9A9C1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Isotherms_ugglan.jpg" TargetMode="External"/><Relationship Id="rId13" Type="http://schemas.openxmlformats.org/officeDocument/2006/relationships/hyperlink" Target="http://commons.wikimedia.org/wiki/File:El-nino.gif" TargetMode="External"/><Relationship Id="rId3" Type="http://schemas.openxmlformats.org/officeDocument/2006/relationships/hyperlink" Target="http://commons.wikimedia.org/wiki/File:Synoptic_chart_1874.png" TargetMode="External"/><Relationship Id="rId7" Type="http://schemas.openxmlformats.org/officeDocument/2006/relationships/hyperlink" Target="http://commons.wikimedia.org/wiki/File:Wetterkarte_mit_Okklusion.png" TargetMode="External"/><Relationship Id="rId12" Type="http://schemas.openxmlformats.org/officeDocument/2006/relationships/hyperlink" Target="http://commons.wikimedia.org/wiki/File:Dust_Storm_-_NOAA.jpg" TargetMode="External"/><Relationship Id="rId2" Type="http://schemas.openxmlformats.org/officeDocument/2006/relationships/hyperlink" Target="http://commons.wikimedia.org/wiki/File:NASA-Apollo8-Dec24-Earthrise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commons.wikimedia.org/wiki/File:Cyclone_Gamede_26_February_2007_0950Z.jpg" TargetMode="External"/><Relationship Id="rId11" Type="http://schemas.openxmlformats.org/officeDocument/2006/relationships/hyperlink" Target="http://commons.wikimedia.org/wiki/File:F5_tornado_Elie_Manitoba_2007.jpg" TargetMode="External"/><Relationship Id="rId5" Type="http://schemas.openxmlformats.org/officeDocument/2006/relationships/hyperlink" Target="http://commons.wikimedia.org/wiki/File:Warm_front-no-lang.svg" TargetMode="External"/><Relationship Id="rId10" Type="http://schemas.openxmlformats.org/officeDocument/2006/relationships/hyperlink" Target="http://commons.wikimedia.org/wiki/File:Sea_Land_Breeze.svg" TargetMode="External"/><Relationship Id="rId4" Type="http://schemas.openxmlformats.org/officeDocument/2006/relationships/hyperlink" Target="http://commons.wikimedia.org/wiki/File:Kaltfront3.png" TargetMode="External"/><Relationship Id="rId9" Type="http://schemas.openxmlformats.org/officeDocument/2006/relationships/hyperlink" Target="http://commons.wikimedia.org/wiki/File:India_southwest_summer_monsoon_onset_map-fr.svg" TargetMode="External"/><Relationship Id="rId14" Type="http://schemas.openxmlformats.org/officeDocument/2006/relationships/hyperlink" Target="http://commons.wikimedia.org/wiki/File:El_Ni%C3%B1o_Conditions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1689410"/>
              </p:ext>
            </p:extLst>
          </p:nvPr>
        </p:nvGraphicFramePr>
        <p:xfrm>
          <a:off x="413284" y="1704114"/>
          <a:ext cx="8280920" cy="507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Atmosféra</a:t>
                      </a:r>
                      <a:endParaRPr lang="cs-CZ" sz="17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Zeměpis, 1. ročník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Fyzicko-geografická sféra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dirty="0" smtClean="0">
                          <a:latin typeface="Arial" pitchFamily="34" charset="0"/>
                          <a:cs typeface="Arial" pitchFamily="34" charset="0"/>
                        </a:rPr>
                        <a:t>Atmosféra – všeobecný oběh, Prezentace o systému proudění v atmosféře, stálé, sezónní a místní proudění, tlakové útvary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dirty="0" smtClean="0">
                          <a:latin typeface="Arial" pitchFamily="34" charset="0"/>
                          <a:cs typeface="Arial" pitchFamily="34" charset="0"/>
                        </a:rPr>
                        <a:t>studená fronta, tlaková výše, izobara, monzun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Ivo Chytil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22. 12.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2012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6632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4054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Synoptická mapa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7740650" y="5589588"/>
            <a:ext cx="674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cs-CZ">
                <a:hlinkClick r:id="rId2" action="ppaction://hlinksldjump"/>
              </a:rPr>
              <a:t>zpět</a:t>
            </a:r>
            <a:endParaRPr lang="cs-CZ"/>
          </a:p>
        </p:txBody>
      </p:sp>
      <p:pic>
        <p:nvPicPr>
          <p:cNvPr id="23554" name="Picture 2" descr="http://upload.wikimedia.org/wikipedia/commons/thumb/2/27/Synoptic_chart_1874.png/759px-Synoptic_chart_187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14488"/>
            <a:ext cx="5586401" cy="4408768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714348" y="6215082"/>
            <a:ext cx="1326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Obrázek č. 2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Studená fronta</a:t>
            </a: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7812088" y="5805488"/>
            <a:ext cx="86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30000"/>
              </a:spcBef>
            </a:pPr>
            <a:r>
              <a:rPr lang="cs-CZ">
                <a:hlinkClick r:id="rId2" action="ppaction://hlinksldjump"/>
              </a:rPr>
              <a:t>zpět</a:t>
            </a:r>
            <a:endParaRPr lang="cs-CZ"/>
          </a:p>
          <a:p>
            <a:pPr eaLnBrk="0" hangingPunct="0"/>
            <a:endParaRPr lang="cs-CZ">
              <a:latin typeface="Arial" charset="0"/>
            </a:endParaRPr>
          </a:p>
        </p:txBody>
      </p:sp>
      <p:pic>
        <p:nvPicPr>
          <p:cNvPr id="22530" name="Picture 2" descr="http://upload.wikimedia.org/wikipedia/commons/thumb/f/f1/Kaltfront3.png/800px-Kaltfront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857364"/>
            <a:ext cx="7129439" cy="4152899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71472" y="6215082"/>
            <a:ext cx="1326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Obrázek č. 3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Teplá fronta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8101013" y="5734050"/>
            <a:ext cx="674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30000"/>
              </a:spcBef>
            </a:pPr>
            <a:r>
              <a:rPr lang="cs-CZ">
                <a:hlinkClick r:id="rId2" action="ppaction://hlinksldjump"/>
              </a:rPr>
              <a:t>zpět</a:t>
            </a:r>
            <a:endParaRPr lang="cs-CZ"/>
          </a:p>
          <a:p>
            <a:pPr eaLnBrk="0" hangingPunct="0"/>
            <a:endParaRPr lang="cs-CZ">
              <a:latin typeface="Arial" charset="0"/>
            </a:endParaRPr>
          </a:p>
        </p:txBody>
      </p:sp>
      <p:pic>
        <p:nvPicPr>
          <p:cNvPr id="21506" name="Picture 2" descr="File:Warm front-no-lang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85926"/>
            <a:ext cx="5072098" cy="4198334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1071538" y="5643578"/>
            <a:ext cx="1326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Obrázek č. 4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Tlaková níže cyklona</a:t>
            </a: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7956550" y="5661025"/>
            <a:ext cx="674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cs-CZ">
                <a:hlinkClick r:id="rId3" action="ppaction://hlinksldjump"/>
              </a:rPr>
              <a:t>zpět</a:t>
            </a:r>
            <a:endParaRPr lang="cs-CZ"/>
          </a:p>
        </p:txBody>
      </p:sp>
      <p:pic>
        <p:nvPicPr>
          <p:cNvPr id="20484" name="Picture 4" descr="http://upload.wikimedia.org/wikipedia/commons/thumb/b/b9/Cyclone_Gamede_26_February_2007_0950Z.jpg/600px-Cyclone_Gamede_26_February_2007_0950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785926"/>
            <a:ext cx="4286240" cy="4286240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2214546" y="6215082"/>
            <a:ext cx="1220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Obrázek č. 5 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izobara</a:t>
            </a: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7885113" y="5734050"/>
            <a:ext cx="67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cs-CZ">
                <a:hlinkClick r:id="rId2" action="ppaction://hlinksldjump"/>
              </a:rPr>
              <a:t>zpět</a:t>
            </a:r>
            <a:endParaRPr lang="cs-CZ"/>
          </a:p>
        </p:txBody>
      </p:sp>
      <p:pic>
        <p:nvPicPr>
          <p:cNvPr id="15362" name="Picture 2" descr="File:Wetterkarte mit Okklus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00240"/>
            <a:ext cx="7620000" cy="3590926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428596" y="5715016"/>
            <a:ext cx="1389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Obrázek č. 6 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izoterma</a:t>
            </a: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8101013" y="5734050"/>
            <a:ext cx="67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cs-CZ">
                <a:hlinkClick r:id="rId2" action="ppaction://hlinksldjump"/>
              </a:rPr>
              <a:t>zpět</a:t>
            </a:r>
            <a:endParaRPr lang="cs-CZ"/>
          </a:p>
        </p:txBody>
      </p:sp>
      <p:pic>
        <p:nvPicPr>
          <p:cNvPr id="14338" name="Picture 2" descr="http://upload.wikimedia.org/wikipedia/commons/thumb/d/de/Isotherms_ugglan.jpg/800px-Isotherms_uggl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6929486" cy="4443534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71472" y="6215082"/>
            <a:ext cx="1326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Obrázek č. 7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Letní monzun</a:t>
            </a: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7885113" y="5661025"/>
            <a:ext cx="67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cs-CZ">
                <a:hlinkClick r:id="rId2" action="ppaction://hlinksldjump"/>
              </a:rPr>
              <a:t>zpět</a:t>
            </a:r>
            <a:endParaRPr lang="cs-CZ"/>
          </a:p>
        </p:txBody>
      </p:sp>
      <p:pic>
        <p:nvPicPr>
          <p:cNvPr id="11266" name="Picture 2" descr="http://upload.wikimedia.org/wikipedia/commons/thumb/e/e8/India_southwest_summer_monsoon_onset_map-fr.svg/530px-India_southwest_summer_monsoon_onset_map-fr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857364"/>
            <a:ext cx="3690928" cy="4171446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2285984" y="6215082"/>
            <a:ext cx="1326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Obrázek č. 8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bríza</a:t>
            </a:r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7956550" y="6165850"/>
            <a:ext cx="674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cs-CZ">
                <a:hlinkClick r:id="rId2" action="ppaction://hlinksldjump"/>
              </a:rPr>
              <a:t>zpět</a:t>
            </a:r>
            <a:endParaRPr lang="cs-CZ"/>
          </a:p>
        </p:txBody>
      </p:sp>
      <p:pic>
        <p:nvPicPr>
          <p:cNvPr id="9218" name="Picture 2" descr="http://upload.wikimedia.org/wikipedia/commons/thumb/6/6a/Sea_Land_Breeze.svg/424px-Sea_Land_Breeze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85728"/>
            <a:ext cx="4038600" cy="571500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2143108" y="5643578"/>
            <a:ext cx="1326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Obrázek č. 9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Tornádo – proudění vzduchu</a:t>
            </a:r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8316913" y="6165850"/>
            <a:ext cx="67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cs-CZ">
                <a:hlinkClick r:id="rId3" action="ppaction://hlinksldjump"/>
              </a:rPr>
              <a:t>zpět</a:t>
            </a:r>
            <a:endParaRPr lang="cs-CZ"/>
          </a:p>
        </p:txBody>
      </p:sp>
      <p:pic>
        <p:nvPicPr>
          <p:cNvPr id="8194" name="Picture 2" descr="http://upload.wikimedia.org/wikipedia/commons/thumb/9/98/F5_tornado_Elie_Manitoba_2007.jpg/800px-F5_tornado_Elie_Manitoba_2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1785926"/>
            <a:ext cx="5762612" cy="4321959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6072198" y="6215082"/>
            <a:ext cx="1440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Obrázek č. 10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Chamsín – písečná bouře</a:t>
            </a: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7956550" y="5734050"/>
            <a:ext cx="674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cs-CZ">
                <a:hlinkClick r:id="rId2" action="ppaction://hlinksldjump"/>
              </a:rPr>
              <a:t>zpět</a:t>
            </a:r>
            <a:endParaRPr lang="cs-CZ"/>
          </a:p>
        </p:txBody>
      </p:sp>
      <p:pic>
        <p:nvPicPr>
          <p:cNvPr id="4098" name="Picture 2" descr="http://upload.wikimedia.org/wikipedia/commons/thumb/2/2a/Dust_Storm_-_NOAA.jpg/800px-Dust_Storm_-_NO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857364"/>
            <a:ext cx="6334116" cy="406967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1214414" y="6286520"/>
            <a:ext cx="1440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Obrázek č. 11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upload.wikimedia.org/wikipedia/commons/thumb/a/a8/NASA-Apollo8-Dec24-Earthrise.jpg/600px-NASA-Apollo8-Dec24-Earthri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7785928" cy="621510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357290" y="642918"/>
            <a:ext cx="44337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dirty="0" smtClean="0">
                <a:solidFill>
                  <a:schemeClr val="bg1"/>
                </a:solidFill>
              </a:rPr>
              <a:t>ATMOSFÉRA</a:t>
            </a:r>
            <a:endParaRPr lang="cs-CZ" sz="5400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428728" y="1643050"/>
            <a:ext cx="2706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Všeobecný oběh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286644" y="6509587"/>
            <a:ext cx="1137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obrázek č. 1</a:t>
            </a:r>
            <a:endParaRPr lang="cs-CZ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Blizard</a:t>
            </a:r>
            <a:endParaRPr lang="cs-CZ" dirty="0"/>
          </a:p>
        </p:txBody>
      </p:sp>
      <p:sp>
        <p:nvSpPr>
          <p:cNvPr id="101390" name="Rectangle 14"/>
          <p:cNvSpPr>
            <a:spLocks noChangeArrowheads="1"/>
          </p:cNvSpPr>
          <p:nvPr/>
        </p:nvSpPr>
        <p:spPr bwMode="auto">
          <a:xfrm>
            <a:off x="8101013" y="5805488"/>
            <a:ext cx="674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30000"/>
              </a:spcBef>
            </a:pPr>
            <a:r>
              <a:rPr lang="cs-CZ">
                <a:hlinkClick r:id="rId2" action="ppaction://hlinksldjump"/>
              </a:rPr>
              <a:t>zpět</a:t>
            </a:r>
            <a:endParaRPr lang="cs-CZ"/>
          </a:p>
          <a:p>
            <a:pPr eaLnBrk="0" hangingPunct="0"/>
            <a:endParaRPr lang="cs-CZ">
              <a:latin typeface="Arial" charset="0"/>
            </a:endParaRPr>
          </a:p>
        </p:txBody>
      </p:sp>
      <p:pic>
        <p:nvPicPr>
          <p:cNvPr id="3074" name="Picture 2" descr="File:Ground blizz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785926"/>
            <a:ext cx="5643602" cy="4232702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1142976" y="6215082"/>
            <a:ext cx="1440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Obrázek č. 12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El Niňo</a:t>
            </a:r>
          </a:p>
        </p:txBody>
      </p:sp>
      <p:sp>
        <p:nvSpPr>
          <p:cNvPr id="111627" name="Rectangle 11"/>
          <p:cNvSpPr>
            <a:spLocks noChangeArrowheads="1"/>
          </p:cNvSpPr>
          <p:nvPr/>
        </p:nvSpPr>
        <p:spPr bwMode="auto">
          <a:xfrm>
            <a:off x="8101013" y="6092825"/>
            <a:ext cx="67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cs-CZ">
                <a:hlinkClick r:id="rId2" action="ppaction://hlinksldjump"/>
              </a:rPr>
              <a:t>zpět</a:t>
            </a:r>
            <a:endParaRPr lang="cs-CZ"/>
          </a:p>
        </p:txBody>
      </p:sp>
      <p:pic>
        <p:nvPicPr>
          <p:cNvPr id="1026" name="Picture 2" descr="http://upload.wikimedia.org/wikipedia/commons/5/5a/El-nin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5040751" cy="2424112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500034" y="4286256"/>
            <a:ext cx="1440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Obrázek č. 14</a:t>
            </a:r>
            <a:endParaRPr lang="cs-CZ" sz="1400" dirty="0"/>
          </a:p>
        </p:txBody>
      </p:sp>
      <p:pic>
        <p:nvPicPr>
          <p:cNvPr id="1028" name="Picture 4" descr="File:El Niño Condition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412242"/>
            <a:ext cx="3719505" cy="2669466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3631672" y="5764429"/>
            <a:ext cx="1440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Obrázek č. 15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400" b="1" smtClean="0">
                <a:latin typeface="Arial" pitchFamily="34" charset="0"/>
                <a:cs typeface="Arial" pitchFamily="34" charset="0"/>
              </a:rPr>
              <a:t>Knižní </a:t>
            </a:r>
            <a:r>
              <a:rPr lang="cs-CZ" sz="1400" b="1" dirty="0" smtClean="0">
                <a:latin typeface="Arial" pitchFamily="34" charset="0"/>
                <a:cs typeface="Arial" pitchFamily="34" charset="0"/>
              </a:rPr>
              <a:t>zdroje: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1400" dirty="0" smtClean="0">
                <a:latin typeface="Arial" pitchFamily="34" charset="0"/>
                <a:cs typeface="Arial" pitchFamily="34" charset="0"/>
              </a:rPr>
            </a:b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Demek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Jaromír a kolektiv, Geografie pro střední školy 1 -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Fyzickogeografická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část, 2001, </a:t>
            </a:r>
            <a:br>
              <a:rPr lang="cs-CZ" sz="1400" dirty="0" smtClean="0">
                <a:latin typeface="Arial" pitchFamily="34" charset="0"/>
                <a:cs typeface="Arial" pitchFamily="34" charset="0"/>
              </a:rPr>
            </a:br>
            <a:r>
              <a:rPr lang="cs-CZ" sz="1400" dirty="0" smtClean="0">
                <a:latin typeface="Arial" pitchFamily="34" charset="0"/>
                <a:cs typeface="Arial" pitchFamily="34" charset="0"/>
              </a:rPr>
              <a:t>SPN-pedagogické nakladatelství Praha, 96 stran, ISBN 80-85937-73-5</a:t>
            </a:r>
            <a:endParaRPr lang="cs-CZ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00034" y="1785926"/>
            <a:ext cx="807249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Obr. č. 1 [cit. 2012-12-28] Dostupný pod licencí </a:t>
            </a:r>
            <a:r>
              <a:rPr lang="cs-CZ" sz="1000" dirty="0" err="1" smtClean="0"/>
              <a:t>Creative</a:t>
            </a:r>
            <a:r>
              <a:rPr lang="cs-CZ" sz="1000" dirty="0" smtClean="0"/>
              <a:t> </a:t>
            </a:r>
            <a:r>
              <a:rPr lang="cs-CZ" sz="1000" dirty="0" err="1" smtClean="0"/>
              <a:t>Commons</a:t>
            </a:r>
            <a:r>
              <a:rPr lang="cs-CZ" sz="1000" dirty="0" smtClean="0"/>
              <a:t> na www.</a:t>
            </a:r>
          </a:p>
          <a:p>
            <a:r>
              <a:rPr lang="cs-CZ" sz="1000" dirty="0" smtClean="0">
                <a:hlinkClick r:id="rId2"/>
              </a:rPr>
              <a:t>http://commons.wikimedia.org/wiki/File:NASA-Apollo8-Dec24-Earthrise.jpg</a:t>
            </a:r>
            <a:endParaRPr lang="cs-CZ" sz="1000" dirty="0" smtClean="0"/>
          </a:p>
          <a:p>
            <a:r>
              <a:rPr lang="cs-CZ" sz="1000" dirty="0" smtClean="0"/>
              <a:t>Obr. č. 2 [cit. 2012-11-05] Dostupný pod licencí </a:t>
            </a:r>
            <a:r>
              <a:rPr lang="cs-CZ" sz="1000" dirty="0" err="1" smtClean="0"/>
              <a:t>Creative</a:t>
            </a:r>
            <a:r>
              <a:rPr lang="cs-CZ" sz="1000" dirty="0" smtClean="0"/>
              <a:t> </a:t>
            </a:r>
            <a:r>
              <a:rPr lang="cs-CZ" sz="1000" dirty="0" err="1" smtClean="0"/>
              <a:t>Commons</a:t>
            </a:r>
            <a:r>
              <a:rPr lang="cs-CZ" sz="1000" dirty="0" smtClean="0"/>
              <a:t> na www. </a:t>
            </a:r>
            <a:r>
              <a:rPr lang="cs-CZ" sz="1000" dirty="0" smtClean="0">
                <a:hlinkClick r:id="rId3"/>
              </a:rPr>
              <a:t>http://commons.wikimedia.org/wiki/File:Synoptic_chart_1874.png</a:t>
            </a:r>
            <a:endParaRPr lang="cs-CZ" sz="1000" dirty="0" smtClean="0"/>
          </a:p>
          <a:p>
            <a:r>
              <a:rPr lang="cs-CZ" sz="1000" dirty="0" smtClean="0"/>
              <a:t>Obr. č.3 [cit. 2012-11-05] Dostupný pod licencí </a:t>
            </a:r>
            <a:r>
              <a:rPr lang="cs-CZ" sz="1000" dirty="0" err="1" smtClean="0"/>
              <a:t>Creative</a:t>
            </a:r>
            <a:r>
              <a:rPr lang="cs-CZ" sz="1000" dirty="0" smtClean="0"/>
              <a:t> </a:t>
            </a:r>
            <a:r>
              <a:rPr lang="cs-CZ" sz="1000" dirty="0" err="1" smtClean="0"/>
              <a:t>Commons</a:t>
            </a:r>
            <a:r>
              <a:rPr lang="cs-CZ" sz="1000" dirty="0" smtClean="0"/>
              <a:t> na www. </a:t>
            </a:r>
            <a:r>
              <a:rPr lang="cs-CZ" sz="1000" dirty="0" smtClean="0">
                <a:hlinkClick r:id="rId4"/>
              </a:rPr>
              <a:t>http://commons.wikimedia.org/wiki/File:Kaltfront3.png</a:t>
            </a:r>
            <a:endParaRPr lang="cs-CZ" sz="1000" dirty="0" smtClean="0"/>
          </a:p>
          <a:p>
            <a:r>
              <a:rPr lang="cs-CZ" sz="1000" dirty="0" smtClean="0"/>
              <a:t>Obr. č.4 [cit. 2012-11-05] Dostupný pod licencí </a:t>
            </a:r>
            <a:r>
              <a:rPr lang="cs-CZ" sz="1000" dirty="0" err="1" smtClean="0"/>
              <a:t>Creative</a:t>
            </a:r>
            <a:r>
              <a:rPr lang="cs-CZ" sz="1000" dirty="0" smtClean="0"/>
              <a:t> </a:t>
            </a:r>
            <a:r>
              <a:rPr lang="cs-CZ" sz="1000" dirty="0" err="1" smtClean="0"/>
              <a:t>Commons</a:t>
            </a:r>
            <a:r>
              <a:rPr lang="cs-CZ" sz="1000" dirty="0" smtClean="0"/>
              <a:t> na www. </a:t>
            </a:r>
            <a:r>
              <a:rPr lang="cs-CZ" sz="1000" dirty="0" smtClean="0">
                <a:hlinkClick r:id="rId5"/>
              </a:rPr>
              <a:t>http://commons.wikimedia.org/wiki/File:Warm_front-no-lang.svg</a:t>
            </a:r>
            <a:endParaRPr lang="cs-CZ" sz="1000" dirty="0" smtClean="0"/>
          </a:p>
          <a:p>
            <a:r>
              <a:rPr lang="cs-CZ" sz="1000" dirty="0" smtClean="0"/>
              <a:t>Obr. č. 5 [cit. 2012-11-05] Dostupný pod licencí </a:t>
            </a:r>
            <a:r>
              <a:rPr lang="cs-CZ" sz="1000" dirty="0" err="1" smtClean="0"/>
              <a:t>Creative</a:t>
            </a:r>
            <a:r>
              <a:rPr lang="cs-CZ" sz="1000" dirty="0" smtClean="0"/>
              <a:t> </a:t>
            </a:r>
            <a:r>
              <a:rPr lang="cs-CZ" sz="1000" dirty="0" err="1" smtClean="0"/>
              <a:t>Commons</a:t>
            </a:r>
            <a:r>
              <a:rPr lang="cs-CZ" sz="1000" dirty="0" smtClean="0"/>
              <a:t> na www. </a:t>
            </a:r>
            <a:r>
              <a:rPr lang="cs-CZ" sz="1000" dirty="0" smtClean="0">
                <a:hlinkClick r:id="rId6"/>
              </a:rPr>
              <a:t>http://commons.wikimedia.org/wiki/File:Cyclone_Gamede_26_February_2007_0950Z.jpg</a:t>
            </a:r>
            <a:endParaRPr lang="cs-CZ" sz="1000" dirty="0" smtClean="0"/>
          </a:p>
          <a:p>
            <a:r>
              <a:rPr lang="cs-CZ" sz="1000" dirty="0" smtClean="0"/>
              <a:t>Obr. č. 6 [cit. 2012-11-05] Dostupný pod licencí </a:t>
            </a:r>
            <a:r>
              <a:rPr lang="cs-CZ" sz="1000" dirty="0" err="1" smtClean="0"/>
              <a:t>Creative</a:t>
            </a:r>
            <a:r>
              <a:rPr lang="cs-CZ" sz="1000" dirty="0" smtClean="0"/>
              <a:t> </a:t>
            </a:r>
            <a:r>
              <a:rPr lang="cs-CZ" sz="1000" dirty="0" err="1" smtClean="0"/>
              <a:t>Commons</a:t>
            </a:r>
            <a:r>
              <a:rPr lang="cs-CZ" sz="1000" dirty="0" smtClean="0"/>
              <a:t> na www. </a:t>
            </a:r>
            <a:r>
              <a:rPr lang="cs-CZ" sz="1000" dirty="0" smtClean="0">
                <a:hlinkClick r:id="rId7"/>
              </a:rPr>
              <a:t>http://commons.wikimedia.org/wiki/File:Wetterkarte_mit_Okklusion.png</a:t>
            </a:r>
            <a:endParaRPr lang="cs-CZ" sz="1000" dirty="0" smtClean="0"/>
          </a:p>
          <a:p>
            <a:r>
              <a:rPr lang="cs-CZ" sz="1000" dirty="0" smtClean="0"/>
              <a:t>Obr. č.7 [cit. 2012-11-05] Dostupný pod licencí </a:t>
            </a:r>
            <a:r>
              <a:rPr lang="cs-CZ" sz="1000" dirty="0" err="1" smtClean="0"/>
              <a:t>Creative</a:t>
            </a:r>
            <a:r>
              <a:rPr lang="cs-CZ" sz="1000" dirty="0" smtClean="0"/>
              <a:t> </a:t>
            </a:r>
            <a:r>
              <a:rPr lang="cs-CZ" sz="1000" dirty="0" err="1" smtClean="0"/>
              <a:t>Commons</a:t>
            </a:r>
            <a:r>
              <a:rPr lang="cs-CZ" sz="1000" dirty="0" smtClean="0"/>
              <a:t> na www. </a:t>
            </a:r>
            <a:r>
              <a:rPr lang="cs-CZ" sz="1000" dirty="0" smtClean="0">
                <a:hlinkClick r:id="rId8"/>
              </a:rPr>
              <a:t>http://commons.wikimedia.org/wiki/File:Isotherms_ugglan.jpg</a:t>
            </a:r>
            <a:endParaRPr lang="cs-CZ" sz="1000" dirty="0" smtClean="0"/>
          </a:p>
          <a:p>
            <a:r>
              <a:rPr lang="cs-CZ" sz="1000" dirty="0" smtClean="0"/>
              <a:t>Obr. č. 8 [cit. 2012-11-05] Dostupný pod licencí </a:t>
            </a:r>
            <a:r>
              <a:rPr lang="cs-CZ" sz="1000" dirty="0" err="1" smtClean="0"/>
              <a:t>Creative</a:t>
            </a:r>
            <a:r>
              <a:rPr lang="cs-CZ" sz="1000" dirty="0" smtClean="0"/>
              <a:t> </a:t>
            </a:r>
            <a:r>
              <a:rPr lang="cs-CZ" sz="1000" dirty="0" err="1" smtClean="0"/>
              <a:t>Commons</a:t>
            </a:r>
            <a:r>
              <a:rPr lang="cs-CZ" sz="1000" dirty="0" smtClean="0"/>
              <a:t> na www. </a:t>
            </a:r>
            <a:r>
              <a:rPr lang="cs-CZ" sz="1000" dirty="0" smtClean="0">
                <a:hlinkClick r:id="rId9"/>
              </a:rPr>
              <a:t>http://commons.wikimedia.org/wiki/File:India_southwest_summer_monsoon_onset_map-fr.svg</a:t>
            </a:r>
            <a:endParaRPr lang="cs-CZ" sz="1000" dirty="0" smtClean="0"/>
          </a:p>
          <a:p>
            <a:r>
              <a:rPr lang="cs-CZ" sz="1000" dirty="0" smtClean="0"/>
              <a:t>Obr. č.9 [cit. 2012-11-05] Dostupný pod licencí </a:t>
            </a:r>
            <a:r>
              <a:rPr lang="cs-CZ" sz="1000" dirty="0" err="1" smtClean="0"/>
              <a:t>Creative</a:t>
            </a:r>
            <a:r>
              <a:rPr lang="cs-CZ" sz="1000" dirty="0" smtClean="0"/>
              <a:t> </a:t>
            </a:r>
            <a:r>
              <a:rPr lang="cs-CZ" sz="1000" dirty="0" err="1" smtClean="0"/>
              <a:t>Commons</a:t>
            </a:r>
            <a:r>
              <a:rPr lang="cs-CZ" sz="1000" dirty="0" smtClean="0"/>
              <a:t> na www. </a:t>
            </a:r>
            <a:r>
              <a:rPr lang="cs-CZ" sz="1000" dirty="0" smtClean="0">
                <a:hlinkClick r:id="rId10"/>
              </a:rPr>
              <a:t>http://commons.wikimedia.org/wiki/File:Sea_Land_Breeze.svg</a:t>
            </a:r>
            <a:endParaRPr lang="cs-CZ" sz="1000" dirty="0" smtClean="0"/>
          </a:p>
          <a:p>
            <a:r>
              <a:rPr lang="cs-CZ" sz="1000" dirty="0" smtClean="0"/>
              <a:t>Obr. č.10 [cit. 2012-11-05] Dostupný pod licencí </a:t>
            </a:r>
            <a:r>
              <a:rPr lang="cs-CZ" sz="1000" dirty="0" err="1" smtClean="0"/>
              <a:t>Creative</a:t>
            </a:r>
            <a:r>
              <a:rPr lang="cs-CZ" sz="1000" dirty="0" smtClean="0"/>
              <a:t> </a:t>
            </a:r>
            <a:r>
              <a:rPr lang="cs-CZ" sz="1000" dirty="0" err="1" smtClean="0"/>
              <a:t>Commons</a:t>
            </a:r>
            <a:r>
              <a:rPr lang="cs-CZ" sz="1000" dirty="0" smtClean="0"/>
              <a:t> na www. </a:t>
            </a:r>
            <a:r>
              <a:rPr lang="cs-CZ" sz="1000" dirty="0" smtClean="0">
                <a:hlinkClick r:id="rId11"/>
              </a:rPr>
              <a:t>http://commons.wikimedia.org/wiki/File:F5_tornado_Elie_Manitoba_2007.jpg</a:t>
            </a:r>
            <a:endParaRPr lang="cs-CZ" sz="1000" dirty="0" smtClean="0"/>
          </a:p>
          <a:p>
            <a:r>
              <a:rPr lang="cs-CZ" sz="1000" dirty="0" smtClean="0"/>
              <a:t>Obr. č. 11 [cit. 2012-11-05] Dostupný pod licencí </a:t>
            </a:r>
            <a:r>
              <a:rPr lang="cs-CZ" sz="1000" dirty="0" err="1" smtClean="0"/>
              <a:t>Creative</a:t>
            </a:r>
            <a:r>
              <a:rPr lang="cs-CZ" sz="1000" dirty="0" smtClean="0"/>
              <a:t> </a:t>
            </a:r>
            <a:r>
              <a:rPr lang="cs-CZ" sz="1000" dirty="0" err="1" smtClean="0"/>
              <a:t>Commons</a:t>
            </a:r>
            <a:r>
              <a:rPr lang="cs-CZ" sz="1000" dirty="0" smtClean="0"/>
              <a:t> na www. </a:t>
            </a:r>
            <a:r>
              <a:rPr lang="cs-CZ" sz="1000" dirty="0" smtClean="0">
                <a:hlinkClick r:id="rId12"/>
              </a:rPr>
              <a:t>http://commons.wikimedia.org/wiki/File:Dust_Storm_-_NOAA.jpg</a:t>
            </a:r>
            <a:endParaRPr lang="cs-CZ" sz="1000" dirty="0" smtClean="0"/>
          </a:p>
          <a:p>
            <a:r>
              <a:rPr lang="cs-CZ" sz="1000" dirty="0" smtClean="0"/>
              <a:t>Obr. č. 12 [cit. 2012-11-05] Dostupný pod licencí </a:t>
            </a:r>
            <a:r>
              <a:rPr lang="cs-CZ" sz="1000" dirty="0" err="1" smtClean="0"/>
              <a:t>Creative</a:t>
            </a:r>
            <a:r>
              <a:rPr lang="cs-CZ" sz="1000" dirty="0" smtClean="0"/>
              <a:t> </a:t>
            </a:r>
            <a:r>
              <a:rPr lang="cs-CZ" sz="1000" dirty="0" err="1" smtClean="0"/>
              <a:t>Commons</a:t>
            </a:r>
            <a:r>
              <a:rPr lang="cs-CZ" sz="1000" dirty="0" smtClean="0"/>
              <a:t> na www. http://commons.wikimedia.org/wiki/File:Ground_blizzard.JPG </a:t>
            </a:r>
          </a:p>
          <a:p>
            <a:r>
              <a:rPr lang="cs-CZ" sz="1000" smtClean="0"/>
              <a:t>Obr</a:t>
            </a:r>
            <a:r>
              <a:rPr lang="cs-CZ" sz="1000" dirty="0" smtClean="0"/>
              <a:t>. č. 14 [cit. 2012-11-05] Dostupný pod licencí </a:t>
            </a:r>
            <a:r>
              <a:rPr lang="cs-CZ" sz="1000" dirty="0" err="1" smtClean="0"/>
              <a:t>Creative</a:t>
            </a:r>
            <a:r>
              <a:rPr lang="cs-CZ" sz="1000" dirty="0" smtClean="0"/>
              <a:t> </a:t>
            </a:r>
            <a:r>
              <a:rPr lang="cs-CZ" sz="1000" dirty="0" err="1" smtClean="0"/>
              <a:t>Commons</a:t>
            </a:r>
            <a:r>
              <a:rPr lang="cs-CZ" sz="1000" dirty="0" smtClean="0"/>
              <a:t> na www. </a:t>
            </a:r>
            <a:r>
              <a:rPr lang="cs-CZ" sz="1000" dirty="0" smtClean="0">
                <a:hlinkClick r:id="rId13"/>
              </a:rPr>
              <a:t>http://commons.wikimedia.org/wiki/File:El-nino.gif</a:t>
            </a:r>
            <a:endParaRPr lang="cs-CZ" sz="1000" dirty="0" smtClean="0"/>
          </a:p>
          <a:p>
            <a:r>
              <a:rPr lang="cs-CZ" sz="1000" dirty="0" smtClean="0"/>
              <a:t>Obr. č. 15 [cit. 2012-11-05] Dostupný pod licencí </a:t>
            </a:r>
            <a:r>
              <a:rPr lang="cs-CZ" sz="1000" dirty="0" err="1" smtClean="0"/>
              <a:t>Creative</a:t>
            </a:r>
            <a:r>
              <a:rPr lang="cs-CZ" sz="1000" dirty="0" smtClean="0"/>
              <a:t> </a:t>
            </a:r>
            <a:r>
              <a:rPr lang="cs-CZ" sz="1000" dirty="0" err="1" smtClean="0"/>
              <a:t>Commons</a:t>
            </a:r>
            <a:r>
              <a:rPr lang="cs-CZ" sz="1000" dirty="0" smtClean="0"/>
              <a:t> na www </a:t>
            </a:r>
            <a:r>
              <a:rPr lang="cs-CZ" sz="1000" dirty="0" smtClean="0">
                <a:hlinkClick r:id="rId14"/>
              </a:rPr>
              <a:t>http://commons.wikimedia.org/wiki/File:El_Ni%C3%B1o_Conditions.jpg</a:t>
            </a:r>
            <a:endParaRPr lang="cs-CZ" sz="1000" dirty="0" smtClean="0"/>
          </a:p>
          <a:p>
            <a:endParaRPr lang="cs-CZ" sz="1000" dirty="0" smtClean="0"/>
          </a:p>
          <a:p>
            <a:endParaRPr lang="cs-CZ" sz="12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Všeobecný oběh atmosféry</a:t>
            </a:r>
            <a:r>
              <a:rPr lang="cs-CZ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100"/>
              <a:t>je to systém vzdušného proudění v atmosféře </a:t>
            </a:r>
          </a:p>
          <a:p>
            <a:pPr>
              <a:lnSpc>
                <a:spcPct val="90000"/>
              </a:lnSpc>
            </a:pPr>
            <a:r>
              <a:rPr lang="cs-CZ" sz="2100"/>
              <a:t>vzniká nestejným zahříváním povrchu pevnin(rovník x póly) a oceánů, konečná podoba proudění je ovlivněna reliéfem a rotací Země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100"/>
          </a:p>
          <a:p>
            <a:pPr>
              <a:lnSpc>
                <a:spcPct val="90000"/>
              </a:lnSpc>
            </a:pPr>
            <a:r>
              <a:rPr lang="cs-CZ" sz="2100" u="sng"/>
              <a:t>hlavní směry proudění</a:t>
            </a:r>
            <a:r>
              <a:rPr lang="cs-CZ" sz="2100"/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100"/>
              <a:t>a) teplý vzduch stoupá x studený klesá(těžší)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100"/>
              <a:t>b) proudění z tlakových výší(V) do tlakových níží(N)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1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100"/>
              <a:t>- </a:t>
            </a:r>
            <a:r>
              <a:rPr lang="cs-CZ" sz="2100">
                <a:hlinkClick r:id="rId2" action="ppaction://hlinksldjump"/>
              </a:rPr>
              <a:t>studená fronta</a:t>
            </a:r>
            <a:endParaRPr lang="cs-CZ" sz="21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100"/>
              <a:t>- </a:t>
            </a:r>
            <a:r>
              <a:rPr lang="cs-CZ" sz="2100">
                <a:hlinkClick r:id="rId3" action="ppaction://hlinksldjump"/>
              </a:rPr>
              <a:t>teplá fronta</a:t>
            </a:r>
            <a:endParaRPr lang="cs-CZ" sz="21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Všeobecný oběh atmosféry</a:t>
            </a:r>
            <a:r>
              <a:rPr lang="cs-CZ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cs-CZ"/>
              <a:t>hlavní tlakové útvary: </a:t>
            </a:r>
          </a:p>
          <a:p>
            <a:pPr marL="609600" indent="-609600">
              <a:lnSpc>
                <a:spcPct val="90000"/>
              </a:lnSpc>
            </a:pPr>
            <a:endParaRPr lang="cs-CZ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cs-CZ"/>
              <a:t>1.  </a:t>
            </a:r>
            <a:r>
              <a:rPr lang="cs-CZ" u="sng">
                <a:hlinkClick r:id="rId2" action="ppaction://hlinksldjump"/>
              </a:rPr>
              <a:t>Tlaková níže</a:t>
            </a:r>
            <a:r>
              <a:rPr lang="cs-CZ">
                <a:hlinkClick r:id="rId2" action="ppaction://hlinksldjump"/>
              </a:rPr>
              <a:t> </a:t>
            </a:r>
            <a:r>
              <a:rPr lang="cs-CZ"/>
              <a:t>(N) – cyklona – na rovníku a polárních kruzích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cs-CZ"/>
              <a:t>  – vzduch je nasáván do středu (proti směru hodinových ručiček) a pak stoupá vzhůru,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cs-CZ"/>
              <a:t>charakteristika počasí – zamračeno,srážky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Všeobecný oběh atmosféry</a:t>
            </a:r>
            <a:r>
              <a:rPr lang="cs-CZ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cs-CZ" dirty="0"/>
              <a:t>hlavní tlakové útvary: </a:t>
            </a:r>
          </a:p>
          <a:p>
            <a:pPr marL="609600" indent="-609600"/>
            <a:endParaRPr lang="cs-CZ" dirty="0"/>
          </a:p>
          <a:p>
            <a:pPr marL="609600" indent="-609600">
              <a:buFont typeface="Wingdings" pitchFamily="2" charset="2"/>
              <a:buAutoNum type="arabicPeriod" startAt="2"/>
            </a:pPr>
            <a:r>
              <a:rPr lang="cs-CZ" b="1" u="sng" dirty="0" smtClean="0"/>
              <a:t>Tlaková výše (V)– </a:t>
            </a:r>
            <a:r>
              <a:rPr lang="cs-CZ" dirty="0"/>
              <a:t>anticyklona </a:t>
            </a:r>
            <a:endParaRPr lang="cs-CZ" dirty="0" smtClean="0"/>
          </a:p>
          <a:p>
            <a:pPr marL="609600" indent="-609600">
              <a:buNone/>
            </a:pPr>
            <a:r>
              <a:rPr lang="cs-CZ" dirty="0" smtClean="0"/>
              <a:t>– na obratnících – vzduch proudí ze středu na okraj(po směru)</a:t>
            </a:r>
          </a:p>
          <a:p>
            <a:pPr marL="609600" indent="-609600"/>
            <a:r>
              <a:rPr lang="cs-CZ" dirty="0" smtClean="0"/>
              <a:t>počasí </a:t>
            </a:r>
            <a:r>
              <a:rPr lang="cs-CZ" dirty="0"/>
              <a:t>– jasno,malá oblačnost,bez srážek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Všeobecný oběh atmosféry</a:t>
            </a:r>
            <a:r>
              <a:rPr lang="cs-CZ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600" u="sng" dirty="0" smtClean="0"/>
              <a:t>Brázda</a:t>
            </a:r>
            <a:r>
              <a:rPr lang="cs-CZ" sz="2600" dirty="0" smtClean="0"/>
              <a:t> </a:t>
            </a:r>
            <a:r>
              <a:rPr lang="cs-CZ" sz="2600" dirty="0"/>
              <a:t>– výběžek nízkého tlaku oddělující dvě anticyklony </a:t>
            </a:r>
          </a:p>
          <a:p>
            <a:pPr>
              <a:lnSpc>
                <a:spcPct val="90000"/>
              </a:lnSpc>
            </a:pPr>
            <a:r>
              <a:rPr lang="cs-CZ" sz="2600" u="sng" dirty="0" smtClean="0"/>
              <a:t>Hřeben</a:t>
            </a:r>
            <a:r>
              <a:rPr lang="cs-CZ" sz="2600" dirty="0" smtClean="0"/>
              <a:t> </a:t>
            </a:r>
            <a:r>
              <a:rPr lang="cs-CZ" sz="2600" dirty="0"/>
              <a:t>– výběžek vysokého tlaku oddělující dvě cyklony </a:t>
            </a:r>
          </a:p>
          <a:p>
            <a:pPr>
              <a:lnSpc>
                <a:spcPct val="90000"/>
              </a:lnSpc>
            </a:pPr>
            <a:r>
              <a:rPr lang="cs-CZ" sz="2600" dirty="0">
                <a:hlinkClick r:id="rId2" action="ppaction://hlinksldjump"/>
              </a:rPr>
              <a:t>Izobara</a:t>
            </a:r>
            <a:r>
              <a:rPr lang="cs-CZ" sz="2600" dirty="0"/>
              <a:t> – čára spojující místa se stejným atmosférickým tlakem</a:t>
            </a:r>
          </a:p>
          <a:p>
            <a:pPr>
              <a:lnSpc>
                <a:spcPct val="90000"/>
              </a:lnSpc>
            </a:pPr>
            <a:r>
              <a:rPr lang="cs-CZ" sz="2600" dirty="0">
                <a:hlinkClick r:id="rId3" action="ppaction://hlinksldjump"/>
              </a:rPr>
              <a:t>Izoterma</a:t>
            </a:r>
            <a:r>
              <a:rPr lang="cs-CZ" sz="2600" dirty="0"/>
              <a:t> - čára spojující místa se stejnou teplotou </a:t>
            </a:r>
          </a:p>
          <a:p>
            <a:pPr>
              <a:lnSpc>
                <a:spcPct val="90000"/>
              </a:lnSpc>
            </a:pPr>
            <a:r>
              <a:rPr lang="cs-CZ" sz="2600" dirty="0">
                <a:hlinkClick r:id="rId4" action="ppaction://hlinksldjump"/>
              </a:rPr>
              <a:t>Synoptická mapa </a:t>
            </a:r>
            <a:r>
              <a:rPr lang="cs-CZ" sz="2600" dirty="0"/>
              <a:t>– </a:t>
            </a:r>
            <a:r>
              <a:rPr lang="cs-CZ" sz="2600" dirty="0" err="1"/>
              <a:t>mapa</a:t>
            </a:r>
            <a:r>
              <a:rPr lang="cs-CZ" sz="2600" dirty="0"/>
              <a:t> předpovědi počasí,povětrnostní situace</a:t>
            </a:r>
            <a:r>
              <a:rPr lang="cs-CZ" sz="2600" dirty="0" smtClean="0"/>
              <a:t>,</a:t>
            </a:r>
            <a:endParaRPr lang="cs-CZ" sz="2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/>
              <a:t>PASÁT</a:t>
            </a:r>
            <a:r>
              <a:rPr lang="cs-CZ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100" b="1" u="sng" dirty="0"/>
              <a:t>pravidelné </a:t>
            </a:r>
            <a:r>
              <a:rPr lang="cs-CZ" sz="2100" b="1" u="sng" dirty="0" smtClean="0"/>
              <a:t>větry </a:t>
            </a:r>
            <a:r>
              <a:rPr lang="cs-CZ" sz="2100" dirty="0" smtClean="0"/>
              <a:t>proudící </a:t>
            </a:r>
            <a:r>
              <a:rPr lang="cs-CZ" sz="2100" dirty="0"/>
              <a:t>od obratníků (V) na rovník(N) </a:t>
            </a:r>
          </a:p>
          <a:p>
            <a:r>
              <a:rPr lang="cs-CZ" sz="2100" dirty="0"/>
              <a:t>na rovníku je stálá oblast tlakové níže </a:t>
            </a:r>
          </a:p>
          <a:p>
            <a:pPr>
              <a:buFont typeface="Wingdings" pitchFamily="2" charset="2"/>
              <a:buNone/>
            </a:pPr>
            <a:r>
              <a:rPr lang="cs-CZ" sz="2100" dirty="0"/>
              <a:t>    – </a:t>
            </a:r>
            <a:r>
              <a:rPr lang="cs-CZ" sz="2100" dirty="0" err="1"/>
              <a:t>tzv.pásmo</a:t>
            </a:r>
            <a:r>
              <a:rPr lang="cs-CZ" sz="2100" dirty="0"/>
              <a:t> </a:t>
            </a:r>
            <a:r>
              <a:rPr lang="cs-CZ" sz="2100" u="sng" dirty="0"/>
              <a:t>konvergence</a:t>
            </a:r>
            <a:endParaRPr lang="cs-CZ" sz="2100" dirty="0"/>
          </a:p>
          <a:p>
            <a:r>
              <a:rPr lang="cs-CZ" sz="2100" dirty="0"/>
              <a:t>na severní polokouli – severovýchodní </a:t>
            </a:r>
          </a:p>
          <a:p>
            <a:r>
              <a:rPr lang="cs-CZ" sz="2100" dirty="0"/>
              <a:t>na jižní – jihovýchodní  </a:t>
            </a:r>
          </a:p>
          <a:p>
            <a:r>
              <a:rPr lang="cs-CZ" sz="2100" dirty="0"/>
              <a:t>příčinou stáčení je zemská rotace (</a:t>
            </a:r>
            <a:r>
              <a:rPr lang="cs-CZ" sz="2100" u="sng" dirty="0" err="1"/>
              <a:t>Coriolisova</a:t>
            </a:r>
            <a:r>
              <a:rPr lang="cs-CZ" sz="2100" u="sng" dirty="0"/>
              <a:t> síla</a:t>
            </a:r>
            <a:r>
              <a:rPr lang="cs-CZ" sz="2100" dirty="0"/>
              <a:t>)</a:t>
            </a:r>
          </a:p>
          <a:p>
            <a:r>
              <a:rPr lang="cs-CZ" sz="2100" u="sng" dirty="0"/>
              <a:t>antipasát</a:t>
            </a:r>
            <a:r>
              <a:rPr lang="cs-CZ" sz="2100" dirty="0"/>
              <a:t> – na rovníku vzduch stoupá vzhůru a na hranici troposféry se vrací zpět k obratníkům</a:t>
            </a:r>
            <a:r>
              <a:rPr lang="cs-CZ" dirty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/>
              <a:t>MONZUN</a:t>
            </a:r>
            <a:r>
              <a:rPr lang="cs-CZ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600" dirty="0"/>
              <a:t>sezónní proudění vzduchu vznikající nestejným zahříváním moře a pevniny(přesun N a V) </a:t>
            </a:r>
          </a:p>
          <a:p>
            <a:r>
              <a:rPr lang="cs-CZ" sz="2600" u="sng" dirty="0">
                <a:hlinkClick r:id="rId2" action="ppaction://hlinksldjump"/>
              </a:rPr>
              <a:t>letní monzun</a:t>
            </a:r>
            <a:r>
              <a:rPr lang="cs-CZ" sz="2600" dirty="0">
                <a:hlinkClick r:id="rId2" action="ppaction://hlinksldjump"/>
              </a:rPr>
              <a:t> </a:t>
            </a:r>
            <a:r>
              <a:rPr lang="cs-CZ" sz="2600" dirty="0"/>
              <a:t>– od moře na pevninu,vlhký</a:t>
            </a:r>
          </a:p>
          <a:p>
            <a:r>
              <a:rPr lang="cs-CZ" sz="2600" u="sng" dirty="0"/>
              <a:t>zimní </a:t>
            </a:r>
            <a:r>
              <a:rPr lang="cs-CZ" sz="2600" u="sng" dirty="0" smtClean="0"/>
              <a:t>monzun</a:t>
            </a:r>
            <a:r>
              <a:rPr lang="cs-CZ" sz="2600" dirty="0" smtClean="0"/>
              <a:t>– </a:t>
            </a:r>
            <a:r>
              <a:rPr lang="cs-CZ" sz="2600" dirty="0"/>
              <a:t>z pevniny – chladný,suchý</a:t>
            </a:r>
          </a:p>
          <a:p>
            <a:r>
              <a:rPr lang="cs-CZ" sz="2600" dirty="0" smtClean="0"/>
              <a:t>oblasti: </a:t>
            </a:r>
            <a:r>
              <a:rPr lang="cs-CZ" sz="2600" dirty="0"/>
              <a:t>v JV Asii(tichý oceán),</a:t>
            </a:r>
            <a:r>
              <a:rPr lang="cs-CZ" sz="2600" dirty="0" err="1"/>
              <a:t>J.Asie</a:t>
            </a:r>
            <a:r>
              <a:rPr lang="cs-CZ" sz="2600" dirty="0"/>
              <a:t> (Indický oceán – </a:t>
            </a:r>
            <a:r>
              <a:rPr lang="cs-CZ" sz="2600" dirty="0" err="1"/>
              <a:t>Čerápundží</a:t>
            </a:r>
            <a:r>
              <a:rPr lang="cs-CZ" sz="2600" dirty="0"/>
              <a:t> 26000mm),Guinejský záliv,SZ </a:t>
            </a:r>
            <a:r>
              <a:rPr lang="cs-CZ" sz="2600" dirty="0" err="1"/>
              <a:t>J.Ameriky</a:t>
            </a:r>
            <a:r>
              <a:rPr lang="cs-CZ" sz="2600" dirty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/>
              <a:t>místní proudění vzduchu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100" u="sng" dirty="0">
                <a:hlinkClick r:id="rId2" action="ppaction://hlinksldjump"/>
              </a:rPr>
              <a:t>bríza</a:t>
            </a:r>
            <a:r>
              <a:rPr lang="cs-CZ" sz="2100" dirty="0"/>
              <a:t> – na principu monzunu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100" dirty="0"/>
              <a:t>     (denní proudění  pobřeží x moře – den x noc) </a:t>
            </a:r>
          </a:p>
          <a:p>
            <a:pPr>
              <a:lnSpc>
                <a:spcPct val="90000"/>
              </a:lnSpc>
            </a:pPr>
            <a:r>
              <a:rPr lang="cs-CZ" sz="2100" u="sng" dirty="0">
                <a:hlinkClick r:id="rId3" action="ppaction://hlinksldjump"/>
              </a:rPr>
              <a:t>tornádo</a:t>
            </a:r>
            <a:r>
              <a:rPr lang="cs-CZ" sz="2100" dirty="0"/>
              <a:t> – větrný vír na amerických planinách v letních bouřkách </a:t>
            </a:r>
          </a:p>
          <a:p>
            <a:pPr>
              <a:lnSpc>
                <a:spcPct val="90000"/>
              </a:lnSpc>
            </a:pPr>
            <a:r>
              <a:rPr lang="cs-CZ" sz="2100" u="sng" dirty="0">
                <a:hlinkClick r:id="rId4" action="ppaction://hlinksldjump"/>
              </a:rPr>
              <a:t>chamsín</a:t>
            </a:r>
            <a:r>
              <a:rPr lang="cs-CZ" sz="2100" dirty="0"/>
              <a:t> – pouštní vítr </a:t>
            </a:r>
          </a:p>
          <a:p>
            <a:pPr>
              <a:lnSpc>
                <a:spcPct val="90000"/>
              </a:lnSpc>
            </a:pPr>
            <a:r>
              <a:rPr lang="cs-CZ" sz="2100" u="sng" dirty="0" err="1">
                <a:hlinkClick r:id="rId5" action="ppaction://hlinksldjump"/>
              </a:rPr>
              <a:t>blizzard</a:t>
            </a:r>
            <a:r>
              <a:rPr lang="cs-CZ" sz="2100" dirty="0"/>
              <a:t> – severní vítr</a:t>
            </a:r>
          </a:p>
          <a:p>
            <a:pPr>
              <a:lnSpc>
                <a:spcPct val="90000"/>
              </a:lnSpc>
            </a:pPr>
            <a:r>
              <a:rPr lang="cs-CZ" sz="2100" u="sng" dirty="0"/>
              <a:t>tajfun</a:t>
            </a:r>
            <a:r>
              <a:rPr lang="cs-CZ" sz="2100" dirty="0"/>
              <a:t>(Asie),</a:t>
            </a:r>
            <a:r>
              <a:rPr lang="cs-CZ" sz="2100" u="sng" dirty="0"/>
              <a:t>hurikán</a:t>
            </a:r>
            <a:r>
              <a:rPr lang="cs-CZ" sz="2100" dirty="0"/>
              <a:t>(Amerika) - tropické cyklony(´vlivem nestejné teploty v troposféře – horizontálně) </a:t>
            </a:r>
          </a:p>
          <a:p>
            <a:pPr>
              <a:lnSpc>
                <a:spcPct val="90000"/>
              </a:lnSpc>
            </a:pPr>
            <a:r>
              <a:rPr lang="cs-CZ" sz="2100" u="sng" dirty="0">
                <a:hlinkClick r:id="rId6" action="ppaction://hlinksldjump"/>
              </a:rPr>
              <a:t>El </a:t>
            </a:r>
            <a:r>
              <a:rPr lang="cs-CZ" sz="2100" u="sng" dirty="0" err="1">
                <a:hlinkClick r:id="rId6" action="ppaction://hlinksldjump"/>
              </a:rPr>
              <a:t>Niňo</a:t>
            </a:r>
            <a:r>
              <a:rPr lang="cs-CZ" sz="2100" dirty="0">
                <a:hlinkClick r:id="rId6" action="ppaction://hlinksldjump"/>
              </a:rPr>
              <a:t> </a:t>
            </a:r>
            <a:r>
              <a:rPr lang="cs-CZ" sz="2100" dirty="0"/>
              <a:t>– zvláštní klimatický jev nad Tichým oceánem(anomálie ve výměně tepla mezi oceánem a atmosférou)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731</Words>
  <Application>Microsoft Office PowerPoint</Application>
  <PresentationFormat>Předvádění na obrazovce (4:3)</PresentationFormat>
  <Paragraphs>128</Paragraphs>
  <Slides>22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Profil</vt:lpstr>
      <vt:lpstr>Snímek 1</vt:lpstr>
      <vt:lpstr>Snímek 2</vt:lpstr>
      <vt:lpstr>Všeobecný oběh atmosféry </vt:lpstr>
      <vt:lpstr>Všeobecný oběh atmosféry </vt:lpstr>
      <vt:lpstr>Všeobecný oběh atmosféry </vt:lpstr>
      <vt:lpstr>Všeobecný oběh atmosféry </vt:lpstr>
      <vt:lpstr>PASÁT </vt:lpstr>
      <vt:lpstr>MONZUN </vt:lpstr>
      <vt:lpstr>místní proudění vzduchu</vt:lpstr>
      <vt:lpstr>Synoptická mapa</vt:lpstr>
      <vt:lpstr>Studená fronta</vt:lpstr>
      <vt:lpstr>Teplá fronta</vt:lpstr>
      <vt:lpstr>Tlaková níže cyklona</vt:lpstr>
      <vt:lpstr>izobara</vt:lpstr>
      <vt:lpstr>izoterma</vt:lpstr>
      <vt:lpstr>Letní monzun</vt:lpstr>
      <vt:lpstr>bríza</vt:lpstr>
      <vt:lpstr>Tornádo – proudění vzduchu</vt:lpstr>
      <vt:lpstr>Chamsín – písečná bouře</vt:lpstr>
      <vt:lpstr>Blizard</vt:lpstr>
      <vt:lpstr>El Niňo</vt:lpstr>
      <vt:lpstr>Knižní zdroje: Demek Jaromír a kolektiv, Geografie pro střední školy 1 - Fyzickogeografická část, 2001,  SPN-pedagogické nakladatelství Praha, 96 stran, ISBN 80-85937-73-5</vt:lpstr>
    </vt:vector>
  </TitlesOfParts>
  <Company>Chytil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ATMOSFÉRA 2.část</dc:title>
  <dc:creator>ivo</dc:creator>
  <cp:lastModifiedBy>Ivo</cp:lastModifiedBy>
  <cp:revision>85</cp:revision>
  <dcterms:created xsi:type="dcterms:W3CDTF">2010-02-09T14:32:25Z</dcterms:created>
  <dcterms:modified xsi:type="dcterms:W3CDTF">2013-06-06T20:59:54Z</dcterms:modified>
</cp:coreProperties>
</file>