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sldIdLst>
    <p:sldId id="285" r:id="rId2"/>
    <p:sldId id="256" r:id="rId3"/>
    <p:sldId id="261" r:id="rId4"/>
    <p:sldId id="262" r:id="rId5"/>
    <p:sldId id="263" r:id="rId6"/>
    <p:sldId id="264" r:id="rId7"/>
    <p:sldId id="269" r:id="rId8"/>
    <p:sldId id="270" r:id="rId9"/>
    <p:sldId id="283" r:id="rId10"/>
    <p:sldId id="276" r:id="rId11"/>
    <p:sldId id="271" r:id="rId12"/>
    <p:sldId id="272" r:id="rId13"/>
    <p:sldId id="273" r:id="rId14"/>
    <p:sldId id="274" r:id="rId15"/>
    <p:sldId id="275" r:id="rId16"/>
    <p:sldId id="265" r:id="rId17"/>
    <p:sldId id="266" r:id="rId18"/>
    <p:sldId id="267" r:id="rId19"/>
    <p:sldId id="268" r:id="rId20"/>
    <p:sldId id="282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29" autoAdjust="0"/>
    <p:restoredTop sz="94581" autoAdjust="0"/>
  </p:normalViewPr>
  <p:slideViewPr>
    <p:cSldViewPr>
      <p:cViewPr varScale="1">
        <p:scale>
          <a:sx n="69" d="100"/>
          <a:sy n="69" d="100"/>
        </p:scale>
        <p:origin x="-17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391209-7B2F-41AC-B888-6FEEB84C434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151349-4E07-40CD-88BE-1936C537537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99C5-3C86-429B-ABAF-A37B6EE7CD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C95AD-56D4-4E59-88AF-B5A5F4C613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B016795-164C-4DF7-8E21-2219B87A21E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FE321DA-482B-4172-B0CC-DCC8B9B7A2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F5514-040F-41EF-94AB-EF2AE7E111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F8A51-C5B8-4B1A-B479-2E1E55DE9F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51D1-EE0C-47EB-AFDF-26B03C400E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D358-AC81-40FA-8F67-F1788444E5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2ECE1-E6F1-4961-A863-CC57FCA504B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C916-BE8F-4014-974A-55A5B41D36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73972-3853-4C38-9091-125B57C3C6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3DE64-C449-49B4-822A-3DA3889C04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latin typeface="Times New Roman" pitchFamily="18" charset="0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511E47-84D9-418B-93A9-55CE7C577B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rica_and_Parinacota_in_Chile_(square_format).svg" TargetMode="External"/><Relationship Id="rId13" Type="http://schemas.openxmlformats.org/officeDocument/2006/relationships/hyperlink" Target="http://commons.wikimedia.org/wiki/File:Optical_effect_march_sunset_-_NOAA.jpg" TargetMode="External"/><Relationship Id="rId3" Type="http://schemas.openxmlformats.org/officeDocument/2006/relationships/hyperlink" Target="http://commons.wikimedia.org/wiki/File:Bonifacio_Global_City.jpg" TargetMode="External"/><Relationship Id="rId7" Type="http://schemas.openxmlformats.org/officeDocument/2006/relationships/hyperlink" Target="http://commons.wikimedia.org/wiki/File:Bengladesh_Plains,_View_FromThangkharang_Cherrapunjee_105.JPG" TargetMode="External"/><Relationship Id="rId12" Type="http://schemas.openxmlformats.org/officeDocument/2006/relationships/hyperlink" Target="http://commons.wikimedia.org/wiki/File:A_picture_from_China_every_day_262.jpg" TargetMode="External"/><Relationship Id="rId2" Type="http://schemas.openxmlformats.org/officeDocument/2006/relationships/hyperlink" Target="http://commons.wikimedia.org/wiki/File:Earth-Er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ussian_station_Vostok.jpg" TargetMode="External"/><Relationship Id="rId11" Type="http://schemas.openxmlformats.org/officeDocument/2006/relationships/hyperlink" Target="http://commons.wikimedia.org/wiki/File:Kiang_West_savanna.jpg" TargetMode="External"/><Relationship Id="rId5" Type="http://schemas.openxmlformats.org/officeDocument/2006/relationships/hyperlink" Target="http://commons.wikimedia.org/wiki/File:NIE_1905_Africa_-_political_map.jpg?uselang=cs" TargetMode="External"/><Relationship Id="rId10" Type="http://schemas.openxmlformats.org/officeDocument/2006/relationships/hyperlink" Target="http://commons.wikimedia.org/wiki/File:Galleryforest_300.jpg" TargetMode="External"/><Relationship Id="rId4" Type="http://schemas.openxmlformats.org/officeDocument/2006/relationships/hyperlink" Target="http://commons.wikimedia.org/wiki/File:N%C3%BDrsk%C3%A1_p%C5%99ehrada.JPG" TargetMode="External"/><Relationship Id="rId9" Type="http://schemas.openxmlformats.org/officeDocument/2006/relationships/hyperlink" Target="http://commons.wikimedia.org/wiki/File:Mt._Waialeale.jpg?uselang=cs" TargetMode="External"/><Relationship Id="rId14" Type="http://schemas.openxmlformats.org/officeDocument/2006/relationships/hyperlink" Target="http://commons.wikimedia.org/wiki/File:Moonrise_on_Hobart_Bay_-_NOAA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Atmosféra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Atmosféra – podnebí</a:t>
                      </a:r>
                    </a:p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Prezentace o faktorech ovlivňující podnebí, podnebné oblasti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Arial" pitchFamily="34" charset="0"/>
                          <a:cs typeface="Arial" pitchFamily="34" charset="0"/>
                        </a:rPr>
                        <a:t>oceanita</a:t>
                      </a: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, kontinentalita, savana, polární den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22. 12. 2012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05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Klimatické rekordy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55650" y="1709738"/>
            <a:ext cx="773906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cs-CZ" sz="3200" b="1" u="sng" dirty="0">
                <a:latin typeface="Times New Roman" pitchFamily="18" charset="0"/>
              </a:rPr>
              <a:t>Nejvyšší absolutní teplota</a:t>
            </a:r>
            <a:endParaRPr lang="cs-CZ" sz="3200" dirty="0">
              <a:latin typeface="Times New Roman" pitchFamily="18" charset="0"/>
            </a:endParaRPr>
          </a:p>
          <a:p>
            <a:pPr algn="ctr"/>
            <a:r>
              <a:rPr lang="cs-CZ" sz="2400" dirty="0">
                <a:latin typeface="Times New Roman" pitchFamily="18" charset="0"/>
              </a:rPr>
              <a:t>   Nejvyšší absolutní teplota byla </a:t>
            </a:r>
            <a:r>
              <a:rPr lang="cs-CZ" sz="2400" dirty="0" smtClean="0">
                <a:latin typeface="Times New Roman" pitchFamily="18" charset="0"/>
              </a:rPr>
              <a:t>naměřena10. 7. 1913</a:t>
            </a:r>
          </a:p>
          <a:p>
            <a:pPr algn="ctr"/>
            <a:r>
              <a:rPr lang="cs-CZ" sz="2400" dirty="0" smtClean="0">
                <a:latin typeface="Times New Roman" pitchFamily="18" charset="0"/>
              </a:rPr>
              <a:t> </a:t>
            </a:r>
            <a:r>
              <a:rPr lang="cs-CZ" sz="2400" b="1" dirty="0" smtClean="0"/>
              <a:t>56,7 °C</a:t>
            </a:r>
          </a:p>
          <a:p>
            <a:pPr algn="ctr"/>
            <a:r>
              <a:rPr lang="cs-CZ" sz="2400" b="1" dirty="0" smtClean="0"/>
              <a:t>Údolí smrti, Kalifornie, USA</a:t>
            </a:r>
            <a:br>
              <a:rPr lang="cs-CZ" sz="2400" b="1" dirty="0" smtClean="0"/>
            </a:br>
            <a:endParaRPr lang="cs-CZ" sz="2400" dirty="0">
              <a:latin typeface="Times New Roman" pitchFamily="18" charset="0"/>
            </a:endParaRPr>
          </a:p>
          <a:p>
            <a:pPr algn="ctr"/>
            <a:r>
              <a:rPr lang="cs-CZ" i="1" dirty="0">
                <a:latin typeface="Times New Roman" pitchFamily="18" charset="0"/>
              </a:rPr>
              <a:t> </a:t>
            </a:r>
            <a:endParaRPr lang="cs-CZ" sz="2400" b="1" u="sng" dirty="0">
              <a:latin typeface="Times New Roman" pitchFamily="18" charset="0"/>
            </a:endParaRPr>
          </a:p>
          <a:p>
            <a:pPr algn="ctr"/>
            <a:r>
              <a:rPr lang="cs-CZ" sz="3200" b="1" u="sng" dirty="0">
                <a:latin typeface="Times New Roman" pitchFamily="18" charset="0"/>
              </a:rPr>
              <a:t>Nejnižší absolutní teplota</a:t>
            </a:r>
            <a:endParaRPr lang="cs-CZ" sz="3200" dirty="0">
              <a:latin typeface="Times New Roman" pitchFamily="18" charset="0"/>
            </a:endParaRPr>
          </a:p>
          <a:p>
            <a:pPr algn="ctr"/>
            <a:r>
              <a:rPr lang="cs-CZ" sz="2400" dirty="0">
                <a:latin typeface="Times New Roman" pitchFamily="18" charset="0"/>
              </a:rPr>
              <a:t>   Nejnižší absolutní teplota byla naměřena 21.7. 1983 </a:t>
            </a:r>
          </a:p>
          <a:p>
            <a:pPr algn="ctr"/>
            <a:r>
              <a:rPr lang="cs-CZ" sz="2400" b="1" dirty="0">
                <a:latin typeface="Times New Roman" pitchFamily="18" charset="0"/>
              </a:rPr>
              <a:t>na ruské vědecké stanici </a:t>
            </a:r>
            <a:r>
              <a:rPr lang="cs-CZ" sz="2400" b="1" dirty="0" err="1">
                <a:latin typeface="Times New Roman" pitchFamily="18" charset="0"/>
              </a:rPr>
              <a:t>Vostok</a:t>
            </a:r>
            <a:r>
              <a:rPr lang="cs-CZ" sz="2400" b="1" dirty="0">
                <a:latin typeface="Times New Roman" pitchFamily="18" charset="0"/>
              </a:rPr>
              <a:t> v Antarktidě: </a:t>
            </a:r>
            <a:r>
              <a:rPr lang="cs-CZ" sz="2400" b="1" dirty="0" smtClean="0"/>
              <a:t>−89,2 °C </a:t>
            </a:r>
            <a:r>
              <a:rPr lang="cs-CZ" sz="2400" b="1" dirty="0">
                <a:latin typeface="Times New Roman" pitchFamily="18" charset="0"/>
              </a:rPr>
              <a:t> </a:t>
            </a:r>
          </a:p>
          <a:p>
            <a:pPr algn="ctr"/>
            <a:r>
              <a:rPr lang="cs-CZ" sz="2400" dirty="0">
                <a:latin typeface="Times New Roman" pitchFamily="18" charset="0"/>
              </a:rPr>
              <a:t>Tato výzkumná stanice leží v nadmořské výšce3,488 m.</a:t>
            </a:r>
            <a:r>
              <a:rPr lang="cs-CZ" sz="2400" dirty="0" err="1">
                <a:latin typeface="Times New Roman" pitchFamily="18" charset="0"/>
              </a:rPr>
              <a:t>n.m</a:t>
            </a:r>
            <a:r>
              <a:rPr lang="cs-CZ" sz="2400" dirty="0">
                <a:latin typeface="Times New Roman" pitchFamily="18" charset="0"/>
              </a:rPr>
              <a:t>.).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r>
              <a:rPr lang="cs-CZ" sz="3400" b="1" u="sng"/>
              <a:t>Klimatické rekordy</a:t>
            </a:r>
            <a:br>
              <a:rPr lang="cs-CZ" sz="3400" b="1" u="sng"/>
            </a:br>
            <a:r>
              <a:rPr lang="cs-CZ" sz="1900" b="1" u="sng"/>
              <a:t>teplotní průměr </a:t>
            </a:r>
            <a:br>
              <a:rPr lang="cs-CZ" sz="1900" b="1" u="sng"/>
            </a:br>
            <a:r>
              <a:rPr lang="cs-CZ" sz="1900" b="1" u="sng"/>
              <a:t/>
            </a:r>
            <a:br>
              <a:rPr lang="cs-CZ" sz="1900" b="1" u="sng"/>
            </a:br>
            <a:r>
              <a:rPr lang="cs-CZ" sz="1700" b="1"/>
              <a:t>Dalol (Etiopie): +34,4oC</a:t>
            </a:r>
            <a:r>
              <a:rPr lang="cs-CZ" sz="3400"/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15206" y="6215082"/>
            <a:ext cx="138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4 </a:t>
            </a:r>
            <a:endParaRPr lang="cs-CZ" sz="1400" dirty="0"/>
          </a:p>
        </p:txBody>
      </p:sp>
      <p:pic>
        <p:nvPicPr>
          <p:cNvPr id="10244" name="Picture 4" descr="http://upload.wikimedia.org/wikipedia/commons/thumb/2/2d/NIE_1905_Africa_-_political_map.jpg/582px-NIE_1905_Africa_-_political_map.jpg?uselang=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5543550" cy="4572000"/>
          </a:xfrm>
          <a:prstGeom prst="rect">
            <a:avLst/>
          </a:prstGeom>
          <a:noFill/>
        </p:spPr>
      </p:pic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28662" y="2000240"/>
            <a:ext cx="5786478" cy="1428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68538" y="333375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  Klimatické rekordy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971550" y="1052513"/>
            <a:ext cx="60950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</a:rPr>
              <a:t> </a:t>
            </a:r>
            <a:r>
              <a:rPr lang="cs-CZ" b="1" u="sng" dirty="0">
                <a:latin typeface="Times New Roman" pitchFamily="18" charset="0"/>
              </a:rPr>
              <a:t>Nejnižší </a:t>
            </a:r>
            <a:r>
              <a:rPr lang="cs-CZ" b="1" u="sng" dirty="0" smtClean="0">
                <a:latin typeface="Times New Roman" pitchFamily="18" charset="0"/>
              </a:rPr>
              <a:t> </a:t>
            </a:r>
            <a:r>
              <a:rPr lang="cs-CZ" b="1" u="sng" dirty="0">
                <a:latin typeface="Times New Roman" pitchFamily="18" charset="0"/>
              </a:rPr>
              <a:t>teplota</a:t>
            </a:r>
            <a:endParaRPr lang="cs-CZ" dirty="0">
              <a:latin typeface="Times New Roman" pitchFamily="18" charset="0"/>
            </a:endParaRPr>
          </a:p>
          <a:p>
            <a:pPr algn="ctr"/>
            <a:r>
              <a:rPr lang="cs-CZ" b="1" dirty="0">
                <a:latin typeface="Times New Roman" pitchFamily="18" charset="0"/>
              </a:rPr>
              <a:t>   </a:t>
            </a:r>
            <a:r>
              <a:rPr lang="cs-CZ" b="1" dirty="0" err="1" smtClean="0">
                <a:latin typeface="Times New Roman" pitchFamily="18" charset="0"/>
              </a:rPr>
              <a:t>Vostok</a:t>
            </a:r>
            <a:r>
              <a:rPr lang="cs-CZ" b="1" dirty="0" smtClean="0">
                <a:latin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</a:rPr>
              <a:t>(vědecká základna </a:t>
            </a:r>
            <a:r>
              <a:rPr lang="cs-CZ" b="1" dirty="0" smtClean="0">
                <a:latin typeface="Times New Roman" pitchFamily="18" charset="0"/>
              </a:rPr>
              <a:t>Ruska, </a:t>
            </a:r>
            <a:r>
              <a:rPr lang="cs-CZ" b="1" dirty="0">
                <a:latin typeface="Times New Roman" pitchFamily="18" charset="0"/>
              </a:rPr>
              <a:t>Antarktida</a:t>
            </a:r>
            <a:r>
              <a:rPr lang="cs-CZ" b="1" dirty="0" smtClean="0">
                <a:latin typeface="Times New Roman" pitchFamily="18" charset="0"/>
              </a:rPr>
              <a:t>)</a:t>
            </a:r>
            <a:r>
              <a:rPr lang="cs-CZ" b="1" dirty="0" smtClean="0"/>
              <a:t> −89,2 °C</a:t>
            </a:r>
            <a:endParaRPr lang="cs-CZ" b="1" dirty="0">
              <a:latin typeface="Times New Roman" pitchFamily="18" charset="0"/>
            </a:endParaRPr>
          </a:p>
        </p:txBody>
      </p:sp>
      <p:pic>
        <p:nvPicPr>
          <p:cNvPr id="13314" name="Picture 2" descr="http://upload.wikimedia.org/wikipedia/commons/thumb/2/29/Russian_station_Vostok.jpg/750px-Russian_station_V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5357850" cy="428628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786578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5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124075" y="836613"/>
            <a:ext cx="516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cs-CZ" b="1">
                <a:latin typeface="Times New Roman" pitchFamily="18" charset="0"/>
              </a:rPr>
              <a:t>Nejvyšší roční srážky (konkrétní nejdeštivější rok)</a:t>
            </a:r>
            <a:r>
              <a:rPr lang="cs-CZ">
                <a:latin typeface="Times New Roman" pitchFamily="18" charset="0"/>
              </a:rPr>
              <a:t>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01000" cy="739775"/>
          </a:xfrm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Klimatické rekordy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95288" y="1246188"/>
            <a:ext cx="8208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cs-CZ" dirty="0">
                <a:latin typeface="Times New Roman" pitchFamily="18" charset="0"/>
              </a:rPr>
              <a:t>město </a:t>
            </a:r>
            <a:r>
              <a:rPr lang="cs-CZ" b="1" dirty="0" err="1">
                <a:latin typeface="Times New Roman" pitchFamily="18" charset="0"/>
              </a:rPr>
              <a:t>Cherrapunji</a:t>
            </a:r>
            <a:r>
              <a:rPr lang="cs-CZ" b="1" dirty="0">
                <a:latin typeface="Times New Roman" pitchFamily="18" charset="0"/>
              </a:rPr>
              <a:t> (</a:t>
            </a:r>
            <a:r>
              <a:rPr lang="cs-CZ" b="1" dirty="0" err="1">
                <a:latin typeface="Times New Roman" pitchFamily="18" charset="0"/>
              </a:rPr>
              <a:t>Cherrapunjee</a:t>
            </a:r>
            <a:r>
              <a:rPr lang="cs-CZ" b="1" dirty="0">
                <a:latin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</a:rPr>
              <a:t>Čérápundží</a:t>
            </a:r>
            <a:r>
              <a:rPr lang="cs-CZ" b="1" dirty="0" smtClean="0">
                <a:latin typeface="Times New Roman" pitchFamily="18" charset="0"/>
              </a:rPr>
              <a:t>) </a:t>
            </a:r>
            <a:r>
              <a:rPr lang="cs-CZ" b="1" dirty="0">
                <a:latin typeface="Times New Roman" pitchFamily="18" charset="0"/>
              </a:rPr>
              <a:t>v indickém  státě </a:t>
            </a:r>
            <a:r>
              <a:rPr lang="cs-CZ" b="1" dirty="0" err="1">
                <a:latin typeface="Times New Roman" pitchFamily="18" charset="0"/>
              </a:rPr>
              <a:t>Meghalaya</a:t>
            </a:r>
            <a:r>
              <a:rPr lang="cs-CZ" b="1" dirty="0">
                <a:latin typeface="Times New Roman" pitchFamily="18" charset="0"/>
              </a:rPr>
              <a:t>.</a:t>
            </a:r>
            <a:r>
              <a:rPr lang="cs-CZ" dirty="0">
                <a:latin typeface="Times New Roman" pitchFamily="18" charset="0"/>
              </a:rPr>
              <a:t> </a:t>
            </a:r>
          </a:p>
          <a:p>
            <a:pPr algn="just"/>
            <a:r>
              <a:rPr lang="cs-CZ" b="1" dirty="0">
                <a:latin typeface="Times New Roman" pitchFamily="18" charset="0"/>
              </a:rPr>
              <a:t>                                                         </a:t>
            </a:r>
            <a:r>
              <a:rPr lang="cs-CZ" dirty="0">
                <a:latin typeface="Times New Roman" pitchFamily="18" charset="0"/>
              </a:rPr>
              <a:t>                                             </a:t>
            </a:r>
            <a:r>
              <a:rPr lang="cs-CZ" b="1" dirty="0">
                <a:latin typeface="Times New Roman" pitchFamily="18" charset="0"/>
              </a:rPr>
              <a:t>26,470 mm srážek</a:t>
            </a:r>
            <a:r>
              <a:rPr lang="cs-CZ" dirty="0">
                <a:latin typeface="Times New Roman" pitchFamily="18" charset="0"/>
              </a:rPr>
              <a:t>.  </a:t>
            </a:r>
          </a:p>
        </p:txBody>
      </p:sp>
      <p:pic>
        <p:nvPicPr>
          <p:cNvPr id="12290" name="Picture 2" descr="http://upload.wikimedia.org/wikipedia/commons/thumb/d/de/Bengladesh_Plains%2C_View_FromThangkharang_Cherrapunjee_105.JPG/800px-Bengladesh_Plains%2C_View_FromThangkharang_Cherrapunjee_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5786478" cy="433985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643702" y="6286520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6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68538" y="1196975"/>
            <a:ext cx="447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cs-CZ" b="1">
                <a:latin typeface="Times New Roman" pitchFamily="18" charset="0"/>
              </a:rPr>
              <a:t>Nejnižší roční srážky (dlouhodobý průměr)</a:t>
            </a:r>
            <a:r>
              <a:rPr lang="cs-CZ">
                <a:latin typeface="Times New Roman" pitchFamily="18" charset="0"/>
              </a:rPr>
              <a:t>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14348" y="1785926"/>
            <a:ext cx="243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 0.76 mm, </a:t>
            </a:r>
            <a:r>
              <a:rPr lang="cs-CZ" b="1" dirty="0" err="1">
                <a:latin typeface="Times New Roman" pitchFamily="18" charset="0"/>
              </a:rPr>
              <a:t>Arica</a:t>
            </a:r>
            <a:r>
              <a:rPr lang="cs-CZ" b="1" dirty="0">
                <a:latin typeface="Times New Roman" pitchFamily="18" charset="0"/>
              </a:rPr>
              <a:t>, Chile</a:t>
            </a:r>
            <a:r>
              <a:rPr lang="cs-CZ" dirty="0">
                <a:latin typeface="Times New Roman" pitchFamily="18" charset="0"/>
              </a:rPr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23851" y="2060575"/>
            <a:ext cx="35337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dirty="0">
                <a:latin typeface="Times New Roman" pitchFamily="18" charset="0"/>
              </a:rPr>
              <a:t>                                              nejsušší světová </a:t>
            </a:r>
            <a:r>
              <a:rPr lang="cs-CZ" dirty="0" err="1">
                <a:latin typeface="Times New Roman" pitchFamily="18" charset="0"/>
              </a:rPr>
              <a:t>poušt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</a:rPr>
              <a:t>Atacama</a:t>
            </a:r>
            <a:r>
              <a:rPr lang="cs-CZ" dirty="0">
                <a:latin typeface="Times New Roman" pitchFamily="18" charset="0"/>
              </a:rPr>
              <a:t>. </a:t>
            </a:r>
          </a:p>
          <a:p>
            <a:r>
              <a:rPr lang="cs-CZ" dirty="0">
                <a:latin typeface="Times New Roman" pitchFamily="18" charset="0"/>
              </a:rPr>
              <a:t>V této oblasti prší přibližně čtyřikrát za 100 let. V poušti </a:t>
            </a:r>
            <a:r>
              <a:rPr lang="cs-CZ" dirty="0" err="1">
                <a:latin typeface="Times New Roman" pitchFamily="18" charset="0"/>
              </a:rPr>
              <a:t>Atacama</a:t>
            </a:r>
            <a:r>
              <a:rPr lang="cs-CZ" dirty="0">
                <a:latin typeface="Times New Roman" pitchFamily="18" charset="0"/>
              </a:rPr>
              <a:t> existuje dokonce místo, kde ještě nikdy v historii (tedy od 16. století, kdy přišli Španělé a začaly se vést záznamy) nebyl zaznamenán déšť! 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01000" cy="755650"/>
          </a:xfrm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Klimatické rekordy</a:t>
            </a:r>
          </a:p>
        </p:txBody>
      </p:sp>
      <p:pic>
        <p:nvPicPr>
          <p:cNvPr id="11266" name="Picture 2" descr="http://upload.wikimedia.org/wikipedia/commons/thumb/c/c7/Arica_and_Parinacota_in_Chile_%28square_format%29.svg/599px-Arica_and_Parinacota_in_Chile_%28square_format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4286280" cy="4293436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3357554" y="1928802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143768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7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12775"/>
          </a:xfrm>
        </p:spPr>
        <p:txBody>
          <a:bodyPr/>
          <a:lstStyle/>
          <a:p>
            <a:r>
              <a:rPr lang="cs-CZ" sz="3400" b="1">
                <a:solidFill>
                  <a:schemeClr val="tx1"/>
                </a:solidFill>
              </a:rPr>
              <a:t>Klimatické rekordy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714480" y="928670"/>
            <a:ext cx="49231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cs-CZ" b="1" u="sng" dirty="0">
                <a:latin typeface="Times New Roman" pitchFamily="18" charset="0"/>
              </a:rPr>
              <a:t>Nejvyšší roční </a:t>
            </a:r>
            <a:r>
              <a:rPr lang="cs-CZ" b="1" u="sng" dirty="0" smtClean="0">
                <a:latin typeface="Times New Roman" pitchFamily="18" charset="0"/>
              </a:rPr>
              <a:t>průměrné srážky</a:t>
            </a:r>
            <a:endParaRPr lang="cs-CZ" b="1" dirty="0">
              <a:latin typeface="Times New Roman" pitchFamily="18" charset="0"/>
            </a:endParaRPr>
          </a:p>
          <a:p>
            <a:pPr algn="ctr"/>
            <a:r>
              <a:rPr lang="cs-CZ" b="1" dirty="0">
                <a:latin typeface="Times New Roman" pitchFamily="18" charset="0"/>
              </a:rPr>
              <a:t> </a:t>
            </a:r>
            <a:r>
              <a:rPr lang="it-IT" b="1" dirty="0" smtClean="0"/>
              <a:t> 11 680 mm</a:t>
            </a:r>
            <a:r>
              <a:rPr lang="cs-CZ" b="1" dirty="0" smtClean="0"/>
              <a:t> </a:t>
            </a:r>
            <a:r>
              <a:rPr lang="cs-CZ" b="1" dirty="0" err="1" smtClean="0"/>
              <a:t>Waialeale</a:t>
            </a:r>
            <a:r>
              <a:rPr lang="it-IT" b="1" dirty="0" smtClean="0"/>
              <a:t>,</a:t>
            </a:r>
            <a:r>
              <a:rPr lang="cs-CZ" b="1" dirty="0" smtClean="0"/>
              <a:t> </a:t>
            </a:r>
            <a:r>
              <a:rPr lang="cs-CZ" b="1" dirty="0" err="1" smtClean="0"/>
              <a:t>Hawaii</a:t>
            </a:r>
            <a:r>
              <a:rPr lang="it-IT" b="1" dirty="0" smtClean="0"/>
              <a:t>, </a:t>
            </a:r>
            <a:r>
              <a:rPr lang="cs-CZ" b="1" dirty="0" smtClean="0"/>
              <a:t>USA</a:t>
            </a:r>
            <a:r>
              <a:rPr lang="cs-CZ" b="1" dirty="0">
                <a:latin typeface="Times New Roman" pitchFamily="18" charset="0"/>
              </a:rPr>
              <a:t> </a:t>
            </a:r>
            <a:endParaRPr lang="cs-CZ" dirty="0">
              <a:latin typeface="Times New Roman" pitchFamily="18" charset="0"/>
            </a:endParaRPr>
          </a:p>
        </p:txBody>
      </p:sp>
      <p:pic>
        <p:nvPicPr>
          <p:cNvPr id="10242" name="Picture 2" descr="http://upload.wikimedia.org/wikipedia/commons/thumb/9/9b/Mt._Waialeale.jpg/800px-Mt._Waialeale.jpg?uselang=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357982" cy="423600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357950" y="6215082"/>
            <a:ext cx="138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8 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4176713" cy="692150"/>
          </a:xfrm>
        </p:spPr>
        <p:txBody>
          <a:bodyPr/>
          <a:lstStyle/>
          <a:p>
            <a:r>
              <a:rPr lang="cs-CZ" sz="2100" b="1" dirty="0">
                <a:solidFill>
                  <a:srgbClr val="003300"/>
                </a:solidFill>
              </a:rPr>
              <a:t>Tropický deštný prales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643702" y="5643578"/>
            <a:ext cx="73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 b="1" dirty="0">
                <a:hlinkClick r:id="rId2" action="ppaction://hlinksldjump"/>
              </a:rPr>
              <a:t>zpět</a:t>
            </a:r>
            <a:endParaRPr lang="cs-CZ" b="1" dirty="0"/>
          </a:p>
        </p:txBody>
      </p:sp>
      <p:pic>
        <p:nvPicPr>
          <p:cNvPr id="9218" name="Picture 2" descr="File:Galleryforest 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5857916" cy="439343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00628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9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cs-CZ"/>
              <a:t>Savana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956550" y="6237288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 b="1">
                <a:hlinkClick r:id="rId2" action="ppaction://hlinksldjump"/>
              </a:rPr>
              <a:t>zpět</a:t>
            </a:r>
            <a:endParaRPr lang="cs-CZ" b="1"/>
          </a:p>
        </p:txBody>
      </p:sp>
      <p:pic>
        <p:nvPicPr>
          <p:cNvPr id="8194" name="Picture 2" descr="http://upload.wikimedia.org/wikipedia/commons/thumb/1/18/Kiang_West_savanna.jpg/800px-Kiang_West_savan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6405554" cy="42677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1472" y="6215082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10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2714644" cy="1143000"/>
          </a:xfrm>
        </p:spPr>
        <p:txBody>
          <a:bodyPr/>
          <a:lstStyle/>
          <a:p>
            <a:r>
              <a:rPr lang="cs-CZ" b="1" dirty="0"/>
              <a:t>                                       Poušť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58016" y="5643578"/>
            <a:ext cx="73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 b="1" dirty="0">
                <a:hlinkClick r:id="rId2" action="ppaction://hlinksldjump"/>
              </a:rPr>
              <a:t>zpět</a:t>
            </a:r>
            <a:endParaRPr lang="cs-CZ" b="1" dirty="0"/>
          </a:p>
        </p:txBody>
      </p:sp>
      <p:pic>
        <p:nvPicPr>
          <p:cNvPr id="7170" name="Picture 2" descr="http://upload.wikimedia.org/wikipedia/commons/thumb/e/e6/A_picture_from_China_every_day_262.jpg/800px-A_picture_from_China_every_day_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5"/>
            <a:ext cx="5715040" cy="428628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929190" y="6286520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11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857488" y="5357826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polární </a:t>
            </a:r>
            <a:r>
              <a:rPr lang="cs-CZ" b="1" dirty="0" smtClean="0">
                <a:latin typeface="Times New Roman" pitchFamily="18" charset="0"/>
              </a:rPr>
              <a:t>noc </a:t>
            </a:r>
          </a:p>
          <a:p>
            <a:r>
              <a:rPr lang="cs-CZ" b="1" dirty="0" smtClean="0">
                <a:latin typeface="Times New Roman" pitchFamily="18" charset="0"/>
              </a:rPr>
              <a:t>na Aljašce</a:t>
            </a:r>
            <a:endParaRPr lang="cs-CZ" b="1" dirty="0">
              <a:latin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143636" y="285728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polární </a:t>
            </a:r>
            <a:r>
              <a:rPr lang="cs-CZ" b="1" dirty="0" smtClean="0">
                <a:latin typeface="Times New Roman" pitchFamily="18" charset="0"/>
              </a:rPr>
              <a:t>den</a:t>
            </a:r>
          </a:p>
          <a:p>
            <a:r>
              <a:rPr lang="cs-CZ" b="1" dirty="0" smtClean="0">
                <a:latin typeface="Times New Roman" pitchFamily="18" charset="0"/>
              </a:rPr>
              <a:t>na jižním pólu</a:t>
            </a:r>
            <a:endParaRPr lang="cs-CZ" b="1" dirty="0">
              <a:latin typeface="Times New Roman" pitchFamily="18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85720" y="5715016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cs-CZ" b="1" dirty="0">
                <a:hlinkClick r:id="rId2" action="ppaction://hlinksldjump"/>
              </a:rPr>
              <a:t>zpět</a:t>
            </a:r>
            <a:endParaRPr lang="cs-CZ" b="1" dirty="0"/>
          </a:p>
        </p:txBody>
      </p:sp>
      <p:pic>
        <p:nvPicPr>
          <p:cNvPr id="6146" name="Picture 2" descr="File:Optical effect march sunset - NO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3"/>
            <a:ext cx="5838547" cy="371477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14282" y="3929066"/>
            <a:ext cx="1264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12</a:t>
            </a:r>
            <a:endParaRPr lang="cs-CZ" sz="1200" dirty="0"/>
          </a:p>
        </p:txBody>
      </p:sp>
      <p:pic>
        <p:nvPicPr>
          <p:cNvPr id="6148" name="Picture 4" descr="File:Moonrise on Hobart Bay - NO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0414" y="3500438"/>
            <a:ext cx="4514000" cy="2595551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643834" y="6143644"/>
            <a:ext cx="1264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13</a:t>
            </a:r>
            <a:endParaRPr lang="cs-CZ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Earth-Er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500818" cy="62841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071670" y="642918"/>
            <a:ext cx="4405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ATMOSFÉRA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72132" y="564357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podnebí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85852" y="5715016"/>
            <a:ext cx="167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Chytil Ivo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715272" y="6215082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1</a:t>
            </a:r>
            <a:endParaRPr lang="cs-CZ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400" b="1" dirty="0" smtClean="0">
                <a:latin typeface="Arial" pitchFamily="34" charset="0"/>
                <a:cs typeface="Arial" pitchFamily="34" charset="0"/>
              </a:rPr>
              <a:t>Knižní zdroje: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400" dirty="0" smtClean="0">
                <a:latin typeface="Arial" pitchFamily="34" charset="0"/>
                <a:cs typeface="Arial" pitchFamily="34" charset="0"/>
              </a:rPr>
            </a:b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Demek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Jaromír a kolektiv, Geografie pro střední školy 1 -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Fyzickogeografická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část, 2001, </a:t>
            </a:r>
            <a:br>
              <a:rPr lang="cs-CZ" sz="1400" dirty="0" smtClean="0">
                <a:latin typeface="Arial" pitchFamily="34" charset="0"/>
                <a:cs typeface="Arial" pitchFamily="34" charset="0"/>
              </a:rPr>
            </a:br>
            <a:r>
              <a:rPr lang="cs-CZ" sz="1400" dirty="0" smtClean="0">
                <a:latin typeface="Arial" pitchFamily="34" charset="0"/>
                <a:cs typeface="Arial" pitchFamily="34" charset="0"/>
              </a:rPr>
              <a:t>SPN-pedagogické nakladatelství Praha, 96 stran, ISBN 80-85937-73-5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1472" y="1785926"/>
            <a:ext cx="707236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č.1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2"/>
              </a:rPr>
              <a:t>http://commons.wikimedia.org/wiki/File:Earth-Erde.jpg</a:t>
            </a:r>
            <a:endParaRPr lang="cs-CZ" sz="1050" dirty="0" smtClean="0"/>
          </a:p>
          <a:p>
            <a:r>
              <a:rPr lang="cs-CZ" sz="1050" dirty="0" smtClean="0"/>
              <a:t>Obr. č. 2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3"/>
              </a:rPr>
              <a:t>http://commons.wikimedia.org/wiki/File:Bonifacio_Global_City.jpg</a:t>
            </a:r>
            <a:endParaRPr lang="cs-CZ" sz="1050" dirty="0" smtClean="0"/>
          </a:p>
          <a:p>
            <a:r>
              <a:rPr lang="cs-CZ" sz="1050" dirty="0" smtClean="0"/>
              <a:t>Obr. č.3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4"/>
              </a:rPr>
              <a:t>http://commons.wikimedia.org/wiki/File:N%C3%BDrsk%C3%A1_p%C5%99ehrada.JPG</a:t>
            </a:r>
            <a:endParaRPr lang="cs-CZ" sz="1050" dirty="0" smtClean="0"/>
          </a:p>
          <a:p>
            <a:r>
              <a:rPr lang="cs-CZ" sz="1050" dirty="0" smtClean="0"/>
              <a:t>Obr. č.4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5"/>
              </a:rPr>
              <a:t>http://commons.wikimedia.org/wiki/File:NIE_1905_Africa_-_political_map.jpg?uselang=cs</a:t>
            </a:r>
            <a:endParaRPr lang="cs-CZ" sz="1050" dirty="0" smtClean="0"/>
          </a:p>
          <a:p>
            <a:r>
              <a:rPr lang="cs-CZ" sz="1050" dirty="0" smtClean="0"/>
              <a:t>Obr. č.5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6"/>
              </a:rPr>
              <a:t>http://commons.wikimedia.org/wiki/File:Russian_station_Vostok.jpg</a:t>
            </a:r>
            <a:endParaRPr lang="cs-CZ" sz="1050" dirty="0" smtClean="0"/>
          </a:p>
          <a:p>
            <a:r>
              <a:rPr lang="cs-CZ" sz="1050" dirty="0" smtClean="0"/>
              <a:t>Obr. č.6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7"/>
              </a:rPr>
              <a:t>http://commons.wikimedia.org/wiki/File:Bengladesh_Plains,_View_FromThangkharang_Cherrapunjee_105.JPG</a:t>
            </a:r>
            <a:endParaRPr lang="cs-CZ" sz="1050" dirty="0" smtClean="0"/>
          </a:p>
          <a:p>
            <a:r>
              <a:rPr lang="cs-CZ" sz="1050" dirty="0" smtClean="0"/>
              <a:t>Obr. č. 7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8"/>
              </a:rPr>
              <a:t>http://commons.wikimedia.org/wiki/File:Arica_and_Parinacota_in_Chile_(square_format).svg</a:t>
            </a:r>
            <a:endParaRPr lang="cs-CZ" sz="1050" dirty="0" smtClean="0"/>
          </a:p>
          <a:p>
            <a:r>
              <a:rPr lang="cs-CZ" sz="1050" dirty="0" smtClean="0"/>
              <a:t>Obr. č.8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9"/>
              </a:rPr>
              <a:t>http://commons.wikimedia.org/wiki/File:Mt._Waialeale.jpg?uselang=cs</a:t>
            </a:r>
            <a:endParaRPr lang="cs-CZ" sz="1050" dirty="0" smtClean="0"/>
          </a:p>
          <a:p>
            <a:r>
              <a:rPr lang="cs-CZ" sz="1050" dirty="0" smtClean="0"/>
              <a:t>Obr. č.9  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10"/>
              </a:rPr>
              <a:t>http://commons.wikimedia.org/wiki/File:Galleryforest_300.jpg</a:t>
            </a:r>
            <a:endParaRPr lang="cs-CZ" sz="1050" dirty="0" smtClean="0"/>
          </a:p>
          <a:p>
            <a:r>
              <a:rPr lang="cs-CZ" sz="1050" dirty="0" smtClean="0"/>
              <a:t>Obr. č. 10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11"/>
              </a:rPr>
              <a:t>http://commons.wikimedia.org/wiki/File:Kiang_West_savanna.jpg</a:t>
            </a:r>
            <a:endParaRPr lang="cs-CZ" sz="1050" dirty="0" smtClean="0"/>
          </a:p>
          <a:p>
            <a:r>
              <a:rPr lang="cs-CZ" sz="1050" dirty="0" smtClean="0"/>
              <a:t>Obr. č.11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12"/>
              </a:rPr>
              <a:t>http://commons.wikimedia.org/wiki/File:A_picture_from_China_every_day_262.jpg</a:t>
            </a:r>
            <a:endParaRPr lang="cs-CZ" sz="1050" dirty="0" smtClean="0"/>
          </a:p>
          <a:p>
            <a:r>
              <a:rPr lang="cs-CZ" sz="1050" dirty="0" smtClean="0"/>
              <a:t>Obr. č.12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13"/>
              </a:rPr>
              <a:t>http://commons.wikimedia.org/wiki/File:Optical_effect_march_sunset_-_NOAA.jpg</a:t>
            </a:r>
            <a:endParaRPr lang="cs-CZ" sz="1050" dirty="0" smtClean="0"/>
          </a:p>
          <a:p>
            <a:r>
              <a:rPr lang="cs-CZ" sz="1050" dirty="0" smtClean="0"/>
              <a:t>Obr. č. 13 [cit. 2012-12-27] Dostupný pod licencí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</a:t>
            </a:r>
            <a:r>
              <a:rPr lang="cs-CZ" sz="1050" dirty="0" err="1" smtClean="0"/>
              <a:t>Commons</a:t>
            </a:r>
            <a:r>
              <a:rPr lang="cs-CZ" sz="1050" dirty="0" smtClean="0"/>
              <a:t> na www. </a:t>
            </a:r>
            <a:r>
              <a:rPr lang="cs-CZ" sz="1050" dirty="0" smtClean="0">
                <a:hlinkClick r:id="rId14"/>
              </a:rPr>
              <a:t>http://commons.wikimedia.org/wiki/File:Moonrise_on_Hobart_Bay_-_NOAA.jpg</a:t>
            </a:r>
            <a:endParaRPr lang="cs-CZ" sz="105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Podnebí (klima)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sz="2600" dirty="0"/>
          </a:p>
          <a:p>
            <a:endParaRPr lang="cs-CZ" sz="2600" dirty="0"/>
          </a:p>
          <a:p>
            <a:pPr>
              <a:buFont typeface="Wingdings" pitchFamily="2" charset="2"/>
              <a:buNone/>
            </a:pPr>
            <a:r>
              <a:rPr lang="cs-CZ" sz="3400" b="1" dirty="0"/>
              <a:t>   </a:t>
            </a:r>
            <a:r>
              <a:rPr lang="cs-CZ" sz="3200" b="1" dirty="0"/>
              <a:t>dlouhodobý, průměrný stav ovzduší (přízemní vrstvy atmosféry)                        na určitém místě ovlivněný klimatickými faktory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Faktory ovlivňující podnebí</a:t>
            </a:r>
            <a:r>
              <a:rPr lang="cs-CZ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500" b="1" u="sng"/>
              <a:t>1. vzdálenost od moře</a:t>
            </a:r>
            <a:r>
              <a:rPr lang="cs-CZ" sz="260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600"/>
              <a:t>   </a:t>
            </a:r>
            <a:r>
              <a:rPr lang="cs-CZ" sz="2600" i="1"/>
              <a:t>s rostoucí vzdáleností od moře se zvětšují rozdíly mezi létem a zimou, klesají srážky, rozlišujeme:</a:t>
            </a:r>
          </a:p>
          <a:p>
            <a:r>
              <a:rPr lang="cs-CZ" sz="2600" b="1"/>
              <a:t>oceánské</a:t>
            </a:r>
            <a:r>
              <a:rPr lang="cs-CZ" sz="2600"/>
              <a:t> podnebí (oceanita)-malé teplotní rozdíly mezi létem a zimou, </a:t>
            </a:r>
          </a:p>
          <a:p>
            <a:r>
              <a:rPr lang="cs-CZ" sz="2600" b="1"/>
              <a:t>kontinentální</a:t>
            </a:r>
            <a:r>
              <a:rPr lang="cs-CZ" sz="2600"/>
              <a:t> podnebí( kontinentalita)-velké rozdíly(teplé léta x studené zimy),</a:t>
            </a:r>
          </a:p>
          <a:p>
            <a:r>
              <a:rPr lang="cs-CZ" sz="2600" b="1"/>
              <a:t>přechodné</a:t>
            </a:r>
            <a:r>
              <a:rPr lang="cs-CZ" sz="2600"/>
              <a:t> podnebí(ČR)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Faktory ovlivňující podnebí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u="sng" dirty="0"/>
              <a:t>2. zeměpisná šířka</a:t>
            </a:r>
            <a:r>
              <a:rPr lang="cs-CZ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-  od rovníku k pólům teploty i srážky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r>
              <a:rPr lang="cs-CZ" sz="2800" dirty="0" smtClean="0"/>
              <a:t>     klesají </a:t>
            </a:r>
            <a:r>
              <a:rPr lang="cs-CZ" sz="2800" dirty="0"/>
              <a:t>(změna úhlu dopadajícího </a:t>
            </a:r>
            <a:endParaRPr lang="cs-CZ" sz="2800" dirty="0" smtClean="0"/>
          </a:p>
          <a:p>
            <a:pPr>
              <a:buFont typeface="Wingdings" pitchFamily="2" charset="2"/>
              <a:buNone/>
            </a:pPr>
            <a:r>
              <a:rPr lang="cs-CZ" sz="2800" dirty="0" smtClean="0"/>
              <a:t>     slunečního </a:t>
            </a:r>
            <a:r>
              <a:rPr lang="cs-CZ" sz="2800" dirty="0"/>
              <a:t>záření</a:t>
            </a:r>
            <a:r>
              <a:rPr lang="cs-CZ" sz="2800" dirty="0" smtClean="0"/>
              <a:t>),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  <a:p>
            <a:pPr>
              <a:buFont typeface="Wingdings" pitchFamily="2" charset="2"/>
              <a:buNone/>
            </a:pPr>
            <a:r>
              <a:rPr lang="cs-CZ" sz="2800" dirty="0"/>
              <a:t>  -  na základě tohoto faktoru </a:t>
            </a:r>
            <a:r>
              <a:rPr lang="cs-CZ" sz="2800" dirty="0" smtClean="0"/>
              <a:t>rozdělujeme</a:t>
            </a:r>
          </a:p>
          <a:p>
            <a:pPr>
              <a:buFont typeface="Wingdings" pitchFamily="2" charset="2"/>
              <a:buNone/>
            </a:pPr>
            <a:r>
              <a:rPr lang="cs-CZ" sz="2800" dirty="0" smtClean="0"/>
              <a:t>     </a:t>
            </a:r>
            <a:r>
              <a:rPr lang="cs-CZ" sz="2800" dirty="0"/>
              <a:t>Zemi na </a:t>
            </a:r>
            <a:r>
              <a:rPr lang="cs-CZ" sz="2800" b="1" dirty="0"/>
              <a:t>podnebné pásy</a:t>
            </a:r>
            <a:r>
              <a:rPr lang="cs-CZ" sz="2800" dirty="0"/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001000" cy="1216025"/>
          </a:xfrm>
        </p:spPr>
        <p:txBody>
          <a:bodyPr/>
          <a:lstStyle/>
          <a:p>
            <a:r>
              <a:rPr lang="cs-CZ"/>
              <a:t>Podnebné pásy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100" u="sng"/>
              <a:t>rovníkový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/>
              <a:t>       průměrné teploty 24°C, 3000 mm srážek, </a:t>
            </a:r>
            <a:r>
              <a:rPr lang="cs-CZ" sz="1700">
                <a:hlinkClick r:id="rId2" action="ppaction://hlinksldjump"/>
              </a:rPr>
              <a:t>deštné pralesy</a:t>
            </a:r>
            <a:r>
              <a:rPr lang="cs-CZ" sz="2100">
                <a:hlinkClick r:id="rId2" action="ppaction://hlinksldjump"/>
              </a:rPr>
              <a:t> </a:t>
            </a:r>
            <a:endParaRPr lang="cs-CZ" sz="2100"/>
          </a:p>
          <a:p>
            <a:pPr>
              <a:lnSpc>
                <a:spcPct val="80000"/>
              </a:lnSpc>
            </a:pPr>
            <a:r>
              <a:rPr lang="cs-CZ" sz="2100" u="sng"/>
              <a:t>tropický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/>
              <a:t>       větší teplot. i srážk.rozdíly v průběhu roku,  </a:t>
            </a:r>
            <a:r>
              <a:rPr lang="cs-CZ" sz="1700" u="sng"/>
              <a:t>vlhké tropy</a:t>
            </a:r>
            <a:r>
              <a:rPr lang="cs-CZ" sz="1700"/>
              <a:t>(monzun režim, pralesy,  </a:t>
            </a:r>
            <a:r>
              <a:rPr lang="cs-CZ" sz="1700">
                <a:hlinkClick r:id="rId3" action="ppaction://hlinksldjump"/>
              </a:rPr>
              <a:t>savany</a:t>
            </a:r>
            <a:r>
              <a:rPr lang="cs-CZ" sz="1700"/>
              <a:t>) </a:t>
            </a:r>
            <a:r>
              <a:rPr lang="cs-CZ" sz="1700" u="sng"/>
              <a:t>suché tropy</a:t>
            </a:r>
            <a:r>
              <a:rPr lang="cs-CZ" sz="1700"/>
              <a:t>(nejsušší oblasti světa – </a:t>
            </a:r>
            <a:r>
              <a:rPr lang="cs-CZ" sz="1700">
                <a:hlinkClick r:id="rId4" action="ppaction://hlinksldjump"/>
              </a:rPr>
              <a:t>pouště</a:t>
            </a:r>
            <a:r>
              <a:rPr lang="cs-CZ" sz="1700"/>
              <a:t>)</a:t>
            </a:r>
            <a:r>
              <a:rPr lang="cs-CZ" sz="1900"/>
              <a:t> </a:t>
            </a:r>
          </a:p>
          <a:p>
            <a:pPr>
              <a:lnSpc>
                <a:spcPct val="80000"/>
              </a:lnSpc>
            </a:pPr>
            <a:r>
              <a:rPr lang="cs-CZ" sz="2100" u="sng"/>
              <a:t>subtropický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/>
              <a:t>       průměrné teploty 20°C, podoblasti: </a:t>
            </a:r>
            <a:r>
              <a:rPr lang="cs-CZ" sz="1700" u="sng"/>
              <a:t>suché, středomořské, vlhké</a:t>
            </a:r>
            <a:endParaRPr lang="cs-CZ" sz="1700"/>
          </a:p>
          <a:p>
            <a:pPr>
              <a:lnSpc>
                <a:spcPct val="80000"/>
              </a:lnSpc>
            </a:pPr>
            <a:r>
              <a:rPr lang="cs-CZ" sz="2100" u="sng"/>
              <a:t>mírný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/>
              <a:t>       2-15°C, důležitá je zde vzdálenost od moře, 4 x roční období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</a:pPr>
            <a:r>
              <a:rPr lang="cs-CZ" sz="2100" u="sng"/>
              <a:t>subarktický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/>
              <a:t>       průměr 0°C,nízké srážky</a:t>
            </a:r>
          </a:p>
          <a:p>
            <a:pPr>
              <a:lnSpc>
                <a:spcPct val="80000"/>
              </a:lnSpc>
            </a:pPr>
            <a:r>
              <a:rPr lang="cs-CZ" sz="2100" u="sng"/>
              <a:t>arktický</a:t>
            </a:r>
            <a:r>
              <a:rPr lang="cs-CZ" sz="21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/>
              <a:t>       věčný sníh a led, </a:t>
            </a:r>
            <a:r>
              <a:rPr lang="cs-CZ" sz="1700">
                <a:hlinkClick r:id="rId5" action="ppaction://hlinksldjump"/>
              </a:rPr>
              <a:t>polární den x noc </a:t>
            </a:r>
            <a:r>
              <a:rPr lang="cs-CZ" sz="1700"/>
              <a:t>(extrémní zima)</a:t>
            </a:r>
            <a:r>
              <a:rPr lang="cs-CZ" sz="21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Faktory ovlivňující podnebí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u="sng" dirty="0"/>
              <a:t>3. reliéf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vliv nadmořská výška </a:t>
            </a:r>
          </a:p>
          <a:p>
            <a:pPr>
              <a:lnSpc>
                <a:spcPct val="90000"/>
              </a:lnSpc>
            </a:pPr>
            <a:r>
              <a:rPr lang="cs-CZ" dirty="0"/>
              <a:t>orientace svahu(sever,jih)</a:t>
            </a:r>
          </a:p>
          <a:p>
            <a:pPr>
              <a:lnSpc>
                <a:spcPct val="90000"/>
              </a:lnSpc>
            </a:pPr>
            <a:r>
              <a:rPr lang="cs-CZ" dirty="0"/>
              <a:t>typ reliéfu(les,pole,zastavěná oblast…)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/>
              <a:t>  </a:t>
            </a:r>
            <a:r>
              <a:rPr lang="cs-CZ" sz="2400" i="1" u="sng" dirty="0"/>
              <a:t>s rostoucí nadmořskou výškou teplota (klesá</a:t>
            </a:r>
            <a:r>
              <a:rPr lang="cs-CZ" sz="2400" i="1" u="sng" dirty="0" smtClean="0"/>
              <a:t>),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 smtClean="0"/>
              <a:t>  </a:t>
            </a:r>
            <a:r>
              <a:rPr lang="cs-CZ" sz="2400" i="1" u="sng" dirty="0" smtClean="0"/>
              <a:t>srážky </a:t>
            </a:r>
            <a:r>
              <a:rPr lang="cs-CZ" sz="2400" i="1" u="sng" dirty="0"/>
              <a:t>(rostou), vítr (roste-</a:t>
            </a:r>
            <a:r>
              <a:rPr lang="cs-CZ" sz="2400" i="1" u="sng" dirty="0" err="1"/>
              <a:t>mistrál</a:t>
            </a:r>
            <a:r>
              <a:rPr lang="cs-CZ" sz="2400" i="1" u="sng" dirty="0"/>
              <a:t>,</a:t>
            </a:r>
            <a:r>
              <a:rPr lang="cs-CZ" sz="2400" i="1" u="sng" dirty="0" err="1"/>
              <a:t>föhn</a:t>
            </a:r>
            <a:r>
              <a:rPr lang="cs-CZ" sz="2400" i="1" u="sng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Faktory ovlivňující podnebí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7572396" cy="154304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600" b="1" dirty="0"/>
              <a:t>       </a:t>
            </a:r>
            <a:r>
              <a:rPr lang="cs-CZ" sz="2600" b="1" u="sng" dirty="0"/>
              <a:t>4. činnost člověka</a:t>
            </a:r>
            <a:r>
              <a:rPr lang="cs-CZ" sz="2600" dirty="0"/>
              <a:t> </a:t>
            </a:r>
          </a:p>
          <a:p>
            <a:endParaRPr lang="cs-CZ" sz="2600" dirty="0"/>
          </a:p>
          <a:p>
            <a:r>
              <a:rPr lang="cs-CZ" sz="2600" b="1" dirty="0"/>
              <a:t>velká města zvyšují </a:t>
            </a:r>
            <a:r>
              <a:rPr lang="cs-CZ" sz="2600" b="1" dirty="0" smtClean="0"/>
              <a:t>teplotu</a:t>
            </a:r>
          </a:p>
          <a:p>
            <a:pPr>
              <a:buNone/>
            </a:pPr>
            <a:endParaRPr lang="cs-CZ" sz="2600" b="1" dirty="0"/>
          </a:p>
        </p:txBody>
      </p:sp>
      <p:pic>
        <p:nvPicPr>
          <p:cNvPr id="16386" name="Picture 2" descr="http://upload.wikimedia.org/wikipedia/commons/thumb/2/2b/Bonifacio_Global_City.jpg/800px-Bonifacio_Global_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8001056" cy="266035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286644" y="6286520"/>
            <a:ext cx="138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2 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Faktory ovlivňující podnebí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214422"/>
            <a:ext cx="7858148" cy="7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velké vodní nádrže ovlivňují mikroklima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://upload.wikimedia.org/wikipedia/commons/thumb/c/c5/N%C3%BDrsk%C3%A1_p%C5%99ehrada.JPG/800px-N%C3%BDrsk%C3%A1_p%C5%99eh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5262546" cy="394691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285984" y="6286520"/>
            <a:ext cx="542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Nýrská přehrada                         </a:t>
            </a:r>
            <a:r>
              <a:rPr lang="cs-CZ" sz="1400" dirty="0" smtClean="0"/>
              <a:t>obrázek č. 3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428</TotalTime>
  <Words>462</Words>
  <Application>Microsoft PowerPoint</Application>
  <PresentationFormat>Předvádění na obrazovce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Profil</vt:lpstr>
      <vt:lpstr>Snímek 1</vt:lpstr>
      <vt:lpstr>Snímek 2</vt:lpstr>
      <vt:lpstr>Podnebí (klima) </vt:lpstr>
      <vt:lpstr>Faktory ovlivňující podnebí </vt:lpstr>
      <vt:lpstr>Faktory ovlivňující podnebí</vt:lpstr>
      <vt:lpstr>Podnebné pásy</vt:lpstr>
      <vt:lpstr>Faktory ovlivňující podnebí</vt:lpstr>
      <vt:lpstr>Faktory ovlivňující podnebí</vt:lpstr>
      <vt:lpstr>Faktory ovlivňující podnebí</vt:lpstr>
      <vt:lpstr>Klimatické rekordy</vt:lpstr>
      <vt:lpstr>Klimatické rekordy teplotní průměr   Dalol (Etiopie): +34,4oC </vt:lpstr>
      <vt:lpstr>Snímek 12</vt:lpstr>
      <vt:lpstr>Klimatické rekordy</vt:lpstr>
      <vt:lpstr>Klimatické rekordy</vt:lpstr>
      <vt:lpstr>Klimatické rekordy</vt:lpstr>
      <vt:lpstr>Tropický deštný prales</vt:lpstr>
      <vt:lpstr>Savana</vt:lpstr>
      <vt:lpstr>                                       Poušť</vt:lpstr>
      <vt:lpstr>Snímek 19</vt:lpstr>
      <vt:lpstr>Knižní zdroje: Demek Jaromír a kolektiv, Geografie pro střední školy 1 - Fyzickogeografická část, 2001,  SPN-pedagogické nakladatelství Praha, 96 stran, ISBN 80-85937-73-5</vt:lpstr>
    </vt:vector>
  </TitlesOfParts>
  <Company>Chytil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ATMOSFÉRA</dc:title>
  <dc:creator>ivo</dc:creator>
  <cp:lastModifiedBy>Ivo</cp:lastModifiedBy>
  <cp:revision>92</cp:revision>
  <dcterms:created xsi:type="dcterms:W3CDTF">2010-02-08T16:01:58Z</dcterms:created>
  <dcterms:modified xsi:type="dcterms:W3CDTF">2013-06-18T06:11:38Z</dcterms:modified>
</cp:coreProperties>
</file>