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</p:sldMasterIdLst>
  <p:notesMasterIdLst>
    <p:notesMasterId r:id="rId14"/>
  </p:notesMasterIdLst>
  <p:sldIdLst>
    <p:sldId id="284" r:id="rId2"/>
    <p:sldId id="256" r:id="rId3"/>
    <p:sldId id="257" r:id="rId4"/>
    <p:sldId id="280" r:id="rId5"/>
    <p:sldId id="281" r:id="rId6"/>
    <p:sldId id="259" r:id="rId7"/>
    <p:sldId id="258" r:id="rId8"/>
    <p:sldId id="260" r:id="rId9"/>
    <p:sldId id="277" r:id="rId10"/>
    <p:sldId id="278" r:id="rId11"/>
    <p:sldId id="279" r:id="rId12"/>
    <p:sldId id="282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9696"/>
    <a:srgbClr val="003300"/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145" autoAdjust="0"/>
    <p:restoredTop sz="94581" autoAdjust="0"/>
  </p:normalViewPr>
  <p:slideViewPr>
    <p:cSldViewPr>
      <p:cViewPr varScale="1">
        <p:scale>
          <a:sx n="69" d="100"/>
          <a:sy n="69" d="100"/>
        </p:scale>
        <p:origin x="-147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42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942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942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/>
          </a:p>
        </p:txBody>
      </p:sp>
      <p:sp>
        <p:nvSpPr>
          <p:cNvPr id="942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408448D0-FF1A-4738-8BB2-67132A71C836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555940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230D5A-890F-4B3E-AD3F-C185B29F1E2A}" type="slidenum">
              <a:rPr lang="cs-CZ"/>
              <a:pPr/>
              <a:t>8</a:t>
            </a:fld>
            <a:endParaRPr lang="cs-CZ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CFA039-C4FA-4246-90E2-C6DE1D2AF37D}" type="slidenum">
              <a:rPr lang="cs-CZ"/>
              <a:pPr/>
              <a:t>9</a:t>
            </a:fld>
            <a:endParaRPr lang="cs-CZ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C7BE1C-9EF8-4F7A-9F6D-02C62EFBE389}" type="slidenum">
              <a:rPr lang="cs-CZ"/>
              <a:pPr/>
              <a:t>10</a:t>
            </a:fld>
            <a:endParaRPr lang="cs-CZ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zpět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53254F-AF4A-49BB-9CB0-00C33C659D80}" type="slidenum">
              <a:rPr lang="cs-CZ"/>
              <a:pPr/>
              <a:t>11</a:t>
            </a:fld>
            <a:endParaRPr lang="cs-CZ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zpět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40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2166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BED9EAD-49C4-4B5D-9085-A61D2F134642}" type="slidenum">
              <a:rPr lang="cs-CZ"/>
              <a:pPr/>
              <a:t>‹#›</a:t>
            </a:fld>
            <a:endParaRPr lang="cs-CZ"/>
          </a:p>
        </p:txBody>
      </p:sp>
      <p:sp>
        <p:nvSpPr>
          <p:cNvPr id="92167" name="AutoShape 7"/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G0" fmla="+- 618 0 0"/>
            </a:gdLst>
            <a:ahLst/>
            <a:cxnLst>
              <a:cxn ang="0">
                <a:pos x="0" y="0"/>
              </a:cxn>
              <a:cxn ang="0">
                <a:pos x="618" y="0"/>
              </a:cxn>
              <a:cxn ang="0">
                <a:pos x="618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2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2" grpId="0"/>
      <p:bldP spid="92163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216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2163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2163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2163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D051B2-8A04-4DE8-BEBF-3180D06337A1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73838" y="304800"/>
            <a:ext cx="2001837" cy="57150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54700" cy="57150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9C758F-D549-4674-9831-2844D230C1D5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A0DE9CAC-1AD4-4278-B06A-81E4428CE788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/>
          </p:nvPr>
        </p:nvSpPr>
        <p:spPr>
          <a:xfrm>
            <a:off x="566738" y="304800"/>
            <a:ext cx="8008937" cy="5715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1981200" cy="476250"/>
          </a:xfrm>
        </p:spPr>
        <p:txBody>
          <a:bodyPr/>
          <a:lstStyle>
            <a:lvl1pPr>
              <a:defRPr/>
            </a:lvl1pPr>
          </a:lstStyle>
          <a:p>
            <a:fld id="{F3E6D834-7C93-4BB3-8850-48C20658AC9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4C48DE-9D18-4417-BB53-B8033F228FE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CFC3A-ABB3-48E7-93D2-02FCF169EC89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68DE1D-9889-4381-9783-ED63032CA83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2C696A-2542-4D8E-8AE7-8ED6CE32A916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92B72D-2FDE-418F-A9A5-E62E00F219BD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1D0E2-81AA-48E3-BAAA-DFAA17EAF712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E6F41-7D89-4AB8-99B1-C56E652AABF4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44C4D5-EC90-4AB8-B0BE-D9BC6DCB5ADC}" type="slidenum">
              <a:rPr lang="cs-CZ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Horz">
          <a:fgClr>
            <a:schemeClr val="bg2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91140" name="AutoShape 4"/>
          <p:cNvSpPr>
            <a:spLocks noChangeArrowheads="1"/>
          </p:cNvSpPr>
          <p:nvPr/>
        </p:nvSpPr>
        <p:spPr bwMode="auto">
          <a:xfrm>
            <a:off x="609600" y="1566863"/>
            <a:ext cx="7958138" cy="109537"/>
          </a:xfrm>
          <a:custGeom>
            <a:avLst/>
            <a:gdLst>
              <a:gd name="G0" fmla="+- 585 0 0"/>
            </a:gdLst>
            <a:ahLst/>
            <a:cxnLst>
              <a:cxn ang="0">
                <a:pos x="0" y="0"/>
              </a:cxn>
              <a:cxn ang="0">
                <a:pos x="585" y="0"/>
              </a:cxn>
              <a:cxn ang="0">
                <a:pos x="585" y="1000"/>
              </a:cxn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endParaRPr lang="cs-CZ" sz="2400">
              <a:latin typeface="Times New Roman" pitchFamily="18" charset="0"/>
            </a:endParaRPr>
          </a:p>
        </p:txBody>
      </p:sp>
      <p:sp>
        <p:nvSpPr>
          <p:cNvPr id="91141" name="Line 5"/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cs-CZ"/>
          </a:p>
        </p:txBody>
      </p:sp>
      <p:sp>
        <p:nvSpPr>
          <p:cNvPr id="91142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/>
          </a:p>
        </p:txBody>
      </p:sp>
      <p:sp>
        <p:nvSpPr>
          <p:cNvPr id="91143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endParaRPr lang="cs-CZ"/>
          </a:p>
        </p:txBody>
      </p:sp>
      <p:sp>
        <p:nvSpPr>
          <p:cNvPr id="911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3A884DE-2370-483C-9A03-F207F1EF1F84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1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91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8" grpId="0"/>
      <p:bldP spid="91139" grpId="0" build="p">
        <p:tmplLst>
          <p:tmpl lvl="1">
            <p:tnLst>
              <p:par>
                <p:cTn presetID="44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113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1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1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113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1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1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113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1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1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113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1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1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91139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91139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91139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91139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>
          <a:solidFill>
            <a:schemeClr val="tx2"/>
          </a:solidFill>
          <a:latin typeface="Verdana" pitchFamily="34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600">
          <a:solidFill>
            <a:schemeClr val="tx1"/>
          </a:solidFill>
          <a:latin typeface="+mn-lt"/>
        </a:defRPr>
      </a:lvl2pPr>
      <a:lvl3pPr marL="1304925" indent="-3952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o"/>
        <a:defRPr sz="2300">
          <a:solidFill>
            <a:schemeClr val="tx1"/>
          </a:solidFill>
          <a:latin typeface="+mn-lt"/>
        </a:defRPr>
      </a:lvl3pPr>
      <a:lvl4pPr marL="1693863" indent="-3873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939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511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30083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655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922713" indent="-398463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Polarlicht_2.jpg" TargetMode="External"/><Relationship Id="rId7" Type="http://schemas.openxmlformats.org/officeDocument/2006/relationships/hyperlink" Target="http://commons.wikimedia.org/wiki/File:Sunset_from_the_ISS.JPG" TargetMode="External"/><Relationship Id="rId2" Type="http://schemas.openxmlformats.org/officeDocument/2006/relationships/hyperlink" Target="http://commons.wikimedia.org/wiki/File:Atmo_camadas.svg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commons.wikimedia.org/wiki/File:Jet_Stream.jpg" TargetMode="External"/><Relationship Id="rId5" Type="http://schemas.openxmlformats.org/officeDocument/2006/relationships/hyperlink" Target="http://commons.wikimedia.org/wiki/File:Fotosynteza3.png" TargetMode="External"/><Relationship Id="rId4" Type="http://schemas.openxmlformats.org/officeDocument/2006/relationships/hyperlink" Target="http://commons.wikimedia.org/wiki/File:Schema_sklenikovy_efekt.gif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1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21689410"/>
              </p:ext>
            </p:extLst>
          </p:nvPr>
        </p:nvGraphicFramePr>
        <p:xfrm>
          <a:off x="413284" y="1704114"/>
          <a:ext cx="8280920" cy="507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Atmosféra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Fyzicko-geografická sféra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Atmosféra – složení a členění, Prezentace o plynné, kapalné a pevné složce atmosféry, výšková struktura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dusík, fotosyntéza, troposféra, Jet </a:t>
                      </a:r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Stream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Ivo Chytil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22. 12. 2012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9405498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Fotosyntéza</a:t>
            </a:r>
          </a:p>
        </p:txBody>
      </p:sp>
      <p:sp>
        <p:nvSpPr>
          <p:cNvPr id="101384" name="Rectangle 8"/>
          <p:cNvSpPr>
            <a:spLocks noChangeArrowheads="1"/>
          </p:cNvSpPr>
          <p:nvPr/>
        </p:nvSpPr>
        <p:spPr bwMode="auto">
          <a:xfrm>
            <a:off x="7740650" y="6092825"/>
            <a:ext cx="738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cs-CZ" b="1">
                <a:hlinkClick r:id="rId3" action="ppaction://hlinksldjump"/>
              </a:rPr>
              <a:t>zpět</a:t>
            </a:r>
            <a:endParaRPr lang="cs-CZ" b="1"/>
          </a:p>
        </p:txBody>
      </p:sp>
      <p:pic>
        <p:nvPicPr>
          <p:cNvPr id="5122" name="Picture 2" descr="File:Fotosynteza3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48" y="1785926"/>
            <a:ext cx="5929354" cy="4337760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785786" y="6215082"/>
            <a:ext cx="1326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Obrázek č. 4</a:t>
            </a:r>
            <a:endParaRPr lang="cs-CZ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Jet stream</a:t>
            </a:r>
          </a:p>
        </p:txBody>
      </p:sp>
      <p:sp>
        <p:nvSpPr>
          <p:cNvPr id="105480" name="Rectangle 8"/>
          <p:cNvSpPr>
            <a:spLocks noChangeArrowheads="1"/>
          </p:cNvSpPr>
          <p:nvPr/>
        </p:nvSpPr>
        <p:spPr bwMode="auto">
          <a:xfrm>
            <a:off x="7956550" y="6165850"/>
            <a:ext cx="7381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cs-CZ" b="1">
                <a:hlinkClick r:id="rId3" action="ppaction://hlinksldjump"/>
              </a:rPr>
              <a:t>zpět</a:t>
            </a:r>
            <a:endParaRPr lang="cs-CZ" b="1"/>
          </a:p>
        </p:txBody>
      </p:sp>
      <p:pic>
        <p:nvPicPr>
          <p:cNvPr id="3074" name="Picture 2" descr="File:Jet Strea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08" y="1785926"/>
            <a:ext cx="3505191" cy="4309661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2143108" y="6286520"/>
            <a:ext cx="1389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Obrázek č. 5 </a:t>
            </a:r>
            <a:endParaRPr lang="cs-CZ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00034" y="1928802"/>
            <a:ext cx="8358246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Obr. č. 1 [cit. 2012-12-22]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2"/>
              </a:rPr>
              <a:t>http://commons.wikimedia.org/wiki/File:Atmo_camadas.svg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č.2 [cit. 2012-12-22]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3"/>
              </a:rPr>
              <a:t>http://commons.wikimedia.org/wiki/File:Polarlicht_2.jpg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č.3 [cit. 2012-12-22]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4"/>
              </a:rPr>
              <a:t>http://commons.wikimedia.org/wiki/File:Schema_sklenikovy_efekt.gif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č.4 [cit. 2012-12-22]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5"/>
              </a:rPr>
              <a:t>http://commons.wikimedia.org/wiki/File:Fotosynteza3.png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č.5 [cit. 2012-12-22]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6"/>
              </a:rPr>
              <a:t>http://commons.wikimedia.org/wiki/File:Jet_Stream.jpg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č.6 [cit. 2012-12-22]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 </a:t>
            </a:r>
            <a:r>
              <a:rPr lang="cs-CZ" sz="1200" dirty="0" smtClean="0">
                <a:hlinkClick r:id="rId7"/>
              </a:rPr>
              <a:t>http://commons.wikimedia.org/wiki/File:Sunset_from_the_ISS.JPG</a:t>
            </a:r>
            <a:endParaRPr lang="cs-CZ" sz="1200" dirty="0" smtClean="0"/>
          </a:p>
          <a:p>
            <a:endParaRPr lang="cs-CZ" sz="1200" dirty="0" smtClean="0"/>
          </a:p>
          <a:p>
            <a:endParaRPr lang="cs-CZ" sz="1200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574675" y="285728"/>
            <a:ext cx="8001000" cy="1643074"/>
          </a:xfrm>
        </p:spPr>
        <p:txBody>
          <a:bodyPr/>
          <a:lstStyle/>
          <a:p>
            <a:r>
              <a:rPr lang="cs-CZ" sz="1400" b="1" dirty="0" smtClean="0">
                <a:latin typeface="Arial" pitchFamily="34" charset="0"/>
                <a:cs typeface="Arial" pitchFamily="34" charset="0"/>
              </a:rPr>
              <a:t>Knižní zdroje: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400" dirty="0" smtClean="0">
                <a:latin typeface="Arial" pitchFamily="34" charset="0"/>
                <a:cs typeface="Arial" pitchFamily="34" charset="0"/>
              </a:rPr>
            </a:b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Demek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Jaromír a kolektiv, Geografie pro střední školy 1 -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Fyzickogeografická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část, 2001, </a:t>
            </a:r>
            <a:br>
              <a:rPr lang="cs-CZ" sz="1400" dirty="0" smtClean="0">
                <a:latin typeface="Arial" pitchFamily="34" charset="0"/>
                <a:cs typeface="Arial" pitchFamily="34" charset="0"/>
              </a:rPr>
            </a:br>
            <a:r>
              <a:rPr lang="cs-CZ" sz="1400" dirty="0" smtClean="0">
                <a:latin typeface="Arial" pitchFamily="34" charset="0"/>
                <a:cs typeface="Arial" pitchFamily="34" charset="0"/>
              </a:rPr>
              <a:t>SPN-pedagogické nakladatelství Praha, 96 stran, ISBN 80-85937-73-5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upload.wikimedia.org/wikipedia/commons/thumb/1/13/Sunset_from_the_ISS.JPG/800px-Sunset_from_the_IS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428604"/>
            <a:ext cx="8594043" cy="5715040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1928794" y="857232"/>
            <a:ext cx="4857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800" b="1" dirty="0" smtClean="0">
                <a:solidFill>
                  <a:schemeClr val="bg1"/>
                </a:solidFill>
              </a:rPr>
              <a:t>ATMOSFÉRA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357686" y="2214554"/>
            <a:ext cx="39290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Složení a členění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1071538" y="5214950"/>
            <a:ext cx="19140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800" dirty="0" smtClean="0">
                <a:solidFill>
                  <a:schemeClr val="bg1"/>
                </a:solidFill>
              </a:rPr>
              <a:t>Chytil Ivo</a:t>
            </a:r>
            <a:endParaRPr lang="cs-CZ" sz="2800" dirty="0">
              <a:solidFill>
                <a:schemeClr val="bg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7715272" y="6215082"/>
            <a:ext cx="12209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/>
              <a:t>Obrázek č. 6 </a:t>
            </a:r>
            <a:endParaRPr lang="cs-CZ" sz="12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9" name="Rectangle 7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82663"/>
          </a:xfrm>
        </p:spPr>
        <p:txBody>
          <a:bodyPr/>
          <a:lstStyle/>
          <a:p>
            <a:r>
              <a:rPr lang="cs-CZ" b="1" dirty="0"/>
              <a:t>Složení atmosféry</a:t>
            </a:r>
            <a:r>
              <a:rPr lang="cs-CZ" dirty="0"/>
              <a:t> </a:t>
            </a:r>
          </a:p>
        </p:txBody>
      </p:sp>
      <p:sp>
        <p:nvSpPr>
          <p:cNvPr id="3083" name="Rectangle 11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 sz="2600" u="sng" dirty="0"/>
          </a:p>
          <a:p>
            <a:r>
              <a:rPr lang="cs-CZ" sz="2800" b="1" u="sng" dirty="0">
                <a:solidFill>
                  <a:srgbClr val="FF0000"/>
                </a:solidFill>
              </a:rPr>
              <a:t>plynná složka</a:t>
            </a:r>
            <a:r>
              <a:rPr lang="cs-CZ" sz="2800" b="1" dirty="0">
                <a:solidFill>
                  <a:srgbClr val="FF0000"/>
                </a:solidFill>
              </a:rPr>
              <a:t> </a:t>
            </a:r>
          </a:p>
          <a:p>
            <a:pPr>
              <a:buFont typeface="Wingdings" pitchFamily="2" charset="2"/>
              <a:buNone/>
            </a:pPr>
            <a:r>
              <a:rPr lang="cs-CZ" sz="2400" b="1" dirty="0"/>
              <a:t>     dusík 78%(</a:t>
            </a:r>
            <a:r>
              <a:rPr lang="cs-CZ" sz="2400" dirty="0"/>
              <a:t>z vulkanické činnosti</a:t>
            </a:r>
            <a:r>
              <a:rPr lang="cs-CZ" sz="24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cs-CZ" sz="2400" b="1" dirty="0" smtClean="0"/>
              <a:t>     kyslík </a:t>
            </a:r>
            <a:r>
              <a:rPr lang="cs-CZ" sz="2400" b="1" dirty="0"/>
              <a:t>21%(</a:t>
            </a:r>
            <a:r>
              <a:rPr lang="cs-CZ" sz="2400" dirty="0">
                <a:hlinkClick r:id="rId2" action="ppaction://hlinksldjump"/>
              </a:rPr>
              <a:t>fotosyntézou</a:t>
            </a:r>
            <a:r>
              <a:rPr lang="cs-CZ" sz="2400" dirty="0" smtClean="0"/>
              <a:t>)</a:t>
            </a:r>
          </a:p>
          <a:p>
            <a:pPr>
              <a:buFont typeface="Wingdings" pitchFamily="2" charset="2"/>
              <a:buNone/>
            </a:pPr>
            <a:r>
              <a:rPr lang="cs-CZ" sz="2400" b="1" dirty="0" smtClean="0"/>
              <a:t>     Argon </a:t>
            </a:r>
            <a:r>
              <a:rPr lang="cs-CZ" sz="2400" b="1" dirty="0"/>
              <a:t>0,9%</a:t>
            </a:r>
            <a:endParaRPr lang="cs-CZ" sz="2400" dirty="0"/>
          </a:p>
          <a:p>
            <a:pPr>
              <a:buFont typeface="Wingdings" pitchFamily="2" charset="2"/>
              <a:buNone/>
            </a:pPr>
            <a:r>
              <a:rPr lang="cs-CZ" sz="2400" dirty="0"/>
              <a:t>     - velký význam mají plyny </a:t>
            </a:r>
            <a:endParaRPr lang="cs-CZ" sz="2400" dirty="0" smtClean="0"/>
          </a:p>
          <a:p>
            <a:pPr>
              <a:buFont typeface="Wingdings" pitchFamily="2" charset="2"/>
              <a:buNone/>
            </a:pPr>
            <a:r>
              <a:rPr lang="cs-CZ" sz="2400" dirty="0" smtClean="0"/>
              <a:t>     </a:t>
            </a:r>
            <a:r>
              <a:rPr lang="cs-CZ" sz="2400" b="1" dirty="0" smtClean="0"/>
              <a:t>oxid </a:t>
            </a:r>
            <a:r>
              <a:rPr lang="cs-CZ" sz="2400" b="1" dirty="0"/>
              <a:t>uhličitý 0,035%</a:t>
            </a:r>
            <a:r>
              <a:rPr lang="cs-CZ" sz="2400" dirty="0"/>
              <a:t>(</a:t>
            </a:r>
            <a:r>
              <a:rPr lang="cs-CZ" sz="2400" dirty="0">
                <a:hlinkClick r:id="rId3" action="ppaction://hlinksldjump"/>
              </a:rPr>
              <a:t>skleníkový efekt</a:t>
            </a:r>
            <a:r>
              <a:rPr lang="cs-CZ" sz="2400" dirty="0"/>
              <a:t>) </a:t>
            </a:r>
          </a:p>
          <a:p>
            <a:pPr>
              <a:buFont typeface="Wingdings" pitchFamily="2" charset="2"/>
              <a:buNone/>
            </a:pPr>
            <a:r>
              <a:rPr lang="cs-CZ" sz="2400" dirty="0"/>
              <a:t>     </a:t>
            </a:r>
            <a:r>
              <a:rPr lang="cs-CZ" sz="2400" b="1" dirty="0" smtClean="0"/>
              <a:t>ozon</a:t>
            </a:r>
            <a:r>
              <a:rPr lang="cs-CZ" sz="2400" dirty="0" smtClean="0"/>
              <a:t> </a:t>
            </a:r>
            <a:r>
              <a:rPr lang="cs-CZ" sz="2400" dirty="0"/>
              <a:t>(filtr kosmického zář</a:t>
            </a:r>
            <a:r>
              <a:rPr lang="cs-CZ" sz="2400" dirty="0" smtClean="0"/>
              <a:t>.)</a:t>
            </a:r>
            <a:endParaRPr lang="cs-CZ" sz="2400" dirty="0"/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2987675" y="1267103"/>
            <a:ext cx="3018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dirty="0">
                <a:latin typeface="Arial" charset="0"/>
              </a:rPr>
              <a:t>plynný obal </a:t>
            </a:r>
            <a:r>
              <a:rPr lang="cs-CZ" dirty="0" smtClean="0">
                <a:latin typeface="Arial" charset="0"/>
              </a:rPr>
              <a:t>Země (</a:t>
            </a:r>
            <a:r>
              <a:rPr lang="cs-CZ" dirty="0">
                <a:latin typeface="Arial" charset="0"/>
              </a:rPr>
              <a:t>ovzduší)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981060"/>
          </a:xfrm>
        </p:spPr>
        <p:txBody>
          <a:bodyPr/>
          <a:lstStyle/>
          <a:p>
            <a:r>
              <a:rPr lang="cs-CZ" b="1" dirty="0" smtClean="0"/>
              <a:t>Složení atmosféry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800" b="1" u="sng" dirty="0" smtClean="0">
              <a:solidFill>
                <a:srgbClr val="FF0000"/>
              </a:solidFill>
            </a:endParaRPr>
          </a:p>
          <a:p>
            <a:r>
              <a:rPr lang="cs-CZ" sz="2800" b="1" u="sng" dirty="0" smtClean="0">
                <a:solidFill>
                  <a:srgbClr val="FF0000"/>
                </a:solidFill>
              </a:rPr>
              <a:t>kapalná složka</a:t>
            </a:r>
            <a:r>
              <a:rPr lang="cs-CZ" sz="28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cs-CZ" sz="3200" dirty="0" smtClean="0"/>
              <a:t>   vodní páry(klimatický význam) v tropech 3,5%,</a:t>
            </a:r>
          </a:p>
          <a:p>
            <a:pPr>
              <a:buNone/>
            </a:pPr>
            <a:r>
              <a:rPr lang="cs-CZ" sz="3200" dirty="0" smtClean="0"/>
              <a:t>   v polárních oblastech 0,25%</a:t>
            </a:r>
          </a:p>
          <a:p>
            <a:endParaRPr lang="cs-CZ" dirty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987675" y="1268413"/>
            <a:ext cx="29273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dirty="0">
                <a:latin typeface="Arial" charset="0"/>
              </a:rPr>
              <a:t>plynný obal Země(ovzduší)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838184"/>
          </a:xfrm>
        </p:spPr>
        <p:txBody>
          <a:bodyPr/>
          <a:lstStyle/>
          <a:p>
            <a:r>
              <a:rPr lang="cs-CZ" b="1" dirty="0" smtClean="0"/>
              <a:t>Složení atmosféry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3600" b="1" u="sng" dirty="0" smtClean="0">
              <a:solidFill>
                <a:srgbClr val="FF0000"/>
              </a:solidFill>
            </a:endParaRPr>
          </a:p>
          <a:p>
            <a:r>
              <a:rPr lang="cs-CZ" sz="3600" b="1" u="sng" dirty="0" smtClean="0">
                <a:solidFill>
                  <a:srgbClr val="FF0000"/>
                </a:solidFill>
              </a:rPr>
              <a:t>pevná složka</a:t>
            </a:r>
            <a:r>
              <a:rPr lang="cs-CZ" sz="3600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cs-CZ" sz="3200" dirty="0" smtClean="0"/>
              <a:t>   prach</a:t>
            </a:r>
            <a:r>
              <a:rPr lang="cs-CZ" sz="2800" dirty="0" smtClean="0"/>
              <a:t>(činností člověka 400mil.t za rok),</a:t>
            </a:r>
          </a:p>
          <a:p>
            <a:pPr>
              <a:buNone/>
            </a:pPr>
            <a:r>
              <a:rPr lang="cs-CZ" sz="3200" dirty="0" smtClean="0"/>
              <a:t>   kosmický prach,</a:t>
            </a:r>
          </a:p>
          <a:p>
            <a:pPr>
              <a:buNone/>
            </a:pPr>
            <a:r>
              <a:rPr lang="cs-CZ" sz="3200" dirty="0" smtClean="0"/>
              <a:t>   sopečný prach </a:t>
            </a:r>
          </a:p>
          <a:p>
            <a:endParaRPr lang="cs-CZ" dirty="0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2987675" y="1267103"/>
            <a:ext cx="301877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cs-CZ" dirty="0">
                <a:latin typeface="Arial" charset="0"/>
              </a:rPr>
              <a:t>plynný obal </a:t>
            </a:r>
            <a:r>
              <a:rPr lang="cs-CZ" dirty="0" smtClean="0">
                <a:latin typeface="Arial" charset="0"/>
              </a:rPr>
              <a:t>Země (</a:t>
            </a:r>
            <a:r>
              <a:rPr lang="cs-CZ" dirty="0">
                <a:latin typeface="Arial" charset="0"/>
              </a:rPr>
              <a:t>ovzduší)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/>
              <a:t>Členění atmosféry</a:t>
            </a:r>
            <a:r>
              <a:rPr lang="cs-CZ"/>
              <a:t> </a:t>
            </a:r>
            <a:br>
              <a:rPr lang="cs-CZ"/>
            </a:br>
            <a:r>
              <a:rPr lang="cs-CZ" sz="2100"/>
              <a:t>výšková struktura lišící se svými fyzikálními vlastnostmi</a:t>
            </a:r>
          </a:p>
        </p:txBody>
      </p:sp>
      <p:pic>
        <p:nvPicPr>
          <p:cNvPr id="10242" name="Picture 2" descr="File:Atmo camadas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714488"/>
            <a:ext cx="7119902" cy="425414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572264" y="6215082"/>
            <a:ext cx="1654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Obrázek č. 1</a:t>
            </a:r>
            <a:endParaRPr lang="cs-CZ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0" y="476250"/>
            <a:ext cx="8001000" cy="750888"/>
          </a:xfrm>
        </p:spPr>
        <p:txBody>
          <a:bodyPr/>
          <a:lstStyle/>
          <a:p>
            <a:r>
              <a:rPr lang="cs-CZ" sz="3400" b="1"/>
              <a:t>Členění atmosféry</a:t>
            </a:r>
            <a:r>
              <a:rPr lang="cs-CZ" sz="3400"/>
              <a:t> </a:t>
            </a:r>
            <a:br>
              <a:rPr lang="cs-CZ" sz="3400"/>
            </a:br>
            <a:r>
              <a:rPr lang="cs-CZ" sz="1900" i="1"/>
              <a:t>výšková struktura lišící se svými fyzikálními vlastnostmi</a:t>
            </a:r>
            <a:r>
              <a:rPr lang="cs-CZ" sz="340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68413"/>
            <a:ext cx="7859713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endParaRPr lang="cs-CZ" sz="2100" dirty="0"/>
          </a:p>
          <a:p>
            <a:pPr>
              <a:lnSpc>
                <a:spcPct val="90000"/>
              </a:lnSpc>
            </a:pPr>
            <a:r>
              <a:rPr lang="cs-CZ" sz="2100" dirty="0"/>
              <a:t>TROPOSFÉRA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/>
              <a:t>         asi do 12km,úbytek teploty o 0,6°C na 100m, výměna srážek,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/>
              <a:t>         4/5 všeho vzduchu</a:t>
            </a:r>
            <a:endParaRPr lang="cs-CZ" sz="2100" dirty="0"/>
          </a:p>
          <a:p>
            <a:pPr>
              <a:lnSpc>
                <a:spcPct val="90000"/>
              </a:lnSpc>
            </a:pPr>
            <a:r>
              <a:rPr lang="cs-CZ" sz="2100" dirty="0"/>
              <a:t>STRATOSFÉRA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/>
              <a:t>          do 50 km, </a:t>
            </a:r>
            <a:r>
              <a:rPr lang="cs-CZ" sz="1400" dirty="0">
                <a:hlinkClick r:id="rId2" action="ppaction://hlinksldjump"/>
              </a:rPr>
              <a:t>Jet </a:t>
            </a:r>
            <a:r>
              <a:rPr lang="cs-CZ" sz="1400" dirty="0" err="1">
                <a:hlinkClick r:id="rId2" action="ppaction://hlinksldjump"/>
              </a:rPr>
              <a:t>stream</a:t>
            </a:r>
            <a:r>
              <a:rPr lang="cs-CZ" sz="1400" dirty="0">
                <a:hlinkClick r:id="rId2" action="ppaction://hlinksldjump"/>
              </a:rPr>
              <a:t> </a:t>
            </a:r>
            <a:r>
              <a:rPr lang="cs-CZ" sz="1400" dirty="0"/>
              <a:t>(silné horizont.proudění,obsahuje </a:t>
            </a:r>
            <a:r>
              <a:rPr lang="cs-CZ" sz="1400" u="sng" dirty="0"/>
              <a:t>ozonosféru</a:t>
            </a:r>
            <a:endParaRPr lang="cs-CZ" sz="1400" dirty="0"/>
          </a:p>
          <a:p>
            <a:pPr>
              <a:lnSpc>
                <a:spcPct val="90000"/>
              </a:lnSpc>
            </a:pPr>
            <a:r>
              <a:rPr lang="cs-CZ" sz="2100" dirty="0"/>
              <a:t>MEZOSFÉRA</a:t>
            </a:r>
            <a:r>
              <a:rPr lang="cs-CZ" sz="1400" dirty="0"/>
              <a:t> 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/>
              <a:t>           do 80 km, pokles teplot</a:t>
            </a:r>
            <a:r>
              <a:rPr lang="cs-CZ" sz="2100" dirty="0"/>
              <a:t> </a:t>
            </a:r>
          </a:p>
          <a:p>
            <a:pPr>
              <a:lnSpc>
                <a:spcPct val="90000"/>
              </a:lnSpc>
            </a:pPr>
            <a:r>
              <a:rPr lang="cs-CZ" sz="2100" dirty="0"/>
              <a:t>TERMOSFÉRA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/>
              <a:t>          do 800km,nárůst teplot přes 1000°C,obsahuje </a:t>
            </a:r>
            <a:r>
              <a:rPr lang="cs-CZ" sz="1400" u="sng" dirty="0"/>
              <a:t>ionosféru </a:t>
            </a:r>
            <a:r>
              <a:rPr lang="cs-CZ" sz="1400" dirty="0"/>
              <a:t>(odráží vlny ze zemského  povrchu – umožňuje vysílání televizní,rádiové…), zde se uskutečňuje </a:t>
            </a:r>
            <a:r>
              <a:rPr lang="cs-CZ" sz="1400" dirty="0">
                <a:hlinkClick r:id="rId3" action="ppaction://hlinksldjump"/>
              </a:rPr>
              <a:t>polární záře</a:t>
            </a:r>
            <a:r>
              <a:rPr lang="cs-CZ" sz="2100" dirty="0">
                <a:hlinkClick r:id="rId3" action="ppaction://hlinksldjump"/>
              </a:rPr>
              <a:t> </a:t>
            </a:r>
            <a:endParaRPr lang="cs-CZ" sz="2100" dirty="0"/>
          </a:p>
          <a:p>
            <a:pPr>
              <a:lnSpc>
                <a:spcPct val="90000"/>
              </a:lnSpc>
            </a:pPr>
            <a:r>
              <a:rPr lang="cs-CZ" sz="2100" dirty="0"/>
              <a:t>EXOSFÉRA 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1400" dirty="0"/>
              <a:t>          nad 800km, okraj atmosféry</a:t>
            </a:r>
            <a:r>
              <a:rPr lang="cs-CZ" sz="2100" dirty="0"/>
              <a:t> </a:t>
            </a:r>
            <a:endParaRPr lang="cs-CZ" sz="1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4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  <p:bldP spid="7171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1900">
                <a:solidFill>
                  <a:schemeClr val="bg1"/>
                </a:solidFill>
              </a:rPr>
              <a:t>                                                                  Polární záře</a:t>
            </a:r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956550" y="6308725"/>
            <a:ext cx="6746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cs-CZ">
                <a:solidFill>
                  <a:schemeClr val="bg1"/>
                </a:solidFill>
                <a:hlinkClick r:id="rId3" action="ppaction://hlinksldjump"/>
              </a:rPr>
              <a:t>zpět</a:t>
            </a:r>
            <a:endParaRPr lang="cs-CZ">
              <a:solidFill>
                <a:schemeClr val="bg1"/>
              </a:solidFill>
            </a:endParaRPr>
          </a:p>
        </p:txBody>
      </p:sp>
      <p:pic>
        <p:nvPicPr>
          <p:cNvPr id="9218" name="Picture 2" descr="http://upload.wikimedia.org/wikipedia/commons/thumb/a/aa/Polarlicht_2.jpg/800px-Polarlicht_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4442" y="357165"/>
            <a:ext cx="8763838" cy="5707451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285720" y="6286520"/>
            <a:ext cx="49838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dirty="0" smtClean="0"/>
              <a:t>obrázek č. 2                                      </a:t>
            </a:r>
            <a:r>
              <a:rPr lang="cs-CZ" b="1" dirty="0" smtClean="0"/>
              <a:t>Polární záře</a:t>
            </a:r>
            <a:endParaRPr lang="cs-CZ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4" name="Rectangle 4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179513"/>
          </a:xfrm>
        </p:spPr>
        <p:txBody>
          <a:bodyPr/>
          <a:lstStyle/>
          <a:p>
            <a:r>
              <a:rPr lang="cs-CZ"/>
              <a:t>Skleníkový efekt</a:t>
            </a:r>
          </a:p>
        </p:txBody>
      </p:sp>
      <p:sp>
        <p:nvSpPr>
          <p:cNvPr id="97288" name="Rectangle 8"/>
          <p:cNvSpPr>
            <a:spLocks noChangeArrowheads="1"/>
          </p:cNvSpPr>
          <p:nvPr/>
        </p:nvSpPr>
        <p:spPr bwMode="auto">
          <a:xfrm>
            <a:off x="8027988" y="6237288"/>
            <a:ext cx="6746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spcBef>
                <a:spcPct val="30000"/>
              </a:spcBef>
            </a:pPr>
            <a:r>
              <a:rPr lang="cs-CZ">
                <a:hlinkClick r:id="rId3" action="ppaction://hlinksldjump"/>
              </a:rPr>
              <a:t>zpět</a:t>
            </a:r>
            <a:endParaRPr lang="cs-CZ"/>
          </a:p>
        </p:txBody>
      </p:sp>
      <p:pic>
        <p:nvPicPr>
          <p:cNvPr id="7170" name="Picture 2" descr="File:Schema sklenikovy efekt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910" y="1785925"/>
            <a:ext cx="6572296" cy="4315545"/>
          </a:xfrm>
          <a:prstGeom prst="rect">
            <a:avLst/>
          </a:prstGeom>
          <a:noFill/>
        </p:spPr>
      </p:pic>
      <p:sp>
        <p:nvSpPr>
          <p:cNvPr id="7" name="TextovéPole 6"/>
          <p:cNvSpPr txBox="1"/>
          <p:nvPr/>
        </p:nvSpPr>
        <p:spPr>
          <a:xfrm>
            <a:off x="642910" y="6286520"/>
            <a:ext cx="13265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Obrázek č. 3</a:t>
            </a:r>
            <a:endParaRPr lang="cs-CZ" sz="1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365</TotalTime>
  <Words>403</Words>
  <Application>Microsoft Office PowerPoint</Application>
  <PresentationFormat>Předvádění na obrazovce (4:3)</PresentationFormat>
  <Paragraphs>90</Paragraphs>
  <Slides>12</Slides>
  <Notes>4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Profil</vt:lpstr>
      <vt:lpstr>Snímek 1</vt:lpstr>
      <vt:lpstr>Snímek 2</vt:lpstr>
      <vt:lpstr>Složení atmosféry </vt:lpstr>
      <vt:lpstr>Složení atmosféry </vt:lpstr>
      <vt:lpstr>Složení atmosféry </vt:lpstr>
      <vt:lpstr>Členění atmosféry  výšková struktura lišící se svými fyzikálními vlastnostmi</vt:lpstr>
      <vt:lpstr>Členění atmosféry  výšková struktura lišící se svými fyzikálními vlastnostmi </vt:lpstr>
      <vt:lpstr>                                                                  Polární záře</vt:lpstr>
      <vt:lpstr>Skleníkový efekt</vt:lpstr>
      <vt:lpstr>Fotosyntéza</vt:lpstr>
      <vt:lpstr>Jet stream</vt:lpstr>
      <vt:lpstr>Knižní zdroje: Demek Jaromír a kolektiv, Geografie pro střední školy 1 - Fyzickogeografická část, 2001,  SPN-pedagogické nakladatelství Praha, 96 stran, ISBN 80-85937-73-5 </vt:lpstr>
    </vt:vector>
  </TitlesOfParts>
  <Company>Chytil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ATMOSFÉRA</dc:title>
  <dc:creator>ivo</dc:creator>
  <cp:lastModifiedBy>Ivo</cp:lastModifiedBy>
  <cp:revision>78</cp:revision>
  <dcterms:created xsi:type="dcterms:W3CDTF">2010-02-08T16:01:58Z</dcterms:created>
  <dcterms:modified xsi:type="dcterms:W3CDTF">2013-06-06T20:55:28Z</dcterms:modified>
</cp:coreProperties>
</file>