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3"/>
  </p:notes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515" autoAdjust="0"/>
    <p:restoredTop sz="94660"/>
  </p:normalViewPr>
  <p:slideViewPr>
    <p:cSldViewPr>
      <p:cViewPr varScale="1">
        <p:scale>
          <a:sx n="68" d="100"/>
          <a:sy n="68" d="100"/>
        </p:scale>
        <p:origin x="-16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06CAAE-A4CE-4795-BBE6-B9C7662E4DD1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6A95BF-67D3-4D01-9CB6-BCD2C8EA97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90656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71EE88-315B-45B7-BA9B-896E1C933ECD}" type="slidenum">
              <a:rPr lang="cs-CZ"/>
              <a:pPr/>
              <a:t>11</a:t>
            </a:fld>
            <a:endParaRPr lang="cs-CZ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ZÁVĚR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B9CB0-4498-42ED-8B48-F441B929E14C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83247AC-AEBE-4BE1-BD68-8D8FF903F06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B9CB0-4498-42ED-8B48-F441B929E14C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47AC-AEBE-4BE1-BD68-8D8FF903F0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B9CB0-4498-42ED-8B48-F441B929E14C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47AC-AEBE-4BE1-BD68-8D8FF903F0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239D91C-7E0E-43B2-B2C0-AE32253E80E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396F1B3-6E49-41D6-9EBA-D6EAFDC8834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B9CB0-4498-42ED-8B48-F441B929E14C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47AC-AEBE-4BE1-BD68-8D8FF903F06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B9CB0-4498-42ED-8B48-F441B929E14C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83247AC-AEBE-4BE1-BD68-8D8FF903F0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B9CB0-4498-42ED-8B48-F441B929E14C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47AC-AEBE-4BE1-BD68-8D8FF903F06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B9CB0-4498-42ED-8B48-F441B929E14C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47AC-AEBE-4BE1-BD68-8D8FF903F06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B9CB0-4498-42ED-8B48-F441B929E14C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47AC-AEBE-4BE1-BD68-8D8FF903F0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B9CB0-4498-42ED-8B48-F441B929E14C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47AC-AEBE-4BE1-BD68-8D8FF903F0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B9CB0-4498-42ED-8B48-F441B929E14C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47AC-AEBE-4BE1-BD68-8D8FF903F06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B9CB0-4498-42ED-8B48-F441B929E14C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83247AC-AEBE-4BE1-BD68-8D8FF903F06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78B9CB0-4498-42ED-8B48-F441B929E14C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83247AC-AEBE-4BE1-BD68-8D8FF903F06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ransition spd="slow"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commons.wikimedia.org/wiki/File:Magnetit_(01tm).JPG" TargetMode="External"/><Relationship Id="rId3" Type="http://schemas.openxmlformats.org/officeDocument/2006/relationships/hyperlink" Target="http://web.natur.cuni.cz/ugmnz/mineral/index.html" TargetMode="External"/><Relationship Id="rId7" Type="http://schemas.openxmlformats.org/officeDocument/2006/relationships/hyperlink" Target="http://commons.wikimedia.org/wiki/File:Senckenberg_Fluorit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ommons.wikimedia.org/wiki/File:Copper-Cuprite-208782.jpg" TargetMode="External"/><Relationship Id="rId5" Type="http://schemas.openxmlformats.org/officeDocument/2006/relationships/hyperlink" Target="http://commons.wikimedia.org/wiki/File:S%C3%ADra.PNG" TargetMode="External"/><Relationship Id="rId10" Type="http://schemas.openxmlformats.org/officeDocument/2006/relationships/hyperlink" Target="http://commons.wikimedia.org/wiki/File:Pyrit_12.jpg" TargetMode="External"/><Relationship Id="rId4" Type="http://schemas.openxmlformats.org/officeDocument/2006/relationships/hyperlink" Target="http://commons.wikimedia.org/wiki/File:Leucite_-_Roccamonfina,_Lazio,_Italia_01.jpg" TargetMode="External"/><Relationship Id="rId9" Type="http://schemas.openxmlformats.org/officeDocument/2006/relationships/hyperlink" Target="http://commons.wikimedia.org/wiki/File:Mineraly.sk_-_markazit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1689410"/>
              </p:ext>
            </p:extLst>
          </p:nvPr>
        </p:nvGraphicFramePr>
        <p:xfrm>
          <a:off x="413284" y="1704114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Minerály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Zeměpis, 1.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Fyzicko-geografická sféra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Minerály – chemické vlastnosti, Prezentace o chemickém složení a vlastnostech nerostů, příklady hornin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síra S, kovy, nekovy,  oxidy, izomorfie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Ivo Chytil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13. 11. 2012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94054989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cs-CZ" b="1" dirty="0"/>
              <a:t>Chemické vlastnosti</a:t>
            </a: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1476375" y="1052513"/>
            <a:ext cx="6191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cs-CZ" b="1" dirty="0">
                <a:latin typeface="Arial" pitchFamily="34" charset="0"/>
                <a:cs typeface="Arial" pitchFamily="34" charset="0"/>
              </a:rPr>
              <a:t>Rozpustnost ve vodě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cs-CZ" dirty="0">
                <a:latin typeface="Arial" pitchFamily="34" charset="0"/>
                <a:cs typeface="Arial" pitchFamily="34" charset="0"/>
              </a:rPr>
              <a:t>Ve vodě je rozpustný halit (sůl kamenná,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NaCl</a:t>
            </a:r>
            <a:r>
              <a:rPr lang="cs-CZ" dirty="0">
                <a:latin typeface="Arial" pitchFamily="34" charset="0"/>
                <a:cs typeface="Arial" pitchFamily="34" charset="0"/>
              </a:rPr>
              <a:t>). </a:t>
            </a:r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250825" y="2060575"/>
            <a:ext cx="84963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cs-CZ" b="1" dirty="0">
                <a:latin typeface="Arial" pitchFamily="34" charset="0"/>
                <a:cs typeface="Arial" pitchFamily="34" charset="0"/>
              </a:rPr>
              <a:t>Barvení plamene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cs-CZ" dirty="0">
                <a:latin typeface="Arial" pitchFamily="34" charset="0"/>
                <a:cs typeface="Arial" pitchFamily="34" charset="0"/>
              </a:rPr>
              <a:t>Řada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prvků </a:t>
            </a:r>
            <a:r>
              <a:rPr lang="cs-CZ" dirty="0">
                <a:latin typeface="Arial" pitchFamily="34" charset="0"/>
                <a:cs typeface="Arial" pitchFamily="34" charset="0"/>
              </a:rPr>
              <a:t>barví plamen. U některých nerostů dochází k barvení plamene již při vsunutí vzorku do plamene, jiné musíme nejprve ovlhčit kyselinou. Většinou používáme zředěnou kyselinu chlorovodíkovou.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142976" y="3857628"/>
            <a:ext cx="181876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Příklady bavení: </a:t>
            </a:r>
          </a:p>
          <a:p>
            <a:r>
              <a:rPr lang="cs-CZ" dirty="0" smtClean="0"/>
              <a:t>Vápník  -  červeně</a:t>
            </a:r>
          </a:p>
          <a:p>
            <a:r>
              <a:rPr lang="cs-CZ" dirty="0" smtClean="0"/>
              <a:t>Arsen    - modře</a:t>
            </a:r>
          </a:p>
          <a:p>
            <a:r>
              <a:rPr lang="cs-CZ" dirty="0" smtClean="0"/>
              <a:t>Rtuť      - fialově</a:t>
            </a:r>
          </a:p>
          <a:p>
            <a:r>
              <a:rPr lang="cs-CZ" dirty="0" smtClean="0"/>
              <a:t>Sodík    - žlutě</a:t>
            </a:r>
          </a:p>
          <a:p>
            <a:r>
              <a:rPr lang="cs-CZ" dirty="0" smtClean="0"/>
              <a:t>Měď      - zeleně</a:t>
            </a:r>
          </a:p>
          <a:p>
            <a:endParaRPr lang="cs-CZ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285720" y="285728"/>
            <a:ext cx="8501122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buNone/>
            </a:pPr>
            <a:r>
              <a:rPr lang="cs-CZ" sz="1400" b="1" dirty="0">
                <a:latin typeface="Arial" pitchFamily="34" charset="0"/>
                <a:cs typeface="Arial" pitchFamily="34" charset="0"/>
              </a:rPr>
              <a:t>Knižní zdroje:</a:t>
            </a:r>
            <a:endParaRPr lang="cs-CZ" sz="1400" dirty="0">
              <a:latin typeface="Arial" pitchFamily="34" charset="0"/>
              <a:cs typeface="Arial" pitchFamily="34" charset="0"/>
            </a:endParaRPr>
          </a:p>
          <a:p>
            <a:r>
              <a:rPr lang="cs-CZ" sz="1400" dirty="0"/>
              <a:t>Černík Vladimír, Martinec Zdeněk,  Vítek Jan. Přírodopis 4 – mineralogie a geologie.1998, SPN-pedagogické nakladatelství Praha, 87 stran. ISBN 80-7235-044-7 </a:t>
            </a:r>
          </a:p>
          <a:p>
            <a:endParaRPr lang="cs-CZ" sz="1400" b="1" dirty="0">
              <a:latin typeface="Arial" pitchFamily="34" charset="0"/>
              <a:cs typeface="Arial" pitchFamily="34" charset="0"/>
            </a:endParaRPr>
          </a:p>
          <a:p>
            <a:r>
              <a:rPr lang="cs-CZ" sz="1400" b="1" dirty="0">
                <a:latin typeface="Arial" pitchFamily="34" charset="0"/>
                <a:cs typeface="Arial" pitchFamily="34" charset="0"/>
              </a:rPr>
              <a:t>Internetové zdroje:</a:t>
            </a:r>
          </a:p>
          <a:p>
            <a:r>
              <a:rPr lang="cs-CZ" sz="1400" dirty="0">
                <a:latin typeface="Arial" pitchFamily="34" charset="0"/>
                <a:cs typeface="Arial" pitchFamily="34" charset="0"/>
              </a:rPr>
              <a:t>Chadimová Vlasta, Chvátal Marek, </a:t>
            </a:r>
            <a:r>
              <a:rPr lang="cs-CZ" sz="1400" dirty="0" err="1">
                <a:latin typeface="Arial" pitchFamily="34" charset="0"/>
                <a:cs typeface="Arial" pitchFamily="34" charset="0"/>
              </a:rPr>
              <a:t>Kühn</a:t>
            </a:r>
            <a:r>
              <a:rPr lang="cs-CZ" sz="1400" dirty="0">
                <a:latin typeface="Arial" pitchFamily="34" charset="0"/>
                <a:cs typeface="Arial" pitchFamily="34" charset="0"/>
              </a:rPr>
              <a:t> Jiří a Matějka Dobroslav.</a:t>
            </a:r>
            <a:br>
              <a:rPr lang="cs-CZ" sz="1400" dirty="0">
                <a:latin typeface="Arial" pitchFamily="34" charset="0"/>
                <a:cs typeface="Arial" pitchFamily="34" charset="0"/>
              </a:rPr>
            </a:br>
            <a:r>
              <a:rPr lang="cs-CZ" sz="1400" dirty="0">
                <a:latin typeface="Arial" pitchFamily="34" charset="0"/>
                <a:cs typeface="Arial" pitchFamily="34" charset="0"/>
              </a:rPr>
              <a:t>Ústav geochemie, mineralogie a nerostných zdrojů, Univerzita Karlova, Přírodovědecká fakulta, Albertov 6, 128 43 Praha 2. [cit. </a:t>
            </a:r>
            <a:r>
              <a:rPr lang="cs-CZ" sz="1400" dirty="0"/>
              <a:t>2012-11-13</a:t>
            </a:r>
            <a:r>
              <a:rPr lang="cs-CZ" sz="1400" dirty="0">
                <a:latin typeface="Arial" pitchFamily="34" charset="0"/>
                <a:cs typeface="Arial" pitchFamily="34" charset="0"/>
              </a:rPr>
              <a:t>] Dostupné </a:t>
            </a:r>
            <a:r>
              <a:rPr lang="cs-CZ" sz="1400" err="1">
                <a:latin typeface="Arial" pitchFamily="34" charset="0"/>
                <a:cs typeface="Arial" pitchFamily="34" charset="0"/>
              </a:rPr>
              <a:t>na</a:t>
            </a:r>
            <a:r>
              <a:rPr lang="cs-CZ" sz="1400" smtClean="0">
                <a:latin typeface="Arial" pitchFamily="34" charset="0"/>
                <a:cs typeface="Arial" pitchFamily="34" charset="0"/>
              </a:rPr>
              <a:t>: </a:t>
            </a:r>
            <a:r>
              <a:rPr lang="cs-CZ" sz="1400" u="sng" smtClean="0">
                <a:hlinkClick r:id="rId3"/>
              </a:rPr>
              <a:t>http</a:t>
            </a:r>
            <a:r>
              <a:rPr lang="cs-CZ" sz="1400" u="sng" dirty="0">
                <a:hlinkClick r:id="rId3"/>
              </a:rPr>
              <a:t>://web.natur.cuni.cz/ugmnz/mineral/index.html</a:t>
            </a:r>
            <a:endParaRPr lang="cs-CZ" sz="1400" dirty="0"/>
          </a:p>
          <a:p>
            <a:pPr>
              <a:buNone/>
            </a:pP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Seznam obrázků:</a:t>
            </a: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1400" dirty="0" smtClean="0"/>
          </a:p>
          <a:p>
            <a:pPr>
              <a:buNone/>
            </a:pPr>
            <a:r>
              <a:rPr lang="cs-CZ" sz="1400" dirty="0" smtClean="0"/>
              <a:t>Obr. č. 1 [cit. 2012-12-05] Dostupný pod licencí </a:t>
            </a:r>
            <a:r>
              <a:rPr lang="cs-CZ" sz="1400" dirty="0" err="1" smtClean="0"/>
              <a:t>Creative</a:t>
            </a:r>
            <a:r>
              <a:rPr lang="cs-CZ" sz="1400" dirty="0" smtClean="0"/>
              <a:t> </a:t>
            </a:r>
            <a:r>
              <a:rPr lang="cs-CZ" sz="1400" dirty="0" err="1" smtClean="0"/>
              <a:t>Commons</a:t>
            </a:r>
            <a:r>
              <a:rPr lang="cs-CZ" sz="1400" dirty="0" smtClean="0"/>
              <a:t> na www. </a:t>
            </a:r>
            <a:r>
              <a:rPr lang="cs-CZ" sz="1400" dirty="0" smtClean="0">
                <a:hlinkClick r:id="rId4"/>
              </a:rPr>
              <a:t>http://commons.wikimedia.org/wiki/File:Leucite_-_Roccamonfina,_Lazio,_Italia_01.jpg</a:t>
            </a:r>
            <a:endParaRPr lang="cs-CZ" sz="1400" dirty="0" smtClean="0"/>
          </a:p>
          <a:p>
            <a:r>
              <a:rPr lang="cs-CZ" sz="1400" dirty="0" smtClean="0"/>
              <a:t>Obr. č. 2 [cit. 2012-12-05] Dostupný pod licencí </a:t>
            </a:r>
            <a:r>
              <a:rPr lang="cs-CZ" sz="1400" dirty="0" err="1" smtClean="0"/>
              <a:t>Creative</a:t>
            </a:r>
            <a:r>
              <a:rPr lang="cs-CZ" sz="1400" dirty="0" smtClean="0"/>
              <a:t> </a:t>
            </a:r>
            <a:r>
              <a:rPr lang="cs-CZ" sz="1400" dirty="0" err="1" smtClean="0"/>
              <a:t>Commons</a:t>
            </a:r>
            <a:r>
              <a:rPr lang="cs-CZ" sz="1400" dirty="0" smtClean="0"/>
              <a:t> na www. </a:t>
            </a:r>
            <a:r>
              <a:rPr lang="cs-CZ" sz="1400" dirty="0" smtClean="0">
                <a:hlinkClick r:id="rId5"/>
              </a:rPr>
              <a:t>http://commons.wikimedia.org/wiki/File:S%C3%ADra.PNG</a:t>
            </a:r>
            <a:endParaRPr lang="cs-CZ" sz="1400" dirty="0" smtClean="0"/>
          </a:p>
          <a:p>
            <a:r>
              <a:rPr lang="cs-CZ" sz="1400" dirty="0" smtClean="0"/>
              <a:t>Obr. č. 3 [cit. 2012-12-05] Dostupný pod licencí </a:t>
            </a:r>
            <a:r>
              <a:rPr lang="cs-CZ" sz="1400" dirty="0" err="1" smtClean="0"/>
              <a:t>Creative</a:t>
            </a:r>
            <a:r>
              <a:rPr lang="cs-CZ" sz="1400" dirty="0" smtClean="0"/>
              <a:t> </a:t>
            </a:r>
            <a:r>
              <a:rPr lang="cs-CZ" sz="1400" dirty="0" err="1" smtClean="0"/>
              <a:t>Commons</a:t>
            </a:r>
            <a:r>
              <a:rPr lang="cs-CZ" sz="1400" dirty="0" smtClean="0"/>
              <a:t> na www. </a:t>
            </a:r>
            <a:r>
              <a:rPr lang="cs-CZ" sz="1400" dirty="0" smtClean="0">
                <a:hlinkClick r:id="rId6"/>
              </a:rPr>
              <a:t>http://commons.wikimedia.org/wiki/File:Copper-Cuprite-208782.jpg</a:t>
            </a:r>
            <a:endParaRPr lang="cs-CZ" sz="1400" dirty="0" smtClean="0"/>
          </a:p>
          <a:p>
            <a:r>
              <a:rPr lang="cs-CZ" sz="1400" dirty="0" smtClean="0"/>
              <a:t>Obr. č. 4 [cit. 2012-12-05] Dostupný pod licencí </a:t>
            </a:r>
            <a:r>
              <a:rPr lang="cs-CZ" sz="1400" dirty="0" err="1" smtClean="0"/>
              <a:t>Creative</a:t>
            </a:r>
            <a:r>
              <a:rPr lang="cs-CZ" sz="1400" dirty="0" smtClean="0"/>
              <a:t> </a:t>
            </a:r>
            <a:r>
              <a:rPr lang="cs-CZ" sz="1400" dirty="0" err="1" smtClean="0"/>
              <a:t>Commons</a:t>
            </a:r>
            <a:r>
              <a:rPr lang="cs-CZ" sz="1400" dirty="0" smtClean="0"/>
              <a:t> na www. </a:t>
            </a:r>
            <a:r>
              <a:rPr lang="cs-CZ" sz="1400" dirty="0" smtClean="0">
                <a:hlinkClick r:id="rId7"/>
              </a:rPr>
              <a:t>http://commons.wikimedia.org/wiki/File:Senckenberg_Fluorit.jpg</a:t>
            </a:r>
            <a:endParaRPr lang="cs-CZ" sz="1400" dirty="0" smtClean="0"/>
          </a:p>
          <a:p>
            <a:r>
              <a:rPr lang="cs-CZ" sz="1400" dirty="0" smtClean="0"/>
              <a:t>Obr. č. 5 [cit. 2012-12-05] Dostupný pod licencí </a:t>
            </a:r>
            <a:r>
              <a:rPr lang="cs-CZ" sz="1400" dirty="0" err="1" smtClean="0"/>
              <a:t>Creative</a:t>
            </a:r>
            <a:r>
              <a:rPr lang="cs-CZ" sz="1400" dirty="0" smtClean="0"/>
              <a:t> </a:t>
            </a:r>
            <a:r>
              <a:rPr lang="cs-CZ" sz="1400" dirty="0" err="1" smtClean="0"/>
              <a:t>Commons</a:t>
            </a:r>
            <a:r>
              <a:rPr lang="cs-CZ" sz="1400" dirty="0" smtClean="0"/>
              <a:t> na www. </a:t>
            </a:r>
            <a:r>
              <a:rPr lang="cs-CZ" sz="1400" dirty="0" smtClean="0">
                <a:hlinkClick r:id="rId8"/>
              </a:rPr>
              <a:t>http://commons.wikimedia.org/wiki/File:Magnetit_(01tm).JPG</a:t>
            </a:r>
            <a:endParaRPr lang="cs-CZ" sz="1400" dirty="0" smtClean="0"/>
          </a:p>
          <a:p>
            <a:r>
              <a:rPr lang="cs-CZ" sz="1400" dirty="0" smtClean="0"/>
              <a:t>Obr. č. 6 [cit. 2012-12-05] Dostupný pod licencí </a:t>
            </a:r>
            <a:r>
              <a:rPr lang="cs-CZ" sz="1400" dirty="0" err="1" smtClean="0"/>
              <a:t>Creative</a:t>
            </a:r>
            <a:r>
              <a:rPr lang="cs-CZ" sz="1400" dirty="0" smtClean="0"/>
              <a:t> </a:t>
            </a:r>
            <a:r>
              <a:rPr lang="cs-CZ" sz="1400" dirty="0" err="1" smtClean="0"/>
              <a:t>Commons</a:t>
            </a:r>
            <a:r>
              <a:rPr lang="cs-CZ" sz="1400" dirty="0" smtClean="0"/>
              <a:t> na www. </a:t>
            </a:r>
            <a:r>
              <a:rPr lang="cs-CZ" sz="1400" dirty="0" smtClean="0">
                <a:hlinkClick r:id="rId9"/>
              </a:rPr>
              <a:t>http://commons.wikimedia.org/wiki/File:Mineraly.sk_-_markazit.jpg</a:t>
            </a:r>
            <a:endParaRPr lang="cs-CZ" sz="1400" dirty="0" smtClean="0"/>
          </a:p>
          <a:p>
            <a:r>
              <a:rPr lang="cs-CZ" sz="1400" dirty="0" smtClean="0"/>
              <a:t>Obr. č. 7 [cit. 2012-12-05] Dostupný pod licencí </a:t>
            </a:r>
            <a:r>
              <a:rPr lang="cs-CZ" sz="1400" dirty="0" err="1" smtClean="0"/>
              <a:t>Creative</a:t>
            </a:r>
            <a:r>
              <a:rPr lang="cs-CZ" sz="1400" dirty="0" smtClean="0"/>
              <a:t> </a:t>
            </a:r>
            <a:r>
              <a:rPr lang="cs-CZ" sz="1400" dirty="0" err="1" smtClean="0"/>
              <a:t>Commons</a:t>
            </a:r>
            <a:r>
              <a:rPr lang="cs-CZ" sz="1400" dirty="0" smtClean="0"/>
              <a:t> na www. </a:t>
            </a:r>
            <a:r>
              <a:rPr lang="cs-CZ" sz="1400" dirty="0" smtClean="0">
                <a:hlinkClick r:id="rId10"/>
              </a:rPr>
              <a:t>http://commons.wikimedia.org/wiki/File:Pyrit_12.jpg</a:t>
            </a:r>
            <a:endParaRPr lang="cs-CZ" sz="1400" dirty="0" smtClean="0"/>
          </a:p>
          <a:p>
            <a:pPr>
              <a:buNone/>
            </a:pPr>
            <a:endParaRPr lang="cs-CZ" sz="1400" dirty="0" smtClean="0"/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939784"/>
          </a:xfrm>
        </p:spPr>
        <p:txBody>
          <a:bodyPr/>
          <a:lstStyle/>
          <a:p>
            <a:r>
              <a:rPr lang="cs-CZ" dirty="0" smtClean="0"/>
              <a:t>                   MINERÁLY</a:t>
            </a:r>
            <a:endParaRPr lang="cs-CZ" dirty="0"/>
          </a:p>
        </p:txBody>
      </p:sp>
      <p:pic>
        <p:nvPicPr>
          <p:cNvPr id="12290" name="Picture 2" descr="http://upload.wikimedia.org/wikipedia/commons/thumb/d/d0/Leucite_-_Roccamonfina%2C_Lazio%2C_Italia_01.jpg/800px-Leucite_-_Roccamonfina%2C_Lazio%2C_Italia_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214422"/>
            <a:ext cx="6262678" cy="4697009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2571736" y="6072206"/>
            <a:ext cx="5301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/>
              <a:t>Leucit – </a:t>
            </a:r>
            <a:r>
              <a:rPr lang="cs-CZ" sz="2000" b="1" dirty="0" err="1" smtClean="0"/>
              <a:t>Roccamonfina</a:t>
            </a:r>
            <a:r>
              <a:rPr lang="cs-CZ" sz="2000" b="1" dirty="0" smtClean="0"/>
              <a:t>                            </a:t>
            </a:r>
            <a:r>
              <a:rPr lang="cs-CZ" dirty="0" smtClean="0"/>
              <a:t>obrázek č. 1</a:t>
            </a:r>
            <a:endParaRPr lang="cs-CZ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/>
              <a:t>Vlastnosti krystalů – minerálů</a:t>
            </a:r>
            <a:br>
              <a:rPr lang="cs-CZ" sz="4000" b="1" dirty="0"/>
            </a:br>
            <a:r>
              <a:rPr lang="cs-CZ" sz="4000" b="1" dirty="0" smtClean="0"/>
              <a:t>Chemické vlastnosti</a:t>
            </a:r>
            <a:endParaRPr lang="cs-CZ" sz="4000" b="1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86766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Minerály se skládají z malých částic - atomů iontů a molekul. Chemické složení minerálů se vyjadřuje chemickou značkou (síra - S) nebo chemickým vzorcem (galenit -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PbS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). </a:t>
            </a:r>
            <a:br>
              <a:rPr lang="cs-CZ" sz="2000" dirty="0">
                <a:latin typeface="Arial" pitchFamily="34" charset="0"/>
                <a:cs typeface="Arial" pitchFamily="34" charset="0"/>
              </a:rPr>
            </a:br>
            <a:r>
              <a:rPr lang="cs-CZ" sz="2000" dirty="0">
                <a:latin typeface="Arial" pitchFamily="34" charset="0"/>
                <a:cs typeface="Arial" pitchFamily="34" charset="0"/>
              </a:rPr>
              <a:t>Minerály se rozdělují podle chemického složení a vnitřní stavby do devíti tříd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mineralogického systému. 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2555875" y="1341438"/>
            <a:ext cx="40338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 b="1"/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3643306" y="6143644"/>
            <a:ext cx="35198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cs-CZ" sz="2400" b="1" dirty="0" smtClean="0"/>
              <a:t>Síra</a:t>
            </a:r>
            <a:r>
              <a:rPr lang="cs-CZ" b="1" dirty="0" smtClean="0"/>
              <a:t>                                </a:t>
            </a:r>
            <a:r>
              <a:rPr lang="cs-CZ" dirty="0" smtClean="0"/>
              <a:t>obrázek č. 2 </a:t>
            </a:r>
            <a:endParaRPr lang="cs-CZ" dirty="0"/>
          </a:p>
        </p:txBody>
      </p:sp>
      <p:pic>
        <p:nvPicPr>
          <p:cNvPr id="11266" name="Picture 2" descr="File:Sír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571876"/>
            <a:ext cx="5772150" cy="263842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908050"/>
            <a:ext cx="8218487" cy="504825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/>
              <a:t>PRVKY</a:t>
            </a:r>
            <a:endParaRPr lang="cs-CZ" sz="4000" b="1" dirty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cs-CZ" sz="2000" dirty="0">
                <a:latin typeface="Arial" pitchFamily="34" charset="0"/>
                <a:cs typeface="Arial" pitchFamily="34" charset="0"/>
              </a:rPr>
              <a:t>V přírodě existuje přes 20 minerálů tvořených samostatnými prvky. Dělí se na </a:t>
            </a:r>
            <a:r>
              <a:rPr lang="cs-CZ" sz="2000" b="1" u="sng" dirty="0">
                <a:latin typeface="Arial" pitchFamily="34" charset="0"/>
                <a:cs typeface="Arial" pitchFamily="34" charset="0"/>
              </a:rPr>
              <a:t>kovy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: měď (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Cu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), stříbro (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Ag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), zlato (Au), železo (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Fe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), platina (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Pt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) a </a:t>
            </a:r>
            <a:r>
              <a:rPr lang="cs-CZ" sz="2000" b="1" u="sng" dirty="0">
                <a:latin typeface="Arial" pitchFamily="34" charset="0"/>
                <a:cs typeface="Arial" pitchFamily="34" charset="0"/>
              </a:rPr>
              <a:t>nekovy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: uhlík (C), síra (S). Jsou dobrými vodiči elektrického proudu.</a:t>
            </a:r>
            <a:r>
              <a:rPr lang="cs-CZ" sz="2400" b="1" dirty="0"/>
              <a:t/>
            </a:r>
            <a:br>
              <a:rPr lang="cs-CZ" sz="2400" b="1" dirty="0"/>
            </a:br>
            <a:r>
              <a:rPr lang="cs-CZ" sz="2400" b="1" dirty="0"/>
              <a:t/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5867400" y="4508500"/>
            <a:ext cx="27956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cs-CZ" sz="2000" b="1" dirty="0"/>
              <a:t>měď (</a:t>
            </a:r>
            <a:r>
              <a:rPr lang="cs-CZ" sz="2000" b="1" dirty="0" err="1"/>
              <a:t>Cu</a:t>
            </a:r>
            <a:r>
              <a:rPr lang="cs-CZ" sz="2000" b="1" dirty="0" smtClean="0"/>
              <a:t>)        </a:t>
            </a:r>
            <a:r>
              <a:rPr lang="cs-CZ" dirty="0" smtClean="0"/>
              <a:t>obrázek č. 3 </a:t>
            </a:r>
            <a:endParaRPr lang="cs-CZ" dirty="0"/>
          </a:p>
        </p:txBody>
      </p:sp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2571736" y="31750"/>
            <a:ext cx="46640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cs-CZ" sz="4000" b="1"/>
              <a:t>Chemické složení</a:t>
            </a:r>
            <a:r>
              <a:rPr lang="cs-CZ" sz="2400"/>
              <a:t> </a:t>
            </a:r>
          </a:p>
        </p:txBody>
      </p:sp>
      <p:pic>
        <p:nvPicPr>
          <p:cNvPr id="10242" name="Picture 2" descr="Soubor: Copper-Cuprite-20878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1785926"/>
            <a:ext cx="4252490" cy="270033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395288" y="549275"/>
            <a:ext cx="806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cs-CZ" b="1" dirty="0" smtClean="0"/>
              <a:t>Sulfidy- </a:t>
            </a:r>
            <a:r>
              <a:rPr lang="cs-CZ" dirty="0"/>
              <a:t>Sulfidy jsou soli kyseliny sirovodíkové (H2S). </a:t>
            </a:r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323850" y="1557338"/>
            <a:ext cx="8437563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cs-CZ" b="1" dirty="0" smtClean="0"/>
              <a:t>Halogenidy </a:t>
            </a:r>
            <a:r>
              <a:rPr lang="cs-CZ" dirty="0" smtClean="0"/>
              <a:t>-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hlavními 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zástupci je halit - sůl kamenná (</a:t>
            </a:r>
            <a:r>
              <a:rPr lang="cs-CZ" sz="1600" dirty="0" err="1">
                <a:latin typeface="Arial" pitchFamily="34" charset="0"/>
                <a:cs typeface="Arial" pitchFamily="34" charset="0"/>
              </a:rPr>
              <a:t>NaCl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) a fluorit (CaF2). Mají slanou nebo hořkou chuť, většinou jsou dobře rozpustné ve vodě. Během geologického vývoje Země byly často celé mořské zálivy odděleny od moře a vznikly laguny, které postupně vysychaly. Tak vznikla obrovská solná ložiska.</a:t>
            </a: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5286380" y="5286388"/>
            <a:ext cx="129843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cs-CZ" sz="2400" b="1" dirty="0"/>
              <a:t>Fluorit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obrázek č. 4</a:t>
            </a:r>
            <a:endParaRPr lang="cs-CZ" dirty="0"/>
          </a:p>
        </p:txBody>
      </p:sp>
      <p:pic>
        <p:nvPicPr>
          <p:cNvPr id="9218" name="Picture 2" descr="http://upload.wikimedia.org/wikipedia/commons/thumb/3/35/Senckenberg_Fluorit.jpg/800px-Senckenberg_Fluori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000372"/>
            <a:ext cx="4643470" cy="344197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179388" y="620713"/>
            <a:ext cx="864076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cs-CZ" b="1" dirty="0" smtClean="0"/>
              <a:t>Oxidy a hydroxidy </a:t>
            </a:r>
            <a:r>
              <a:rPr lang="cs-CZ" b="1" dirty="0"/>
              <a:t>- </a:t>
            </a:r>
            <a:r>
              <a:rPr lang="cs-CZ" dirty="0"/>
              <a:t>Oxidy jsou sloučeniny kyslíku. Mezi nejhojnější a nejvýznamnější patří křemen (SiO2), magnetit – nejznámější železná ruda obsahující až 72% železa (Fe3O4) ,hematit (Fe2O3) a korund (Al2O3). Mnoho z nich je důležitými rudami železa a cínu. Další jsou ceněné drahokamy (rubín a safír).</a:t>
            </a: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5929322" y="5286388"/>
            <a:ext cx="129843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cs-CZ" b="1" dirty="0" smtClean="0"/>
              <a:t>Magnetit</a:t>
            </a:r>
          </a:p>
          <a:p>
            <a:endParaRPr lang="cs-CZ" dirty="0" smtClean="0"/>
          </a:p>
          <a:p>
            <a:r>
              <a:rPr lang="cs-CZ" dirty="0" smtClean="0"/>
              <a:t>obrázek č. 5</a:t>
            </a:r>
            <a:endParaRPr lang="cs-CZ" dirty="0"/>
          </a:p>
        </p:txBody>
      </p:sp>
      <p:pic>
        <p:nvPicPr>
          <p:cNvPr id="8194" name="Picture 2" descr="http://upload.wikimedia.org/wikipedia/commons/thumb/3/3a/Magnetit_%2801tm%29.JPG/677px-Magnetit_%2801tm%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000240"/>
            <a:ext cx="4948227" cy="437812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250825" y="300038"/>
            <a:ext cx="8569325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tabLst>
                <a:tab pos="685800" algn="l"/>
              </a:tabLst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Uhličitany</a:t>
            </a:r>
          </a:p>
          <a:p>
            <a:pPr algn="ctr">
              <a:tabLst>
                <a:tab pos="685800" algn="l"/>
              </a:tabLst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Uhličitany </a:t>
            </a:r>
            <a:r>
              <a:rPr lang="cs-CZ" dirty="0">
                <a:latin typeface="Arial" pitchFamily="34" charset="0"/>
                <a:cs typeface="Arial" pitchFamily="34" charset="0"/>
              </a:rPr>
              <a:t>jsou soli kyseliny uhličité. Nejdůležitější je kalcit, který má velké rozšíření a vyskytuje se také jako hornina (vápenec, mramor).</a:t>
            </a:r>
            <a:r>
              <a:rPr lang="cs-CZ" b="1" dirty="0"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latin typeface="Arial" pitchFamily="34" charset="0"/>
                <a:cs typeface="Arial" pitchFamily="34" charset="0"/>
              </a:rPr>
            </a:br>
            <a:r>
              <a:rPr lang="cs-CZ" b="1" dirty="0"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latin typeface="Arial" pitchFamily="34" charset="0"/>
                <a:cs typeface="Arial" pitchFamily="34" charset="0"/>
              </a:rPr>
            </a:br>
            <a:endParaRPr lang="cs-CZ" b="1" dirty="0">
              <a:latin typeface="Arial" pitchFamily="34" charset="0"/>
              <a:cs typeface="Arial" pitchFamily="34" charset="0"/>
            </a:endParaRPr>
          </a:p>
          <a:p>
            <a:pPr algn="ctr">
              <a:tabLst>
                <a:tab pos="685800" algn="l"/>
              </a:tabLst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Sírany </a:t>
            </a:r>
            <a:endParaRPr lang="cs-CZ" b="1" dirty="0">
              <a:latin typeface="Arial" pitchFamily="34" charset="0"/>
              <a:cs typeface="Arial" pitchFamily="34" charset="0"/>
            </a:endParaRPr>
          </a:p>
          <a:p>
            <a:pPr algn="ctr">
              <a:tabLst>
                <a:tab pos="685800" algn="l"/>
              </a:tabLst>
            </a:pPr>
            <a:r>
              <a:rPr lang="cs-CZ" dirty="0">
                <a:latin typeface="Arial" pitchFamily="34" charset="0"/>
                <a:cs typeface="Arial" pitchFamily="34" charset="0"/>
              </a:rPr>
              <a:t>Sírany jsou soli kyseliny sírové. Jejich hlavními zástupci jsou sádrovec (CaSO4*2H2O), baryt (BaSO4), a modrá skalice (CuSO4*5H2O).</a:t>
            </a:r>
            <a:r>
              <a:rPr lang="cs-CZ" b="1" dirty="0"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latin typeface="Arial" pitchFamily="34" charset="0"/>
                <a:cs typeface="Arial" pitchFamily="34" charset="0"/>
              </a:rPr>
            </a:br>
            <a:r>
              <a:rPr lang="cs-CZ" b="1" dirty="0"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latin typeface="Arial" pitchFamily="34" charset="0"/>
                <a:cs typeface="Arial" pitchFamily="34" charset="0"/>
              </a:rPr>
            </a:br>
            <a:r>
              <a:rPr lang="cs-CZ" b="1" dirty="0" smtClean="0">
                <a:latin typeface="Arial" pitchFamily="34" charset="0"/>
                <a:cs typeface="Arial" pitchFamily="34" charset="0"/>
              </a:rPr>
              <a:t> Fosforečnany</a:t>
            </a:r>
            <a:endParaRPr lang="cs-CZ" b="1" dirty="0">
              <a:latin typeface="Arial" pitchFamily="34" charset="0"/>
              <a:cs typeface="Arial" pitchFamily="34" charset="0"/>
            </a:endParaRPr>
          </a:p>
          <a:p>
            <a:pPr algn="ctr">
              <a:tabLst>
                <a:tab pos="685800" algn="l"/>
              </a:tabLst>
            </a:pPr>
            <a:r>
              <a:rPr lang="cs-CZ" dirty="0">
                <a:latin typeface="Arial" pitchFamily="34" charset="0"/>
                <a:cs typeface="Arial" pitchFamily="34" charset="0"/>
              </a:rPr>
              <a:t>Fosforečnany jsou soli kyseliny fosforečné. Jejich hlavním zástupcem je apatit.</a:t>
            </a:r>
            <a:r>
              <a:rPr lang="cs-CZ" b="1" dirty="0"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latin typeface="Arial" pitchFamily="34" charset="0"/>
                <a:cs typeface="Arial" pitchFamily="34" charset="0"/>
              </a:rPr>
            </a:br>
            <a:r>
              <a:rPr lang="cs-CZ" b="1" dirty="0"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latin typeface="Arial" pitchFamily="34" charset="0"/>
                <a:cs typeface="Arial" pitchFamily="34" charset="0"/>
              </a:rPr>
            </a:br>
            <a:endParaRPr lang="cs-CZ" dirty="0">
              <a:latin typeface="Arial" pitchFamily="34" charset="0"/>
              <a:cs typeface="Arial" pitchFamily="34" charset="0"/>
            </a:endParaRPr>
          </a:p>
          <a:p>
            <a:pPr algn="ctr">
              <a:tabLst>
                <a:tab pos="685800" algn="l"/>
              </a:tabLst>
            </a:pP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Křemičitany</a:t>
            </a:r>
            <a:endParaRPr lang="cs-CZ" b="1" dirty="0">
              <a:latin typeface="Arial" pitchFamily="34" charset="0"/>
              <a:cs typeface="Arial" pitchFamily="34" charset="0"/>
            </a:endParaRPr>
          </a:p>
          <a:p>
            <a:pPr algn="ctr">
              <a:tabLst>
                <a:tab pos="685800" algn="l"/>
              </a:tabLst>
            </a:pPr>
            <a:r>
              <a:rPr lang="cs-CZ" dirty="0">
                <a:latin typeface="Arial" pitchFamily="34" charset="0"/>
                <a:cs typeface="Arial" pitchFamily="34" charset="0"/>
              </a:rPr>
              <a:t>Křemičitany neboli silikáty jsou sloučeniny oxidu křemičitého (SiO2). Tyto minerály jsou největší třídou nerostů a jsou také nejdůležitější součástí zemské kůry.</a:t>
            </a:r>
          </a:p>
          <a:p>
            <a:pPr algn="ctr">
              <a:tabLst>
                <a:tab pos="685800" algn="l"/>
              </a:tabLst>
            </a:pPr>
            <a:endParaRPr lang="cs-CZ" b="1" dirty="0">
              <a:latin typeface="Arial" pitchFamily="34" charset="0"/>
              <a:cs typeface="Arial" pitchFamily="34" charset="0"/>
            </a:endParaRPr>
          </a:p>
          <a:p>
            <a:pPr algn="ctr">
              <a:tabLst>
                <a:tab pos="685800" algn="l"/>
              </a:tabLst>
            </a:pPr>
            <a:endParaRPr lang="cs-CZ" b="1" dirty="0">
              <a:latin typeface="Arial" pitchFamily="34" charset="0"/>
              <a:cs typeface="Arial" pitchFamily="34" charset="0"/>
            </a:endParaRPr>
          </a:p>
          <a:p>
            <a:pPr algn="ctr">
              <a:tabLst>
                <a:tab pos="685800" algn="l"/>
              </a:tabLst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Organické minerály</a:t>
            </a:r>
            <a:endParaRPr lang="cs-CZ" b="1" dirty="0">
              <a:latin typeface="Arial" pitchFamily="34" charset="0"/>
              <a:cs typeface="Arial" pitchFamily="34" charset="0"/>
            </a:endParaRPr>
          </a:p>
          <a:p>
            <a:pPr algn="ctr">
              <a:tabLst>
                <a:tab pos="685800" algn="l"/>
              </a:tabLst>
            </a:pPr>
            <a:r>
              <a:rPr lang="cs-CZ" dirty="0">
                <a:latin typeface="Arial" pitchFamily="34" charset="0"/>
                <a:cs typeface="Arial" pitchFamily="34" charset="0"/>
              </a:rPr>
              <a:t>Liší se ode všech předcházejících tříd původem, protože vznikly rozkladem organismů. Nejznámějším zástupcem je jantar, který vznikl zkameněním pryskyřic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třetihorních </a:t>
            </a:r>
            <a:r>
              <a:rPr lang="cs-CZ" dirty="0">
                <a:latin typeface="Arial" pitchFamily="34" charset="0"/>
                <a:cs typeface="Arial" pitchFamily="34" charset="0"/>
              </a:rPr>
              <a:t>stromů. 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4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796908"/>
          </a:xfrm>
        </p:spPr>
        <p:txBody>
          <a:bodyPr/>
          <a:lstStyle/>
          <a:p>
            <a:r>
              <a:rPr lang="cs-CZ" b="1" dirty="0"/>
              <a:t>Chemické vlastnosti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250825" y="1125538"/>
            <a:ext cx="864552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cs-CZ" sz="1600" b="1" dirty="0">
                <a:latin typeface="Arial" pitchFamily="34" charset="0"/>
                <a:cs typeface="Arial" pitchFamily="34" charset="0"/>
              </a:rPr>
              <a:t>Polymorfie (mnohotvarost)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cs-CZ" sz="1600" dirty="0">
                <a:latin typeface="Arial" pitchFamily="34" charset="0"/>
                <a:cs typeface="Arial" pitchFamily="34" charset="0"/>
              </a:rPr>
              <a:t>Polymorfní nerosty mají </a:t>
            </a:r>
            <a:r>
              <a:rPr lang="cs-CZ" sz="1600" b="1" dirty="0">
                <a:latin typeface="Arial" pitchFamily="34" charset="0"/>
                <a:cs typeface="Arial" pitchFamily="34" charset="0"/>
              </a:rPr>
              <a:t>stejné chemické složení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, ale vznikly za různých podmínek. 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1600" dirty="0" smtClean="0">
                <a:latin typeface="Arial" pitchFamily="34" charset="0"/>
                <a:cs typeface="Arial" pitchFamily="34" charset="0"/>
              </a:rPr>
              <a:t>Mohou 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proto krystalovat v různých soustavách. </a:t>
            </a:r>
            <a:br>
              <a:rPr lang="cs-CZ" sz="1600" dirty="0">
                <a:latin typeface="Arial" pitchFamily="34" charset="0"/>
                <a:cs typeface="Arial" pitchFamily="34" charset="0"/>
              </a:rPr>
            </a:br>
            <a:r>
              <a:rPr lang="cs-CZ" sz="1600" b="1" i="1" dirty="0">
                <a:latin typeface="Arial" pitchFamily="34" charset="0"/>
                <a:cs typeface="Arial" pitchFamily="34" charset="0"/>
              </a:rPr>
              <a:t>Příklady: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 C: diamant - grafit, CaCO3: kalcit - aragonit, FeS2: pyrit - markazit. </a:t>
            </a:r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1285852" y="5214950"/>
            <a:ext cx="27799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cs-CZ" b="1" dirty="0"/>
              <a:t>Markazit</a:t>
            </a:r>
            <a:r>
              <a:rPr lang="cs-CZ" dirty="0"/>
              <a:t> </a:t>
            </a:r>
            <a:r>
              <a:rPr lang="cs-CZ" dirty="0" smtClean="0"/>
              <a:t>           obrázek č. 6</a:t>
            </a:r>
            <a:endParaRPr lang="cs-CZ" dirty="0"/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6215074" y="5857892"/>
            <a:ext cx="23853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cs-CZ" b="1" dirty="0" smtClean="0"/>
              <a:t>Pyrit           </a:t>
            </a:r>
            <a:r>
              <a:rPr lang="cs-CZ" dirty="0" smtClean="0"/>
              <a:t>obrázek č. 7 </a:t>
            </a:r>
            <a:endParaRPr lang="cs-CZ" dirty="0"/>
          </a:p>
        </p:txBody>
      </p:sp>
      <p:pic>
        <p:nvPicPr>
          <p:cNvPr id="6146" name="Picture 2" descr="File:Mineraly.sk - markazi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857496"/>
            <a:ext cx="3500462" cy="2059095"/>
          </a:xfrm>
          <a:prstGeom prst="rect">
            <a:avLst/>
          </a:prstGeom>
          <a:noFill/>
        </p:spPr>
      </p:pic>
      <p:pic>
        <p:nvPicPr>
          <p:cNvPr id="6148" name="Picture 4" descr="http://upload.wikimedia.org/wikipedia/commons/thumb/5/5a/Pyrit_12.jpg/642px-Pyrit_1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2500306"/>
            <a:ext cx="3543282" cy="331147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Chemické vlastnosti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412875"/>
            <a:ext cx="8229600" cy="1828800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Izomorfie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</a:t>
            </a: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    Izomorfní 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minerály mají různé složení, ale stejné (nebo velmi podobné) vlastnosti.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Mohou 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ve struktuře navzájem zastupovat, proto se v přírodě často setkáváme s kalcitem, který obsahuje také hořčík (tzv. hořečnatý kalcit). 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468313" y="3357563"/>
            <a:ext cx="813593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cs-CZ" b="1" dirty="0">
                <a:latin typeface="Arial" pitchFamily="34" charset="0"/>
                <a:cs typeface="Arial" pitchFamily="34" charset="0"/>
              </a:rPr>
              <a:t>Reakce s kyselinami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cs-CZ" dirty="0">
                <a:latin typeface="Arial" pitchFamily="34" charset="0"/>
                <a:cs typeface="Arial" pitchFamily="34" charset="0"/>
              </a:rPr>
              <a:t>Nejčastěji se používá reakce se zředěnou kyselinou chlorovodíkovou (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HCl</a:t>
            </a:r>
            <a:r>
              <a:rPr lang="cs-CZ" dirty="0">
                <a:latin typeface="Arial" pitchFamily="34" charset="0"/>
                <a:cs typeface="Arial" pitchFamily="34" charset="0"/>
              </a:rPr>
              <a:t>) k důkazu uhličitanů. Při této reakci se uvolňují bubliny CO2 (šumění). </a:t>
            </a:r>
          </a:p>
          <a:p>
            <a:pPr algn="ctr"/>
            <a:r>
              <a:rPr lang="cs-CZ" dirty="0">
                <a:latin typeface="Arial" pitchFamily="34" charset="0"/>
                <a:cs typeface="Arial" pitchFamily="34" charset="0"/>
              </a:rPr>
              <a:t>Můžeme použít místo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HCl</a:t>
            </a:r>
            <a:r>
              <a:rPr lang="cs-CZ" dirty="0">
                <a:latin typeface="Arial" pitchFamily="34" charset="0"/>
                <a:cs typeface="Arial" pitchFamily="34" charset="0"/>
              </a:rPr>
              <a:t> běžný kuchyňský ocet. </a:t>
            </a:r>
            <a:br>
              <a:rPr lang="cs-CZ" dirty="0">
                <a:latin typeface="Arial" pitchFamily="34" charset="0"/>
                <a:cs typeface="Arial" pitchFamily="34" charset="0"/>
              </a:rPr>
            </a:br>
            <a:r>
              <a:rPr lang="cs-CZ" dirty="0">
                <a:latin typeface="Arial" pitchFamily="34" charset="0"/>
                <a:cs typeface="Arial" pitchFamily="34" charset="0"/>
              </a:rPr>
              <a:t>Zlato se rozpouští v lučavce královské, což je směs kyseliny dusičné (HNO3) a kyseliny chlorovodíkové (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HCl</a:t>
            </a:r>
            <a:r>
              <a:rPr lang="cs-CZ" dirty="0">
                <a:latin typeface="Arial" pitchFamily="34" charset="0"/>
                <a:cs typeface="Arial" pitchFamily="34" charset="0"/>
              </a:rPr>
              <a:t>). </a:t>
            </a:r>
          </a:p>
        </p:txBody>
      </p:sp>
    </p:spTree>
  </p:cSld>
  <p:clrMapOvr>
    <a:masterClrMapping/>
  </p:clrMapOvr>
  <p:transition spd="slow">
    <p:fade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75</TotalTime>
  <Words>575</Words>
  <Application>Microsoft Office PowerPoint</Application>
  <PresentationFormat>Předvádění na obrazovce (4:3)</PresentationFormat>
  <Paragraphs>87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Jmění</vt:lpstr>
      <vt:lpstr>Snímek 1</vt:lpstr>
      <vt:lpstr>                   MINERÁLY</vt:lpstr>
      <vt:lpstr>Vlastnosti krystalů – minerálů Chemické vlastnosti</vt:lpstr>
      <vt:lpstr>PRVKY</vt:lpstr>
      <vt:lpstr>Snímek 5</vt:lpstr>
      <vt:lpstr>Snímek 6</vt:lpstr>
      <vt:lpstr>Snímek 7</vt:lpstr>
      <vt:lpstr>Chemické vlastnosti</vt:lpstr>
      <vt:lpstr>Chemické vlastnosti</vt:lpstr>
      <vt:lpstr>Chemické vlastnosti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Ivo</dc:creator>
  <cp:lastModifiedBy>Ivo</cp:lastModifiedBy>
  <cp:revision>31</cp:revision>
  <dcterms:created xsi:type="dcterms:W3CDTF">2013-02-01T10:02:16Z</dcterms:created>
  <dcterms:modified xsi:type="dcterms:W3CDTF">2013-06-06T20:53:09Z</dcterms:modified>
</cp:coreProperties>
</file>