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12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750" autoAdjust="0"/>
    <p:restoredTop sz="94660"/>
  </p:normalViewPr>
  <p:slideViewPr>
    <p:cSldViewPr>
      <p:cViewPr varScale="1">
        <p:scale>
          <a:sx n="68" d="100"/>
          <a:sy n="68" d="100"/>
        </p:scale>
        <p:origin x="-17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EBC537-6069-47BA-9882-1D5BE629241B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2054AC-F0CD-4356-9409-95FC8C565A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275590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71EE88-315B-45B7-BA9B-896E1C933ECD}" type="slidenum">
              <a:rPr lang="cs-CZ"/>
              <a:pPr/>
              <a:t>10</a:t>
            </a:fld>
            <a:endParaRPr lang="cs-CZ"/>
          </a:p>
        </p:txBody>
      </p:sp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ZÁVĚR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Zaoblený obdélník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0" name="Podnadpis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1" name="Zástupný symbol pro číslo snímku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E239D91C-7E0E-43B2-B2C0-AE32253E80EF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aoblený obdélník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Zaoblený obdélník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Zaoblený obdélník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Obdélník s jedním zakulaceným rohem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Zaoblený obdélník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Zástupný symbol pro nadpis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417449-152C-417B-AF1A-58ECEE6822B4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8" name="Zástupný symbol pro zápatí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81DA3CAF-C3AD-4277-B4BF-705AC0F2A9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eb.natur.cuni.cz/ugmnz/mineral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commons.wikimedia.org/wiki/File:Mineral-cleavage.gif" TargetMode="External"/><Relationship Id="rId5" Type="http://schemas.openxmlformats.org/officeDocument/2006/relationships/hyperlink" Target="http://commons.wikimedia.org/wiki/File:Knoop-and_Mohs-_scale.svg?uselang=cs" TargetMode="External"/><Relationship Id="rId4" Type="http://schemas.openxmlformats.org/officeDocument/2006/relationships/hyperlink" Target="http://commons.wikimedia.org/wiki/File:Halit-kolejny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Minerály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Minerály – fyzikální vlastnosti</a:t>
                      </a:r>
                    </a:p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Prezentace o fyzikálních vlastnostech nerostů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tvrdost, diamant, lesk, vryp, barva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13. 11. 2012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0" name="Rectangle 6"/>
          <p:cNvSpPr>
            <a:spLocks noChangeArrowheads="1"/>
          </p:cNvSpPr>
          <p:nvPr/>
        </p:nvSpPr>
        <p:spPr bwMode="auto">
          <a:xfrm>
            <a:off x="285720" y="1071546"/>
            <a:ext cx="8501122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Knižní zdroje: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400" dirty="0" smtClean="0"/>
              <a:t>Černík </a:t>
            </a:r>
            <a:r>
              <a:rPr lang="cs-CZ" sz="1400" dirty="0"/>
              <a:t>Vladimír, Martinec Zdeněk,  Vítek Jan. Přírodopis 4 – mineralogie a geologie.1998, SPN-pedagogické nakladatelství Praha, 87 stran. ISBN 80-7235-044-7 </a:t>
            </a:r>
          </a:p>
          <a:p>
            <a:endParaRPr lang="cs-CZ" sz="1400" b="1" dirty="0" smtClean="0">
              <a:latin typeface="Arial" pitchFamily="34" charset="0"/>
              <a:cs typeface="Arial" pitchFamily="34" charset="0"/>
            </a:endParaRPr>
          </a:p>
          <a:p>
            <a:r>
              <a:rPr lang="cs-CZ" sz="1400" b="1" dirty="0" smtClean="0">
                <a:latin typeface="Arial" pitchFamily="34" charset="0"/>
                <a:cs typeface="Arial" pitchFamily="34" charset="0"/>
              </a:rPr>
              <a:t>Internetové zdroje:</a:t>
            </a:r>
          </a:p>
          <a:p>
            <a:r>
              <a:rPr lang="cs-CZ" sz="1400" dirty="0" smtClean="0">
                <a:latin typeface="Arial" pitchFamily="34" charset="0"/>
                <a:cs typeface="Arial" pitchFamily="34" charset="0"/>
              </a:rPr>
              <a:t>Chadimová Vlasta, Chvátal Marek,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Kühn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Jiří a Matějka Dobroslav.</a:t>
            </a:r>
            <a:br>
              <a:rPr lang="cs-CZ" sz="1400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smtClean="0">
                <a:latin typeface="Arial" pitchFamily="34" charset="0"/>
                <a:cs typeface="Arial" pitchFamily="34" charset="0"/>
              </a:rPr>
              <a:t>Ústav geochemie, mineralogie a nerostných zdrojů, Univerzita Karlova, Přírodovědecká fakulta, Albertov 6, 128 43 Praha 2. [cit. </a:t>
            </a:r>
            <a:r>
              <a:rPr lang="cs-CZ" sz="1400" dirty="0" smtClean="0"/>
              <a:t>2012-11-13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] Dostupné na:www. </a:t>
            </a:r>
            <a:r>
              <a:rPr lang="cs-CZ" sz="1400" u="sng" dirty="0" smtClean="0">
                <a:hlinkClick r:id="rId3"/>
              </a:rPr>
              <a:t>http://web.</a:t>
            </a:r>
            <a:r>
              <a:rPr lang="cs-CZ" sz="1400" u="sng" dirty="0" err="1" smtClean="0">
                <a:hlinkClick r:id="rId3"/>
              </a:rPr>
              <a:t>natur.cuni.cz</a:t>
            </a:r>
            <a:r>
              <a:rPr lang="cs-CZ" sz="1400" u="sng" dirty="0" smtClean="0">
                <a:hlinkClick r:id="rId3"/>
              </a:rPr>
              <a:t>/</a:t>
            </a:r>
            <a:r>
              <a:rPr lang="cs-CZ" sz="1400" u="sng" dirty="0" err="1" smtClean="0">
                <a:hlinkClick r:id="rId3"/>
              </a:rPr>
              <a:t>ugmnz</a:t>
            </a:r>
            <a:r>
              <a:rPr lang="cs-CZ" sz="1400" u="sng" dirty="0" smtClean="0">
                <a:hlinkClick r:id="rId3"/>
              </a:rPr>
              <a:t>/</a:t>
            </a:r>
            <a:r>
              <a:rPr lang="cs-CZ" sz="1400" u="sng" dirty="0" err="1" smtClean="0">
                <a:hlinkClick r:id="rId3"/>
              </a:rPr>
              <a:t>mineral</a:t>
            </a:r>
            <a:r>
              <a:rPr lang="cs-CZ" sz="1400" u="sng" dirty="0" smtClean="0">
                <a:hlinkClick r:id="rId3"/>
              </a:rPr>
              <a:t>/index.</a:t>
            </a:r>
            <a:r>
              <a:rPr lang="cs-CZ" sz="1400" u="sng" dirty="0" err="1" smtClean="0">
                <a:hlinkClick r:id="rId3"/>
              </a:rPr>
              <a:t>html</a:t>
            </a:r>
            <a:endParaRPr lang="cs-CZ" sz="1400" dirty="0" smtClean="0"/>
          </a:p>
          <a:p>
            <a:pPr>
              <a:buNone/>
            </a:pP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1400" b="1" dirty="0" smtClean="0">
                <a:latin typeface="Arial" pitchFamily="34" charset="0"/>
                <a:cs typeface="Arial" pitchFamily="34" charset="0"/>
              </a:rPr>
              <a:t>Seznam obrázků:</a:t>
            </a:r>
            <a:endParaRPr lang="cs-CZ" sz="1400" dirty="0" smtClean="0">
              <a:latin typeface="Arial" pitchFamily="34" charset="0"/>
              <a:cs typeface="Arial" pitchFamily="34" charset="0"/>
            </a:endParaRPr>
          </a:p>
          <a:p>
            <a:endParaRPr lang="cs-CZ" sz="1400" dirty="0" smtClean="0"/>
          </a:p>
          <a:p>
            <a:r>
              <a:rPr lang="cs-CZ" sz="1400" dirty="0" smtClean="0"/>
              <a:t>Obr. č. 1[cit. 2012-11-28]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4"/>
              </a:rPr>
              <a:t>http://commons.wikimedia.org/wiki/File:Halit-kolejny.JPG</a:t>
            </a:r>
            <a:endParaRPr lang="cs-CZ" sz="1400" dirty="0" smtClean="0"/>
          </a:p>
          <a:p>
            <a:endParaRPr lang="cs-CZ" sz="1400" dirty="0" smtClean="0"/>
          </a:p>
          <a:p>
            <a:r>
              <a:rPr lang="cs-CZ" sz="1400" dirty="0" smtClean="0"/>
              <a:t>Obr. č. 2 [cit. 2012-11-28]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5"/>
              </a:rPr>
              <a:t>http://commons.wikimedia.org/wiki/File:Knoop-and_Mohs-_scale.svg?uselang=cs</a:t>
            </a:r>
            <a:endParaRPr lang="cs-CZ" sz="1400" dirty="0" smtClean="0"/>
          </a:p>
          <a:p>
            <a:r>
              <a:rPr lang="cs-CZ" sz="1400" dirty="0" smtClean="0"/>
              <a:t> </a:t>
            </a:r>
          </a:p>
          <a:p>
            <a:r>
              <a:rPr lang="cs-CZ" sz="1400" dirty="0" smtClean="0"/>
              <a:t>Obr. č. 3. [cit. 2012-11-28] Dostupný pod licencí </a:t>
            </a:r>
            <a:r>
              <a:rPr lang="cs-CZ" sz="1400" dirty="0" err="1" smtClean="0"/>
              <a:t>Creative</a:t>
            </a:r>
            <a:r>
              <a:rPr lang="cs-CZ" sz="1400" dirty="0" smtClean="0"/>
              <a:t> </a:t>
            </a:r>
            <a:r>
              <a:rPr lang="cs-CZ" sz="1400" dirty="0" err="1" smtClean="0"/>
              <a:t>Commons</a:t>
            </a:r>
            <a:r>
              <a:rPr lang="cs-CZ" sz="1400" dirty="0" smtClean="0"/>
              <a:t> na www. </a:t>
            </a:r>
            <a:r>
              <a:rPr lang="cs-CZ" sz="1400" dirty="0" smtClean="0">
                <a:hlinkClick r:id="rId6"/>
              </a:rPr>
              <a:t>http://commons.wikimedia.org/wiki/File:Mineral-cleavage.gif</a:t>
            </a:r>
            <a:endParaRPr lang="cs-CZ" sz="1400" dirty="0" smtClean="0"/>
          </a:p>
          <a:p>
            <a:endParaRPr lang="cs-CZ" sz="1400" dirty="0" smtClean="0"/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0040"/>
            <a:ext cx="7239000" cy="822944"/>
          </a:xfrm>
        </p:spPr>
        <p:txBody>
          <a:bodyPr/>
          <a:lstStyle/>
          <a:p>
            <a:r>
              <a:rPr lang="cs-CZ" dirty="0"/>
              <a:t>MINERÁLY</a:t>
            </a:r>
          </a:p>
        </p:txBody>
      </p:sp>
      <p:pic>
        <p:nvPicPr>
          <p:cNvPr id="9218" name="Picture 2" descr="File:Halit-kolejny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1285860"/>
            <a:ext cx="6048364" cy="4536273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3143240" y="5857892"/>
            <a:ext cx="52149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smtClean="0"/>
              <a:t>      Halit</a:t>
            </a:r>
            <a:r>
              <a:rPr lang="cs-CZ" smtClean="0"/>
              <a:t>                           </a:t>
            </a:r>
            <a:r>
              <a:rPr lang="cs-CZ" sz="1200" dirty="0" smtClean="0"/>
              <a:t>obrázek č. 1</a:t>
            </a:r>
            <a:endParaRPr lang="cs-CZ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9" name="Rectangle 7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000" b="1"/>
              <a:t>Vlastnosti krystalů – minerálů</a:t>
            </a:r>
            <a:br>
              <a:rPr lang="cs-CZ" sz="4000" b="1"/>
            </a:br>
            <a:r>
              <a:rPr lang="cs-CZ" sz="4000" b="1"/>
              <a:t>Fyzikální vlastnosti</a:t>
            </a:r>
          </a:p>
        </p:txBody>
      </p:sp>
      <p:sp>
        <p:nvSpPr>
          <p:cNvPr id="28680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427913" cy="4400568"/>
          </a:xfrm>
        </p:spPr>
        <p:txBody>
          <a:bodyPr>
            <a:normAutofit/>
          </a:bodyPr>
          <a:lstStyle/>
          <a:p>
            <a:r>
              <a:rPr lang="cs-CZ" b="1" dirty="0"/>
              <a:t>Tvrdost</a:t>
            </a:r>
            <a:r>
              <a:rPr lang="cs-CZ" sz="2400" dirty="0"/>
              <a:t> </a:t>
            </a:r>
          </a:p>
          <a:p>
            <a:endParaRPr lang="cs-CZ" sz="2400" dirty="0"/>
          </a:p>
          <a:p>
            <a:r>
              <a:rPr lang="cs-CZ" sz="2400" dirty="0"/>
              <a:t>Tvrdost je odpor minerálu proti vniknutí cizího tělesa. „Odolnost proti poškrábání“</a:t>
            </a:r>
            <a:endParaRPr lang="cs-CZ" sz="2400" b="1" dirty="0"/>
          </a:p>
          <a:p>
            <a:endParaRPr lang="cs-CZ" sz="2400" b="1" dirty="0"/>
          </a:p>
          <a:p>
            <a:r>
              <a:rPr lang="cs-CZ" sz="2400" b="1" dirty="0" err="1"/>
              <a:t>Mohsova</a:t>
            </a:r>
            <a:r>
              <a:rPr lang="cs-CZ" sz="2400" b="1" dirty="0"/>
              <a:t> stupnice tvrdosti: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sz="2400" dirty="0" smtClean="0"/>
              <a:t>Desetičlenná stupnice seřazená </a:t>
            </a:r>
            <a:r>
              <a:rPr lang="cs-CZ" sz="2400" dirty="0"/>
              <a:t>tak, že každý tvrdší nerost rýpe do předcházejícího měkčího. Například minerál s tvrdostí 4 rýpe do kalcitu (tvrdost 3), ale do apatitu (tvrdost 5) nerýpe.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76" name="Rectangle 32"/>
          <p:cNvSpPr>
            <a:spLocks noChangeArrowheads="1"/>
          </p:cNvSpPr>
          <p:nvPr/>
        </p:nvSpPr>
        <p:spPr bwMode="auto">
          <a:xfrm>
            <a:off x="0" y="150971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cs-CZ"/>
          </a:p>
        </p:txBody>
      </p:sp>
      <p:graphicFrame>
        <p:nvGraphicFramePr>
          <p:cNvPr id="31831" name="Group 87"/>
          <p:cNvGraphicFramePr>
            <a:graphicFrameLocks noGrp="1"/>
          </p:cNvGraphicFramePr>
          <p:nvPr/>
        </p:nvGraphicFramePr>
        <p:xfrm>
          <a:off x="2627313" y="1509713"/>
          <a:ext cx="2185035" cy="3021013"/>
        </p:xfrm>
        <a:graphic>
          <a:graphicData uri="http://schemas.openxmlformats.org/drawingml/2006/table">
            <a:tbl>
              <a:tblPr/>
              <a:tblGrid>
                <a:gridCol w="1768475"/>
                <a:gridCol w="208280"/>
                <a:gridCol w="208280"/>
              </a:tblGrid>
              <a:tr h="302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  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1833" name="Group 89"/>
          <p:cNvGraphicFramePr>
            <a:graphicFrameLocks noGrp="1"/>
          </p:cNvGraphicFramePr>
          <p:nvPr/>
        </p:nvGraphicFramePr>
        <p:xfrm>
          <a:off x="395288" y="908050"/>
          <a:ext cx="4032250" cy="5113342"/>
        </p:xfrm>
        <a:graphic>
          <a:graphicData uri="http://schemas.openxmlformats.org/drawingml/2006/table">
            <a:tbl>
              <a:tblPr/>
              <a:tblGrid>
                <a:gridCol w="957262"/>
                <a:gridCol w="1227138"/>
                <a:gridCol w="1847850"/>
              </a:tblGrid>
              <a:tr h="692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Stupeň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Minerál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Poznámka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mastek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můžeme rýpat nehtem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0563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halit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/sádrovec/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kalcit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můžeme rýpat nožem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59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fluorit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apatit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živec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rýpe do skla</a:t>
                      </a:r>
                      <a:endParaRPr kumimoji="0" lang="cs-CZ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křemen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topaz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korund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143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kumimoji="0" lang="cs-CZ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diamant</a:t>
                      </a:r>
                      <a:endParaRPr kumimoji="0" lang="cs-CZ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 descr="File:Knoop-and Mohs- scale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3" y="714356"/>
            <a:ext cx="4000528" cy="5143536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3643306" y="6072206"/>
            <a:ext cx="6000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/>
              <a:t>Mohsova</a:t>
            </a:r>
            <a:r>
              <a:rPr lang="cs-CZ" b="1" dirty="0" smtClean="0"/>
              <a:t> stupnice tvrdosti     </a:t>
            </a:r>
            <a:r>
              <a:rPr lang="cs-CZ" sz="1200" dirty="0" smtClean="0"/>
              <a:t>obrázek č.2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357158" y="2000240"/>
            <a:ext cx="439102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endParaRPr lang="cs-CZ" sz="2400" b="1" dirty="0" smtClean="0"/>
          </a:p>
          <a:p>
            <a:pPr algn="ctr"/>
            <a:r>
              <a:rPr lang="cs-CZ" sz="2400" b="1" dirty="0" smtClean="0"/>
              <a:t>Štěpnost</a:t>
            </a:r>
            <a:r>
              <a:rPr lang="cs-CZ" sz="2400" dirty="0" smtClean="0"/>
              <a:t> </a:t>
            </a:r>
          </a:p>
          <a:p>
            <a:r>
              <a:rPr lang="cs-CZ" sz="2000" dirty="0" smtClean="0"/>
              <a:t>Po </a:t>
            </a:r>
            <a:r>
              <a:rPr lang="cs-CZ" sz="2000" dirty="0"/>
              <a:t>úderu kladivem do minerálu můžeme pozorovat, jak se minerál rozpadá. Vidíme štěpnost nebo lom. </a:t>
            </a:r>
            <a:r>
              <a:rPr lang="cs-CZ" sz="2000" dirty="0" smtClean="0"/>
              <a:t>Není však </a:t>
            </a:r>
            <a:r>
              <a:rPr lang="cs-CZ" sz="2000" dirty="0"/>
              <a:t>nutné vzorek poškodit, stačí pozorovat jeho plochy.</a:t>
            </a:r>
          </a:p>
        </p:txBody>
      </p:sp>
      <p:pic>
        <p:nvPicPr>
          <p:cNvPr id="6148" name="Picture 4" descr="http://upload.wikimedia.org/wikipedia/commons/thumb/9/93/Mineral-cleavage.gif/471px-Mineral-cleavage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1424" y="1643050"/>
            <a:ext cx="3776785" cy="4803173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1142976" y="57148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1472" y="428604"/>
            <a:ext cx="7786742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Hustota</a:t>
            </a:r>
            <a:r>
              <a:rPr lang="cs-CZ" dirty="0" smtClean="0"/>
              <a:t> </a:t>
            </a:r>
          </a:p>
          <a:p>
            <a:pPr algn="ctr"/>
            <a:r>
              <a:rPr lang="cs-CZ" sz="2000" dirty="0" smtClean="0"/>
              <a:t>Hustota určuje, kolikrát je určitý objem nerostu těžší než stejný objem destilované vody. Udává v  g/cm3</a:t>
            </a:r>
          </a:p>
          <a:p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3357554" y="6143644"/>
            <a:ext cx="12984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obrázek č.3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1000100" y="5643578"/>
            <a:ext cx="3683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/>
              <a:t>Běžné typy štěpení minerálů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214282" y="500042"/>
            <a:ext cx="8497888" cy="5539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sz="2400" b="1" dirty="0"/>
              <a:t>Lom</a:t>
            </a:r>
            <a:r>
              <a:rPr lang="cs-CZ" sz="2400" dirty="0"/>
              <a:t> </a:t>
            </a:r>
          </a:p>
          <a:p>
            <a:pPr algn="ctr"/>
            <a:r>
              <a:rPr lang="cs-CZ" dirty="0"/>
              <a:t>Některé nerosty se lámou podle nerovných ploch</a:t>
            </a:r>
            <a:r>
              <a:rPr lang="cs-CZ" dirty="0" smtClean="0"/>
              <a:t>.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Rozeznáváme </a:t>
            </a:r>
            <a:r>
              <a:rPr lang="cs-CZ" dirty="0"/>
              <a:t>například: nerovný lom, miskovitý, hladký, </a:t>
            </a:r>
            <a:endParaRPr lang="cs-CZ" dirty="0" smtClean="0"/>
          </a:p>
          <a:p>
            <a:pPr algn="ctr"/>
            <a:r>
              <a:rPr lang="cs-CZ" dirty="0" err="1" smtClean="0"/>
              <a:t>tříšťnatý</a:t>
            </a:r>
            <a:r>
              <a:rPr lang="cs-CZ" dirty="0" smtClean="0"/>
              <a:t> </a:t>
            </a:r>
            <a:r>
              <a:rPr lang="cs-CZ" dirty="0"/>
              <a:t>a lasturnatý </a:t>
            </a:r>
            <a:r>
              <a:rPr lang="cs-CZ" dirty="0" smtClean="0"/>
              <a:t>lom</a:t>
            </a:r>
          </a:p>
          <a:p>
            <a:pPr algn="ctr"/>
            <a:endParaRPr lang="cs-CZ" sz="2400" b="1" dirty="0" smtClean="0"/>
          </a:p>
          <a:p>
            <a:pPr algn="ctr"/>
            <a:r>
              <a:rPr lang="cs-CZ" sz="2400" b="1" dirty="0" smtClean="0"/>
              <a:t>Kujné </a:t>
            </a:r>
            <a:r>
              <a:rPr lang="cs-CZ" sz="2400" b="1" dirty="0"/>
              <a:t>minerály</a:t>
            </a:r>
            <a:r>
              <a:rPr lang="cs-CZ" sz="2400" dirty="0"/>
              <a:t> </a:t>
            </a:r>
            <a:br>
              <a:rPr lang="cs-CZ" sz="2400" dirty="0"/>
            </a:br>
            <a:r>
              <a:rPr lang="cs-CZ" dirty="0"/>
              <a:t>Některé minerály jsou kujné. </a:t>
            </a:r>
            <a:r>
              <a:rPr lang="cs-CZ" dirty="0" smtClean="0"/>
              <a:t>Ryzí kovy </a:t>
            </a:r>
            <a:r>
              <a:rPr lang="cs-CZ" dirty="0"/>
              <a:t>- zlato, stříbro, měď. Nerozpadají se, nýbrž je lze rozklepat do tenkých </a:t>
            </a:r>
            <a:r>
              <a:rPr lang="cs-CZ" dirty="0" smtClean="0"/>
              <a:t>plíšků. </a:t>
            </a:r>
            <a:endParaRPr lang="cs-CZ" dirty="0"/>
          </a:p>
          <a:p>
            <a:pPr algn="ctr"/>
            <a:endParaRPr lang="cs-CZ" sz="2400" b="1" dirty="0"/>
          </a:p>
          <a:p>
            <a:pPr algn="ctr"/>
            <a:r>
              <a:rPr lang="cs-CZ" sz="2400" b="1" dirty="0"/>
              <a:t>Lesk</a:t>
            </a:r>
            <a:r>
              <a:rPr lang="cs-CZ" sz="2400" dirty="0"/>
              <a:t> </a:t>
            </a:r>
          </a:p>
          <a:p>
            <a:pPr algn="ctr"/>
            <a:r>
              <a:rPr lang="cs-CZ" dirty="0"/>
              <a:t>Lesk vzniká odrazem světla od krystalových nebo štěpných ploch. </a:t>
            </a:r>
            <a:r>
              <a:rPr lang="cs-CZ" dirty="0" smtClean="0"/>
              <a:t>Rozlišujeme: </a:t>
            </a:r>
            <a:endParaRPr lang="cs-CZ" dirty="0"/>
          </a:p>
          <a:p>
            <a:pPr algn="ctr"/>
            <a:r>
              <a:rPr lang="cs-CZ" dirty="0"/>
              <a:t>diamantový lesk - diamant, sfalerit </a:t>
            </a:r>
          </a:p>
          <a:p>
            <a:pPr algn="ctr"/>
            <a:r>
              <a:rPr lang="cs-CZ" dirty="0"/>
              <a:t>kovový lesk - pyrit, galenit </a:t>
            </a:r>
          </a:p>
          <a:p>
            <a:pPr algn="ctr"/>
            <a:r>
              <a:rPr lang="cs-CZ" dirty="0"/>
              <a:t>perleťový lesk - slídy, sádrovec </a:t>
            </a:r>
          </a:p>
          <a:p>
            <a:pPr algn="ctr"/>
            <a:r>
              <a:rPr lang="cs-CZ" dirty="0"/>
              <a:t>skelný lesk - křemen </a:t>
            </a:r>
          </a:p>
          <a:p>
            <a:pPr algn="ctr"/>
            <a:r>
              <a:rPr lang="cs-CZ" dirty="0"/>
              <a:t>matný lesk - kaolinit </a:t>
            </a:r>
          </a:p>
          <a:p>
            <a:pPr algn="ctr"/>
            <a:r>
              <a:rPr lang="cs-CZ" dirty="0"/>
              <a:t>mastný lesk - mastek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395288" y="404813"/>
            <a:ext cx="8137525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r>
              <a:rPr lang="cs-CZ" sz="2400" b="1" dirty="0"/>
              <a:t>Barva</a:t>
            </a:r>
            <a:r>
              <a:rPr lang="cs-CZ" dirty="0"/>
              <a:t> </a:t>
            </a:r>
          </a:p>
          <a:p>
            <a:pPr algn="ctr"/>
            <a:r>
              <a:rPr lang="cs-CZ" dirty="0" smtClean="0"/>
              <a:t>Nejnápadnější vlastnost </a:t>
            </a:r>
            <a:r>
              <a:rPr lang="cs-CZ" dirty="0"/>
              <a:t>minerálů. Je důležitá pro poznávání minerálů. Rozlišujeme nerosty barevné, bezbarvé a zbarvené.</a:t>
            </a:r>
          </a:p>
          <a:p>
            <a:pPr algn="ctr"/>
            <a:endParaRPr lang="cs-CZ" sz="2400" b="1" dirty="0"/>
          </a:p>
          <a:p>
            <a:pPr algn="ctr"/>
            <a:endParaRPr lang="cs-CZ" sz="2400" b="1" dirty="0"/>
          </a:p>
          <a:p>
            <a:pPr algn="ctr"/>
            <a:r>
              <a:rPr lang="cs-CZ" sz="2400" b="1" dirty="0" smtClean="0"/>
              <a:t>Mnohobarevnost</a:t>
            </a:r>
            <a:endParaRPr lang="cs-CZ" sz="2400" dirty="0"/>
          </a:p>
          <a:p>
            <a:pPr algn="ctr"/>
            <a:r>
              <a:rPr lang="cs-CZ" dirty="0" smtClean="0"/>
              <a:t>Některé minerály </a:t>
            </a:r>
            <a:r>
              <a:rPr lang="cs-CZ" dirty="0"/>
              <a:t>při natáčení mění barvu </a:t>
            </a:r>
            <a:r>
              <a:rPr lang="cs-CZ" dirty="0" smtClean="0"/>
              <a:t>(turmalín</a:t>
            </a:r>
            <a:r>
              <a:rPr lang="cs-CZ" dirty="0"/>
              <a:t>, rubín, safír</a:t>
            </a:r>
            <a:r>
              <a:rPr lang="cs-CZ" dirty="0" smtClean="0"/>
              <a:t>). Používá se polarizační mikroskop. </a:t>
            </a:r>
            <a:endParaRPr lang="cs-CZ" dirty="0"/>
          </a:p>
          <a:p>
            <a:pPr algn="ctr"/>
            <a:endParaRPr lang="cs-CZ" sz="2400" b="1" dirty="0"/>
          </a:p>
          <a:p>
            <a:pPr algn="ctr"/>
            <a:endParaRPr lang="cs-CZ" sz="2400" b="1" dirty="0"/>
          </a:p>
          <a:p>
            <a:pPr algn="ctr"/>
            <a:r>
              <a:rPr lang="cs-CZ" sz="2400" b="1" dirty="0"/>
              <a:t>Propustnost světla</a:t>
            </a:r>
            <a:r>
              <a:rPr lang="cs-CZ" dirty="0"/>
              <a:t> </a:t>
            </a:r>
          </a:p>
          <a:p>
            <a:pPr algn="ctr"/>
            <a:r>
              <a:rPr lang="cs-CZ" dirty="0" smtClean="0"/>
              <a:t>Rozlišujeme </a:t>
            </a:r>
            <a:r>
              <a:rPr lang="cs-CZ" dirty="0"/>
              <a:t>nerosty průhledné, průsvitné a neprůsvitné. </a:t>
            </a:r>
          </a:p>
          <a:p>
            <a:pPr algn="ctr"/>
            <a:r>
              <a:rPr lang="cs-CZ" dirty="0"/>
              <a:t>průhledné - propouští světlo </a:t>
            </a:r>
          </a:p>
          <a:p>
            <a:pPr algn="ctr"/>
            <a:r>
              <a:rPr lang="cs-CZ" dirty="0"/>
              <a:t>průsvitné - propouští světlo částečně, jsou neprůhledné </a:t>
            </a:r>
          </a:p>
          <a:p>
            <a:pPr algn="ctr"/>
            <a:r>
              <a:rPr lang="cs-CZ" dirty="0"/>
              <a:t>neprůsvitné - nepropouštějí světlo a nejsou průhledné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250825" y="428605"/>
            <a:ext cx="8393141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cs-CZ" sz="2400" b="1" dirty="0"/>
              <a:t>Vryp</a:t>
            </a:r>
            <a:r>
              <a:rPr lang="cs-CZ" sz="2400" dirty="0"/>
              <a:t> </a:t>
            </a:r>
          </a:p>
          <a:p>
            <a:pPr algn="ctr"/>
            <a:r>
              <a:rPr lang="cs-CZ" dirty="0"/>
              <a:t>Vryp je barva prášku, kterou zanechává nerost při otírání o neglazovanou bílou porcelánovou destičku. </a:t>
            </a:r>
            <a:endParaRPr lang="cs-CZ" dirty="0" smtClean="0"/>
          </a:p>
          <a:p>
            <a:pPr algn="ctr"/>
            <a:r>
              <a:rPr lang="cs-CZ" dirty="0" smtClean="0"/>
              <a:t>Může </a:t>
            </a:r>
            <a:r>
              <a:rPr lang="cs-CZ" dirty="0"/>
              <a:t>se lišit od skutečné barvy nerostu. </a:t>
            </a:r>
          </a:p>
          <a:p>
            <a:pPr algn="ctr"/>
            <a:endParaRPr lang="cs-CZ" sz="2400" b="1" dirty="0"/>
          </a:p>
          <a:p>
            <a:pPr algn="ctr"/>
            <a:endParaRPr lang="cs-CZ" sz="2400" b="1" dirty="0"/>
          </a:p>
          <a:p>
            <a:pPr algn="ctr"/>
            <a:r>
              <a:rPr lang="cs-CZ" sz="2400" b="1" dirty="0"/>
              <a:t>Žáruvzdornost</a:t>
            </a:r>
            <a:r>
              <a:rPr lang="cs-CZ" sz="2400" dirty="0"/>
              <a:t> </a:t>
            </a:r>
          </a:p>
          <a:p>
            <a:pPr algn="ctr"/>
            <a:r>
              <a:rPr lang="cs-CZ" dirty="0" smtClean="0"/>
              <a:t>Schopnost odolávat </a:t>
            </a:r>
            <a:r>
              <a:rPr lang="cs-CZ" dirty="0"/>
              <a:t>vysokým teplotám. Příkladem může být muskovit (světlá slída). Používá se jako izolační materiál. </a:t>
            </a:r>
            <a:endParaRPr lang="cs-CZ" dirty="0" smtClean="0"/>
          </a:p>
          <a:p>
            <a:pPr algn="ctr"/>
            <a:r>
              <a:rPr lang="cs-CZ" dirty="0" smtClean="0"/>
              <a:t>Vyrábí </a:t>
            </a:r>
            <a:r>
              <a:rPr lang="cs-CZ" dirty="0"/>
              <a:t>se z něho žáruvzdorná </a:t>
            </a:r>
            <a:r>
              <a:rPr lang="cs-CZ" dirty="0" smtClean="0"/>
              <a:t>okénka.</a:t>
            </a:r>
          </a:p>
          <a:p>
            <a:pPr algn="ctr"/>
            <a:r>
              <a:rPr lang="cs-CZ" dirty="0" smtClean="0"/>
              <a:t>Dalším </a:t>
            </a:r>
            <a:r>
              <a:rPr lang="cs-CZ" dirty="0"/>
              <a:t>příkladem je grafit (tuha) - má bod tání 2800°C. </a:t>
            </a:r>
          </a:p>
          <a:p>
            <a:pPr algn="ctr"/>
            <a:endParaRPr lang="cs-CZ" sz="2400" b="1" dirty="0"/>
          </a:p>
          <a:p>
            <a:pPr algn="ctr"/>
            <a:endParaRPr lang="cs-CZ" sz="2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85786" y="1357298"/>
            <a:ext cx="77153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 smtClean="0"/>
              <a:t>Elektrické vlastnosti</a:t>
            </a:r>
            <a:r>
              <a:rPr lang="cs-CZ" dirty="0" smtClean="0"/>
              <a:t> </a:t>
            </a:r>
          </a:p>
          <a:p>
            <a:pPr algn="ctr"/>
            <a:r>
              <a:rPr lang="cs-CZ" dirty="0" smtClean="0"/>
              <a:t>Dobrými vodiči elektrického proudu jsou kovy </a:t>
            </a:r>
          </a:p>
          <a:p>
            <a:pPr algn="ctr"/>
            <a:r>
              <a:rPr lang="cs-CZ" dirty="0" smtClean="0"/>
              <a:t>(měď, stříbro, zlato) a grafit. </a:t>
            </a:r>
            <a:br>
              <a:rPr lang="cs-CZ" dirty="0" smtClean="0"/>
            </a:br>
            <a:r>
              <a:rPr lang="cs-CZ" dirty="0" smtClean="0"/>
              <a:t>Nevodivé jsou například jílové minerály a karbonáty. </a:t>
            </a:r>
          </a:p>
          <a:p>
            <a:pPr algn="ctr"/>
            <a:endParaRPr lang="cs-CZ" sz="2400" b="1" dirty="0" smtClean="0"/>
          </a:p>
          <a:p>
            <a:pPr algn="ctr"/>
            <a:endParaRPr lang="cs-CZ" sz="2400" b="1" dirty="0" smtClean="0"/>
          </a:p>
          <a:p>
            <a:pPr algn="ctr"/>
            <a:r>
              <a:rPr lang="cs-CZ" sz="2400" b="1" dirty="0" smtClean="0"/>
              <a:t>Magnetismus</a:t>
            </a:r>
            <a:r>
              <a:rPr lang="cs-CZ" dirty="0" smtClean="0"/>
              <a:t> </a:t>
            </a:r>
          </a:p>
          <a:p>
            <a:pPr algn="ctr"/>
            <a:r>
              <a:rPr lang="cs-CZ" dirty="0" smtClean="0"/>
              <a:t>Nejhojnějším a nejznámějším minerálem je magnetit. 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54</TotalTime>
  <Words>395</Words>
  <Application>Microsoft Office PowerPoint</Application>
  <PresentationFormat>Předvádění na obrazovce (4:3)</PresentationFormat>
  <Paragraphs>122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Aspekt</vt:lpstr>
      <vt:lpstr>Snímek 1</vt:lpstr>
      <vt:lpstr>MINERÁLY</vt:lpstr>
      <vt:lpstr>Vlastnosti krystalů – minerálů Fyzikální vlastnosti</vt:lpstr>
      <vt:lpstr>Snímek 4</vt:lpstr>
      <vt:lpstr>Snímek 5</vt:lpstr>
      <vt:lpstr>Snímek 6</vt:lpstr>
      <vt:lpstr>Snímek 7</vt:lpstr>
      <vt:lpstr>Snímek 8</vt:lpstr>
      <vt:lpstr>Snímek 9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Ivo</cp:lastModifiedBy>
  <cp:revision>29</cp:revision>
  <dcterms:created xsi:type="dcterms:W3CDTF">2013-02-01T09:59:16Z</dcterms:created>
  <dcterms:modified xsi:type="dcterms:W3CDTF">2013-06-06T20:50:51Z</dcterms:modified>
</cp:coreProperties>
</file>