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4"/>
  </p:notesMasterIdLst>
  <p:sldIdLst>
    <p:sldId id="27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9191" autoAdjust="0"/>
    <p:restoredTop sz="94660"/>
  </p:normalViewPr>
  <p:slideViewPr>
    <p:cSldViewPr>
      <p:cViewPr varScale="1">
        <p:scale>
          <a:sx n="68" d="100"/>
          <a:sy n="68" d="100"/>
        </p:scale>
        <p:origin x="-17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EC3CF-E9C1-4D99-BCFA-B1E02E7A668D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5CEF1D-B03C-4072-BBFB-21E3EB9FF3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4862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71EE88-315B-45B7-BA9B-896E1C933ECD}" type="slidenum">
              <a:rPr lang="cs-CZ"/>
              <a:pPr/>
              <a:t>12</a:t>
            </a:fld>
            <a:endParaRPr lang="cs-CZ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ZÁVĚR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6B57-3D61-4A66-945C-64EEFA19DA32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1632E2D-BE08-4768-A8E2-BDC3A2F2B99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6B57-3D61-4A66-945C-64EEFA19DA32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32E2D-BE08-4768-A8E2-BDC3A2F2B9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6B57-3D61-4A66-945C-64EEFA19DA32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32E2D-BE08-4768-A8E2-BDC3A2F2B9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479F188-03DC-402E-BDEC-32AC567C3E1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6B57-3D61-4A66-945C-64EEFA19DA32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32E2D-BE08-4768-A8E2-BDC3A2F2B99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6B57-3D61-4A66-945C-64EEFA19DA32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1632E2D-BE08-4768-A8E2-BDC3A2F2B9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6B57-3D61-4A66-945C-64EEFA19DA32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32E2D-BE08-4768-A8E2-BDC3A2F2B99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6B57-3D61-4A66-945C-64EEFA19DA32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32E2D-BE08-4768-A8E2-BDC3A2F2B99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6B57-3D61-4A66-945C-64EEFA19DA32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32E2D-BE08-4768-A8E2-BDC3A2F2B9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6B57-3D61-4A66-945C-64EEFA19DA32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32E2D-BE08-4768-A8E2-BDC3A2F2B9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6B57-3D61-4A66-945C-64EEFA19DA32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32E2D-BE08-4768-A8E2-BDC3A2F2B99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6B57-3D61-4A66-945C-64EEFA19DA32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1632E2D-BE08-4768-A8E2-BDC3A2F2B99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EB76B57-3D61-4A66-945C-64EEFA19DA32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1632E2D-BE08-4768-A8E2-BDC3A2F2B99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commons.wikimedia.org/wiki/File:Albite-Brazilianite-bg01b.jpg" TargetMode="External"/><Relationship Id="rId13" Type="http://schemas.openxmlformats.org/officeDocument/2006/relationships/hyperlink" Target="http://commons.wikimedia.org/wiki/File:Iron_stained_quartz.jpg" TargetMode="External"/><Relationship Id="rId3" Type="http://schemas.openxmlformats.org/officeDocument/2006/relationships/hyperlink" Target="http://web.natur.cuni.cz/ugmnz/mineral/index.html" TargetMode="External"/><Relationship Id="rId7" Type="http://schemas.openxmlformats.org/officeDocument/2006/relationships/hyperlink" Target="http://commons.wikimedia.org/wiki/File:Graphit_gitter.png" TargetMode="External"/><Relationship Id="rId12" Type="http://schemas.openxmlformats.org/officeDocument/2006/relationships/hyperlink" Target="http://commons.wikimedia.org/wiki/File:Grafit_1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ommons.wikimedia.org/wiki/File:Diamonds_gitter.svg?uselang=cs" TargetMode="External"/><Relationship Id="rId11" Type="http://schemas.openxmlformats.org/officeDocument/2006/relationships/hyperlink" Target="http://commons.wikimedia.org/wiki/File:Rutilated_quartz.jpg" TargetMode="External"/><Relationship Id="rId5" Type="http://schemas.openxmlformats.org/officeDocument/2006/relationships/hyperlink" Target="http://commons.wikimedia.org/wiki/File:Torbernite-es7b.jpg" TargetMode="External"/><Relationship Id="rId10" Type="http://schemas.openxmlformats.org/officeDocument/2006/relationships/hyperlink" Target="http://commons.wikimedia.org/wiki/File:Mineraly.sk_-_kalcit.jpg" TargetMode="External"/><Relationship Id="rId4" Type="http://schemas.openxmlformats.org/officeDocument/2006/relationships/hyperlink" Target="http://commons.wikimedia.org/wiki/File:Copper_sulfate.jpg" TargetMode="External"/><Relationship Id="rId9" Type="http://schemas.openxmlformats.org/officeDocument/2006/relationships/hyperlink" Target="http://commons.wikimedia.org/wiki/File:Fasergips01.JPG" TargetMode="External"/><Relationship Id="rId14" Type="http://schemas.openxmlformats.org/officeDocument/2006/relationships/hyperlink" Target="http://commons.wikimedia.org/wiki/File:Halit-Kristalle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21689410"/>
              </p:ext>
            </p:extLst>
          </p:nvPr>
        </p:nvGraphicFramePr>
        <p:xfrm>
          <a:off x="413284" y="1704114"/>
          <a:ext cx="8280920" cy="507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Minerály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Zeměpis, 1.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Fyzicko-geografická sféra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Minerály – krystalové soustavy</a:t>
                      </a:r>
                    </a:p>
                    <a:p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Prezentace o vnitřní stavbě nerostů,  Krystalové soustavy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mineralogie,  roviny souměrnosti,  vnitřní stavba krystalů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Ivo Chytil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13. 11. 2012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940549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solidFill>
                  <a:schemeClr val="tx1"/>
                </a:solidFill>
              </a:rPr>
              <a:t>Krystalové soustavy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cs-CZ" sz="2800" b="1" dirty="0">
                <a:latin typeface="Arial" pitchFamily="34" charset="0"/>
                <a:cs typeface="Arial" pitchFamily="34" charset="0"/>
              </a:rPr>
              <a:t>Soustava klencová</a:t>
            </a:r>
            <a:endParaRPr lang="cs-CZ" sz="2800" dirty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Pro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zjednodušení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bývá řazena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do šesterečné soustavy. Tyto soustavy mají stejný typ osního kříže a liší se četností svislé osy.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4714876" y="6000768"/>
            <a:ext cx="37862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cs-CZ" sz="2400" b="1" dirty="0" smtClean="0"/>
              <a:t>          Křemen</a:t>
            </a:r>
            <a:r>
              <a:rPr lang="cs-CZ" dirty="0" smtClean="0"/>
              <a:t> obrázek č. 10 </a:t>
            </a:r>
            <a:endParaRPr lang="cs-CZ" dirty="0"/>
          </a:p>
        </p:txBody>
      </p:sp>
      <p:pic>
        <p:nvPicPr>
          <p:cNvPr id="2050" name="Picture 2" descr="File:Iron stained quartz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571612"/>
            <a:ext cx="3171825" cy="4191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solidFill>
                  <a:schemeClr val="tx1"/>
                </a:solidFill>
              </a:rPr>
              <a:t>Krystalové soustavy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3471858" cy="4525963"/>
          </a:xfrm>
        </p:spPr>
        <p:txBody>
          <a:bodyPr/>
          <a:lstStyle/>
          <a:p>
            <a:r>
              <a:rPr lang="cs-CZ" sz="2800" b="1" dirty="0"/>
              <a:t>Soustava </a:t>
            </a:r>
            <a:r>
              <a:rPr lang="cs-CZ" sz="2800" b="1" dirty="0" smtClean="0"/>
              <a:t>krychlová</a:t>
            </a:r>
            <a:endParaRPr lang="cs-CZ" sz="2800" dirty="0"/>
          </a:p>
          <a:p>
            <a:endParaRPr lang="cs-CZ" sz="2800" dirty="0"/>
          </a:p>
          <a:p>
            <a:r>
              <a:rPr lang="cs-CZ" sz="2800" dirty="0">
                <a:latin typeface="Arial" pitchFamily="34" charset="0"/>
                <a:cs typeface="Arial" pitchFamily="34" charset="0"/>
              </a:rPr>
              <a:t>Krystaly krychlové soustavy mají nejvíce rovin souměrnosti.</a:t>
            </a: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4786314" y="5786454"/>
            <a:ext cx="44876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cs-CZ" sz="2400" b="1" dirty="0"/>
              <a:t>halit (sůl </a:t>
            </a:r>
            <a:r>
              <a:rPr lang="cs-CZ" sz="2400" b="1" dirty="0" smtClean="0"/>
              <a:t>kamenná)</a:t>
            </a:r>
            <a:r>
              <a:rPr lang="cs-CZ" dirty="0" smtClean="0"/>
              <a:t>obrázek č. 11 </a:t>
            </a:r>
            <a:endParaRPr lang="cs-CZ" dirty="0"/>
          </a:p>
        </p:txBody>
      </p:sp>
      <p:pic>
        <p:nvPicPr>
          <p:cNvPr id="1026" name="Picture 2" descr="File:Halit-Kristal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2143116"/>
            <a:ext cx="4736561" cy="3500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179512" y="96308"/>
            <a:ext cx="8501122" cy="6401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buNone/>
            </a:pPr>
            <a:r>
              <a:rPr lang="cs-CZ" sz="1200" b="1" dirty="0" smtClean="0">
                <a:latin typeface="Arial" pitchFamily="34" charset="0"/>
                <a:cs typeface="Arial" pitchFamily="34" charset="0"/>
              </a:rPr>
              <a:t>Knižní zdroje:</a:t>
            </a:r>
            <a:endParaRPr lang="cs-CZ" sz="1200" dirty="0" smtClean="0">
              <a:latin typeface="Arial" pitchFamily="34" charset="0"/>
              <a:cs typeface="Arial" pitchFamily="34" charset="0"/>
            </a:endParaRPr>
          </a:p>
          <a:p>
            <a:endParaRPr lang="cs-CZ" sz="1200" dirty="0"/>
          </a:p>
          <a:p>
            <a:r>
              <a:rPr lang="cs-CZ" sz="1200" dirty="0"/>
              <a:t>Černík Vladimír, Martinec Zdeněk,  Vítek Jan. Přírodopis 4 – mineralogie a geologie.1998, SPN-pedagogické nakladatelství Praha, 87 stran. ISBN 80-7235-044-7 </a:t>
            </a:r>
          </a:p>
          <a:p>
            <a:endParaRPr lang="cs-CZ" sz="1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200" b="1" dirty="0" smtClean="0">
                <a:latin typeface="Arial" pitchFamily="34" charset="0"/>
                <a:cs typeface="Arial" pitchFamily="34" charset="0"/>
              </a:rPr>
              <a:t>Internetové zdroje:</a:t>
            </a:r>
          </a:p>
          <a:p>
            <a:r>
              <a:rPr lang="cs-CZ" sz="1200" dirty="0" smtClean="0">
                <a:latin typeface="Arial" pitchFamily="34" charset="0"/>
                <a:cs typeface="Arial" pitchFamily="34" charset="0"/>
              </a:rPr>
              <a:t>Chadimová Vlasta, Chvátal Marek, </a:t>
            </a:r>
            <a:r>
              <a:rPr lang="cs-CZ" sz="1200" dirty="0" err="1" smtClean="0">
                <a:latin typeface="Arial" pitchFamily="34" charset="0"/>
                <a:cs typeface="Arial" pitchFamily="34" charset="0"/>
              </a:rPr>
              <a:t>Kühn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 Jiří a </a:t>
            </a:r>
            <a:r>
              <a:rPr lang="cs-CZ" sz="1200" smtClean="0">
                <a:latin typeface="Arial" pitchFamily="34" charset="0"/>
                <a:cs typeface="Arial" pitchFamily="34" charset="0"/>
              </a:rPr>
              <a:t>Matějka Dobroslav.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1200" dirty="0" smtClean="0">
                <a:latin typeface="Arial" pitchFamily="34" charset="0"/>
                <a:cs typeface="Arial" pitchFamily="34" charset="0"/>
              </a:rPr>
            </a:br>
            <a:r>
              <a:rPr lang="cs-CZ" sz="1200" dirty="0" smtClean="0">
                <a:latin typeface="Arial" pitchFamily="34" charset="0"/>
                <a:cs typeface="Arial" pitchFamily="34" charset="0"/>
              </a:rPr>
              <a:t>Ústav geochemie, mineralogie a nerostných zdrojů, Univerzita Karlova, Přírodovědecká fakulta, Albertov 6, 128 43 Praha. [cit. </a:t>
            </a:r>
            <a:r>
              <a:rPr lang="cs-CZ" sz="1200" dirty="0" smtClean="0"/>
              <a:t>2012-11-13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] Dostupné na: www. </a:t>
            </a:r>
            <a:r>
              <a:rPr lang="cs-CZ" sz="1200" b="1" u="sng" dirty="0" smtClean="0">
                <a:hlinkClick r:id="rId3"/>
              </a:rPr>
              <a:t>http://web.</a:t>
            </a:r>
            <a:r>
              <a:rPr lang="cs-CZ" sz="1200" b="1" u="sng" dirty="0" err="1" smtClean="0">
                <a:hlinkClick r:id="rId3"/>
              </a:rPr>
              <a:t>natur.cuni.cz</a:t>
            </a:r>
            <a:r>
              <a:rPr lang="cs-CZ" sz="1200" b="1" u="sng" dirty="0" smtClean="0">
                <a:hlinkClick r:id="rId3"/>
              </a:rPr>
              <a:t>/</a:t>
            </a:r>
            <a:r>
              <a:rPr lang="cs-CZ" sz="1200" b="1" u="sng" dirty="0" err="1" smtClean="0">
                <a:hlinkClick r:id="rId3"/>
              </a:rPr>
              <a:t>ugmnz</a:t>
            </a:r>
            <a:r>
              <a:rPr lang="cs-CZ" sz="1200" b="1" u="sng" dirty="0" smtClean="0">
                <a:hlinkClick r:id="rId3"/>
              </a:rPr>
              <a:t>/</a:t>
            </a:r>
            <a:r>
              <a:rPr lang="cs-CZ" sz="1200" b="1" u="sng" dirty="0" err="1" smtClean="0">
                <a:hlinkClick r:id="rId3"/>
              </a:rPr>
              <a:t>mineral</a:t>
            </a:r>
            <a:r>
              <a:rPr lang="cs-CZ" sz="1200" b="1" u="sng" dirty="0" smtClean="0">
                <a:hlinkClick r:id="rId3"/>
              </a:rPr>
              <a:t>/index.</a:t>
            </a:r>
            <a:r>
              <a:rPr lang="cs-CZ" sz="1200" b="1" u="sng" dirty="0" err="1" smtClean="0">
                <a:hlinkClick r:id="rId3"/>
              </a:rPr>
              <a:t>html</a:t>
            </a:r>
            <a:endParaRPr lang="cs-CZ" sz="1200" dirty="0" smtClean="0"/>
          </a:p>
          <a:p>
            <a:pPr>
              <a:buNone/>
            </a:pPr>
            <a:endParaRPr lang="cs-CZ" sz="1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200" b="1" dirty="0" smtClean="0">
                <a:latin typeface="Arial" pitchFamily="34" charset="0"/>
                <a:cs typeface="Arial" pitchFamily="34" charset="0"/>
              </a:rPr>
              <a:t>Seznam obrázků:</a:t>
            </a:r>
            <a:endParaRPr lang="cs-CZ" sz="1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200" dirty="0" smtClean="0"/>
              <a:t>Obr. č.1 [cit. 2012-11-13]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www. </a:t>
            </a:r>
            <a:r>
              <a:rPr lang="cs-CZ" sz="1200" dirty="0" smtClean="0">
                <a:hlinkClick r:id="rId4"/>
              </a:rPr>
              <a:t>http://commons.wikimedia.org/wiki/File:Copper_sulfate.jpg</a:t>
            </a:r>
            <a:endParaRPr lang="cs-CZ" sz="1200" dirty="0" smtClean="0"/>
          </a:p>
          <a:p>
            <a:r>
              <a:rPr lang="cs-CZ" sz="1200" dirty="0" smtClean="0"/>
              <a:t>Obr. č.2 [cit. 2012-11-13]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www. </a:t>
            </a:r>
            <a:r>
              <a:rPr lang="cs-CZ" sz="1200" dirty="0" smtClean="0">
                <a:hlinkClick r:id="rId5"/>
              </a:rPr>
              <a:t>http://commons.wikimedia.org/wiki/File:Torbernite-es7b.jpg</a:t>
            </a:r>
            <a:endParaRPr lang="cs-CZ" sz="1200" dirty="0" smtClean="0"/>
          </a:p>
          <a:p>
            <a:r>
              <a:rPr lang="cs-CZ" sz="1200" dirty="0" smtClean="0"/>
              <a:t>Obr. č.3 [cit. 2012-11-13]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www. </a:t>
            </a:r>
            <a:r>
              <a:rPr lang="cs-CZ" sz="1200" dirty="0" smtClean="0">
                <a:hlinkClick r:id="rId6"/>
              </a:rPr>
              <a:t>http://commons.wikimedia.org/wiki/File:Diamonds_gitter.svg?uselang=cs</a:t>
            </a:r>
            <a:endParaRPr lang="cs-CZ" sz="1200" dirty="0" smtClean="0"/>
          </a:p>
          <a:p>
            <a:r>
              <a:rPr lang="cs-CZ" sz="1200" dirty="0" smtClean="0"/>
              <a:t>Obr. č. 4 [cit. 2012-11-13]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www. </a:t>
            </a:r>
            <a:r>
              <a:rPr lang="cs-CZ" sz="1200" dirty="0" smtClean="0">
                <a:hlinkClick r:id="rId7"/>
              </a:rPr>
              <a:t>http://commons.wikimedia.org/wiki/File:Graphit_gitter.png</a:t>
            </a:r>
            <a:endParaRPr lang="cs-CZ" sz="1200" dirty="0" smtClean="0"/>
          </a:p>
          <a:p>
            <a:r>
              <a:rPr lang="cs-CZ" sz="1200" dirty="0" smtClean="0"/>
              <a:t>Obr. č.5 [cit. 2012-11-13]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www. </a:t>
            </a:r>
            <a:r>
              <a:rPr lang="cs-CZ" sz="1200" dirty="0" smtClean="0">
                <a:hlinkClick r:id="rId8"/>
              </a:rPr>
              <a:t>http://commons.wikimedia.org/wiki/File:Albite-Brazilianite-bg01b.jpg</a:t>
            </a:r>
            <a:endParaRPr lang="cs-CZ" sz="1200" dirty="0" smtClean="0"/>
          </a:p>
          <a:p>
            <a:r>
              <a:rPr lang="cs-CZ" sz="1200" dirty="0" smtClean="0"/>
              <a:t>Obr. č.6 [cit. 2012-11-13]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www. </a:t>
            </a:r>
            <a:r>
              <a:rPr lang="cs-CZ" sz="1200" dirty="0" smtClean="0">
                <a:hlinkClick r:id="rId9"/>
              </a:rPr>
              <a:t>http://commons.wikimedia.org/wiki/File:Fasergips01.JPG</a:t>
            </a:r>
            <a:endParaRPr lang="cs-CZ" sz="1200" dirty="0" smtClean="0"/>
          </a:p>
          <a:p>
            <a:r>
              <a:rPr lang="cs-CZ" sz="1200" dirty="0" smtClean="0"/>
              <a:t>Obr. č. 7 [cit. 2012-11-13]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www. </a:t>
            </a:r>
            <a:r>
              <a:rPr lang="cs-CZ" sz="1200" dirty="0" smtClean="0">
                <a:hlinkClick r:id="rId10"/>
              </a:rPr>
              <a:t>http://commons.wikimedia.org/wiki/File:Mineraly.sk_-_kalcit.jpg</a:t>
            </a:r>
            <a:endParaRPr lang="cs-CZ" sz="1200" dirty="0" smtClean="0"/>
          </a:p>
          <a:p>
            <a:r>
              <a:rPr lang="cs-CZ" sz="1200" dirty="0" smtClean="0"/>
              <a:t>Obr. č.8 [cit. 2012-11-13]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www. </a:t>
            </a:r>
            <a:r>
              <a:rPr lang="cs-CZ" sz="1200" dirty="0" smtClean="0">
                <a:hlinkClick r:id="rId11"/>
              </a:rPr>
              <a:t>http://commons.wikimedia.org/wiki/File:Rutilated_quartz.jpg</a:t>
            </a:r>
            <a:endParaRPr lang="cs-CZ" sz="1200" dirty="0" smtClean="0"/>
          </a:p>
          <a:p>
            <a:r>
              <a:rPr lang="cs-CZ" sz="1200" dirty="0" smtClean="0"/>
              <a:t>Obr. č.9  [cit. 2012-11-13]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www. </a:t>
            </a:r>
            <a:r>
              <a:rPr lang="cs-CZ" sz="1200" dirty="0" smtClean="0">
                <a:hlinkClick r:id="rId12"/>
              </a:rPr>
              <a:t>http://commons.wikimedia.org/wiki/File:Grafit_1.jpg</a:t>
            </a:r>
            <a:endParaRPr lang="cs-CZ" sz="1200" dirty="0" smtClean="0"/>
          </a:p>
          <a:p>
            <a:r>
              <a:rPr lang="cs-CZ" sz="1200" dirty="0" smtClean="0"/>
              <a:t>Obr. č.10 [cit. 2012-11-13]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www. </a:t>
            </a:r>
            <a:r>
              <a:rPr lang="cs-CZ" sz="1200" dirty="0" smtClean="0">
                <a:hlinkClick r:id="rId13"/>
              </a:rPr>
              <a:t>http://commons.wikimedia.org/wiki/File:Iron_stained_quartz.jpg</a:t>
            </a:r>
            <a:endParaRPr lang="cs-CZ" sz="1200" dirty="0" smtClean="0"/>
          </a:p>
          <a:p>
            <a:r>
              <a:rPr lang="cs-CZ" sz="1200" dirty="0" smtClean="0"/>
              <a:t>Obr. č.11 [cit. 2012-11-13]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www. </a:t>
            </a:r>
            <a:r>
              <a:rPr lang="cs-CZ" sz="1200" dirty="0" smtClean="0">
                <a:hlinkClick r:id="rId14"/>
              </a:rPr>
              <a:t>http://commons.wikimedia.org/wiki/File:Halit-Kristalle.jpg</a:t>
            </a:r>
            <a:endParaRPr lang="cs-CZ" sz="1200" dirty="0" smtClean="0"/>
          </a:p>
          <a:p>
            <a:endParaRPr lang="cs-CZ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MINERÁLY</a:t>
            </a:r>
          </a:p>
        </p:txBody>
      </p:sp>
      <p:pic>
        <p:nvPicPr>
          <p:cNvPr id="10242" name="Picture 2" descr="http://upload.wikimedia.org/wikipedia/commons/thumb/d/d8/Copper_sulfate.jpg/585px-Copper_sulfa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1285860"/>
            <a:ext cx="4437465" cy="4543662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2428860" y="5857892"/>
            <a:ext cx="5572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              síran měďnatý                </a:t>
            </a:r>
            <a:r>
              <a:rPr lang="cs-CZ" dirty="0" smtClean="0"/>
              <a:t>obrázek č. 1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395289" y="309563"/>
            <a:ext cx="8177240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cs-CZ" sz="2000" b="1" u="sng" dirty="0">
                <a:latin typeface="Arial" pitchFamily="34" charset="0"/>
                <a:cs typeface="Arial" pitchFamily="34" charset="0"/>
              </a:rPr>
              <a:t>Minerály neboli nerosty</a:t>
            </a:r>
            <a:r>
              <a:rPr lang="cs-CZ" sz="1600" b="1" dirty="0">
                <a:latin typeface="Arial" pitchFamily="34" charset="0"/>
                <a:cs typeface="Arial" pitchFamily="34" charset="0"/>
              </a:rPr>
              <a:t> jsou anorganické stejnorodé přírodniny. Jejich složení je možno vyjádřit chemickou značkou nebo chemickým vzorcem. </a:t>
            </a:r>
            <a:br>
              <a:rPr lang="cs-CZ" sz="1600" b="1" dirty="0">
                <a:latin typeface="Arial" pitchFamily="34" charset="0"/>
                <a:cs typeface="Arial" pitchFamily="34" charset="0"/>
              </a:rPr>
            </a:br>
            <a:r>
              <a:rPr lang="cs-CZ" sz="1600" b="1" dirty="0">
                <a:latin typeface="Arial" pitchFamily="34" charset="0"/>
                <a:cs typeface="Arial" pitchFamily="34" charset="0"/>
              </a:rPr>
              <a:t>Studiem minerálů se zabývá věda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mineralogie</a:t>
            </a:r>
            <a:r>
              <a:rPr lang="cs-CZ" sz="1600" b="1" dirty="0">
                <a:latin typeface="Arial" pitchFamily="34" charset="0"/>
                <a:cs typeface="Arial" pitchFamily="34" charset="0"/>
              </a:rPr>
              <a:t>. </a:t>
            </a:r>
          </a:p>
          <a:p>
            <a:pPr eaLnBrk="0" hangingPunct="0"/>
            <a:endParaRPr lang="cs-CZ" sz="2000" b="1" u="sng" dirty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sz="2000" b="1" u="sng" dirty="0" smtClean="0">
                <a:latin typeface="Arial" pitchFamily="34" charset="0"/>
                <a:cs typeface="Arial" pitchFamily="34" charset="0"/>
              </a:rPr>
              <a:t>Hornina </a:t>
            </a:r>
            <a:r>
              <a:rPr lang="cs-CZ" sz="2000" b="1" u="sng" dirty="0">
                <a:latin typeface="Arial" pitchFamily="34" charset="0"/>
                <a:cs typeface="Arial" pitchFamily="34" charset="0"/>
              </a:rPr>
              <a:t>je směs nerostů</a:t>
            </a:r>
            <a:r>
              <a:rPr lang="cs-CZ" sz="1600" b="1" dirty="0">
                <a:latin typeface="Arial" pitchFamily="34" charset="0"/>
                <a:cs typeface="Arial" pitchFamily="34" charset="0"/>
              </a:rPr>
              <a:t>. Může ale být tvořena i jedním jediným minerálem; příkladem může být vápenec. Horniny tvoří zemskou kůru. </a:t>
            </a:r>
            <a:br>
              <a:rPr lang="cs-CZ" sz="1600" b="1" dirty="0">
                <a:latin typeface="Arial" pitchFamily="34" charset="0"/>
                <a:cs typeface="Arial" pitchFamily="34" charset="0"/>
              </a:rPr>
            </a:br>
            <a:r>
              <a:rPr lang="cs-CZ" sz="1600" b="1" dirty="0">
                <a:latin typeface="Arial" pitchFamily="34" charset="0"/>
                <a:cs typeface="Arial" pitchFamily="34" charset="0"/>
              </a:rPr>
              <a:t>Studiem hornin se zabývá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petrologie</a:t>
            </a:r>
            <a:r>
              <a:rPr lang="cs-CZ" sz="1600" b="1" dirty="0">
                <a:latin typeface="Arial" pitchFamily="34" charset="0"/>
                <a:cs typeface="Arial" pitchFamily="34" charset="0"/>
              </a:rPr>
              <a:t>. 99 % všech hornin je tvořeno přibližně pouhými 30 minerály. Tyto minerály označujeme jako horninotvorné. Patří k nim například křemen, živce nebo slídy</a:t>
            </a:r>
          </a:p>
          <a:p>
            <a:pPr eaLnBrk="0" hangingPunct="0"/>
            <a:endParaRPr lang="cs-CZ" sz="1600" b="1" dirty="0"/>
          </a:p>
        </p:txBody>
      </p:sp>
      <p:pic>
        <p:nvPicPr>
          <p:cNvPr id="9218" name="Picture 2" descr="File:Torbernite-es7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3214686"/>
            <a:ext cx="4500594" cy="3375446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6500826" y="5857892"/>
            <a:ext cx="1328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Obrázek č. 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4" name="Rectangle 32"/>
          <p:cNvSpPr>
            <a:spLocks noChangeArrowheads="1"/>
          </p:cNvSpPr>
          <p:nvPr/>
        </p:nvSpPr>
        <p:spPr bwMode="auto">
          <a:xfrm>
            <a:off x="250825" y="173038"/>
            <a:ext cx="8650288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cs-CZ" sz="4000" b="1" dirty="0"/>
              <a:t>Tvary krystalů</a:t>
            </a:r>
            <a:endParaRPr lang="cs-CZ" sz="4000" dirty="0"/>
          </a:p>
          <a:p>
            <a:pPr algn="ctr"/>
            <a:r>
              <a:rPr lang="cs-CZ" dirty="0" smtClean="0"/>
              <a:t>Minerály </a:t>
            </a:r>
            <a:r>
              <a:rPr lang="cs-CZ" dirty="0"/>
              <a:t>vytvářejí </a:t>
            </a:r>
            <a:r>
              <a:rPr lang="cs-CZ" u="sng" dirty="0" smtClean="0"/>
              <a:t>krystaly</a:t>
            </a:r>
            <a:r>
              <a:rPr lang="cs-CZ" dirty="0" smtClean="0"/>
              <a:t> (výjimkou je například opál) </a:t>
            </a:r>
            <a:endParaRPr lang="cs-CZ" dirty="0"/>
          </a:p>
          <a:p>
            <a:pPr algn="ctr"/>
            <a:r>
              <a:rPr lang="cs-CZ" dirty="0"/>
              <a:t>Je </a:t>
            </a:r>
            <a:r>
              <a:rPr lang="cs-CZ" dirty="0" smtClean="0"/>
              <a:t>jim </a:t>
            </a:r>
            <a:r>
              <a:rPr lang="cs-CZ" dirty="0"/>
              <a:t>charakteristický krystalický stav, který je dán jejich vnitřní stavbou </a:t>
            </a:r>
            <a:r>
              <a:rPr lang="cs-CZ" dirty="0" smtClean="0"/>
              <a:t>–krystalovou soustavou.</a:t>
            </a:r>
            <a:endParaRPr lang="cs-CZ" dirty="0"/>
          </a:p>
        </p:txBody>
      </p:sp>
      <p:sp>
        <p:nvSpPr>
          <p:cNvPr id="8228" name="Rectangle 36"/>
          <p:cNvSpPr>
            <a:spLocks noChangeArrowheads="1"/>
          </p:cNvSpPr>
          <p:nvPr/>
        </p:nvSpPr>
        <p:spPr bwMode="auto">
          <a:xfrm>
            <a:off x="0" y="295275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29" name="Rectangle 37"/>
          <p:cNvSpPr>
            <a:spLocks noChangeArrowheads="1"/>
          </p:cNvSpPr>
          <p:nvPr/>
        </p:nvSpPr>
        <p:spPr bwMode="auto">
          <a:xfrm>
            <a:off x="0" y="2952750"/>
            <a:ext cx="3017838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31" name="Rectangle 39"/>
          <p:cNvSpPr>
            <a:spLocks noChangeArrowheads="1"/>
          </p:cNvSpPr>
          <p:nvPr/>
        </p:nvSpPr>
        <p:spPr bwMode="auto">
          <a:xfrm>
            <a:off x="0" y="2952750"/>
            <a:ext cx="3108325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33" name="Rectangle 41"/>
          <p:cNvSpPr>
            <a:spLocks noChangeArrowheads="1"/>
          </p:cNvSpPr>
          <p:nvPr/>
        </p:nvSpPr>
        <p:spPr bwMode="auto">
          <a:xfrm>
            <a:off x="0" y="2952750"/>
            <a:ext cx="3017838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269" name="Group 77"/>
          <p:cNvGraphicFramePr>
            <a:graphicFrameLocks noGrp="1"/>
          </p:cNvGraphicFramePr>
          <p:nvPr/>
        </p:nvGraphicFramePr>
        <p:xfrm>
          <a:off x="250825" y="5300663"/>
          <a:ext cx="8642350" cy="640080"/>
        </p:xfrm>
        <a:graphic>
          <a:graphicData uri="http://schemas.openxmlformats.org/drawingml/2006/table">
            <a:tbl>
              <a:tblPr/>
              <a:tblGrid>
                <a:gridCol w="4606927"/>
                <a:gridCol w="3827143"/>
                <a:gridCol w="208280"/>
              </a:tblGrid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vnitřní stavba diamantu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vnitřní stavba grafitu (tuhy)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8194" name="Picture 2" descr="File:Diamonds gitter.s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785926"/>
            <a:ext cx="3133755" cy="2845694"/>
          </a:xfrm>
          <a:prstGeom prst="rect">
            <a:avLst/>
          </a:prstGeom>
          <a:noFill/>
        </p:spPr>
      </p:pic>
      <p:sp>
        <p:nvSpPr>
          <p:cNvPr id="12" name="TextovéPole 11"/>
          <p:cNvSpPr txBox="1"/>
          <p:nvPr/>
        </p:nvSpPr>
        <p:spPr>
          <a:xfrm>
            <a:off x="571472" y="4857760"/>
            <a:ext cx="8001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         obrázek č. 3                                                                       obrázek č. 4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8198" name="Picture 6" descr="File:Graphit gitter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1785926"/>
            <a:ext cx="2452685" cy="30513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250825" y="288925"/>
            <a:ext cx="8607455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cs-CZ" sz="3600" b="1" dirty="0" smtClean="0"/>
              <a:t>                       Krystalové </a:t>
            </a:r>
            <a:r>
              <a:rPr lang="cs-CZ" sz="3600" b="1" dirty="0"/>
              <a:t>soustavy</a:t>
            </a:r>
            <a:endParaRPr lang="cs-CZ" sz="3600" dirty="0"/>
          </a:p>
          <a:p>
            <a:r>
              <a:rPr lang="cs-CZ" sz="2000" dirty="0">
                <a:latin typeface="Arial" pitchFamily="34" charset="0"/>
                <a:cs typeface="Arial" pitchFamily="34" charset="0"/>
              </a:rPr>
              <a:t>Podle počtu rovin souměrnosti, os souměrnosti a přítomnosti či nepřítomnosti středu souměrnosti můžeme krystalové tvary nerostů zařadit do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skupin zvané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Krystalové soustavy.</a:t>
            </a:r>
            <a:endParaRPr lang="cs-CZ" sz="2000" dirty="0">
              <a:latin typeface="Arial" pitchFamily="34" charset="0"/>
              <a:cs typeface="Arial" pitchFamily="34" charset="0"/>
            </a:endParaRPr>
          </a:p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                         </a:t>
            </a:r>
          </a:p>
          <a:p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Soustava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trojklonná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Je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nejméně souměrná. 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Nemá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ani jednu rovinu souměrnosti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je souměrná pouze podle středu 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souměrnosti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. 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Každá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plocha má svou 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odpovídající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protiplochu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1833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0" y="3614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357818" y="5949950"/>
            <a:ext cx="314327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cs-CZ" sz="1200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cs-CZ" sz="120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cs-CZ" sz="2800" b="1" dirty="0" smtClean="0">
                <a:solidFill>
                  <a:srgbClr val="000000"/>
                </a:solidFill>
                <a:cs typeface="Times New Roman" pitchFamily="18" charset="0"/>
              </a:rPr>
              <a:t>albit</a:t>
            </a:r>
            <a:r>
              <a:rPr lang="cs-CZ" dirty="0" smtClean="0">
                <a:solidFill>
                  <a:srgbClr val="000000"/>
                </a:solidFill>
                <a:cs typeface="Times New Roman" pitchFamily="18" charset="0"/>
              </a:rPr>
              <a:t>             obrázek č. 5</a:t>
            </a:r>
            <a:endParaRPr lang="cs-CZ" dirty="0"/>
          </a:p>
        </p:txBody>
      </p:sp>
      <p:pic>
        <p:nvPicPr>
          <p:cNvPr id="7170" name="Picture 2" descr="File:Albite-Brazilianite-bg01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945832"/>
            <a:ext cx="3286148" cy="40695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solidFill>
                  <a:schemeClr val="tx1"/>
                </a:solidFill>
              </a:rPr>
              <a:t>Krystalové soustavy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cs-CZ" sz="2800" b="1" dirty="0"/>
              <a:t>Soustava jednoklonná</a:t>
            </a:r>
            <a:endParaRPr lang="cs-CZ" sz="2800" dirty="0"/>
          </a:p>
          <a:p>
            <a:endParaRPr lang="cs-CZ" sz="2000" dirty="0"/>
          </a:p>
          <a:p>
            <a:r>
              <a:rPr lang="cs-CZ" sz="2000" dirty="0">
                <a:latin typeface="Arial" pitchFamily="34" charset="0"/>
                <a:cs typeface="Arial" pitchFamily="34" charset="0"/>
              </a:rPr>
              <a:t>Krystaly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jsou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souměrné podle jedné roviny souměrnosti (dělí krystal na dvě zrcadlově stejné poloviny). 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5143504" y="5429264"/>
            <a:ext cx="387798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cs-CZ" sz="2800" b="1" dirty="0" smtClean="0"/>
              <a:t>     Sádrovec</a:t>
            </a:r>
            <a:r>
              <a:rPr lang="cs-CZ" dirty="0" smtClean="0"/>
              <a:t>  obrázek č. 6  </a:t>
            </a:r>
            <a:endParaRPr lang="cs-CZ" dirty="0"/>
          </a:p>
        </p:txBody>
      </p:sp>
      <p:pic>
        <p:nvPicPr>
          <p:cNvPr id="6146" name="Picture 2" descr="http://upload.wikimedia.org/wikipedia/commons/thumb/9/91/Fasergips01.JPG/763px-Fasergips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1785926"/>
            <a:ext cx="4546740" cy="35754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solidFill>
                  <a:schemeClr val="tx1"/>
                </a:solidFill>
              </a:rPr>
              <a:t>Krystalové soustavy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43362" cy="4525963"/>
          </a:xfrm>
        </p:spPr>
        <p:txBody>
          <a:bodyPr/>
          <a:lstStyle/>
          <a:p>
            <a:r>
              <a:rPr lang="cs-CZ" sz="2800" b="1" dirty="0">
                <a:latin typeface="Arial" pitchFamily="34" charset="0"/>
                <a:cs typeface="Arial" pitchFamily="34" charset="0"/>
              </a:rPr>
              <a:t>Soustava kosočtverečná</a:t>
            </a:r>
            <a:endParaRPr lang="cs-CZ" sz="2800" dirty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Minerály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krystalující 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    v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této soustavě mají 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    v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průřezu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tvar</a:t>
            </a: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kosočtverce</a:t>
            </a: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5143504" y="4929198"/>
            <a:ext cx="35004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cs-CZ" sz="2400" b="1" dirty="0" smtClean="0"/>
              <a:t>Kalcit</a:t>
            </a:r>
            <a:r>
              <a:rPr lang="cs-CZ" dirty="0" smtClean="0"/>
              <a:t>              obrázek č. 7</a:t>
            </a:r>
            <a:endParaRPr lang="cs-CZ" dirty="0"/>
          </a:p>
        </p:txBody>
      </p:sp>
      <p:pic>
        <p:nvPicPr>
          <p:cNvPr id="5122" name="Picture 2" descr="File:Mineraly.sk - kalci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2071678"/>
            <a:ext cx="4614894" cy="2714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solidFill>
                  <a:schemeClr val="tx1"/>
                </a:solidFill>
              </a:rPr>
              <a:t>Krystalové soustavy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Soustava čtverečná</a:t>
            </a:r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Krystaly mají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pět rovin souměrnosti. Otáčíme-li svisle orientovaným krystalem čtverečné soustavy, dostaneme se do polohy shodné s výchozí polohou čtyřikrát.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5072066" y="5857892"/>
            <a:ext cx="35719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cs-CZ" sz="2400" b="1" dirty="0" smtClean="0"/>
              <a:t>            Rutil</a:t>
            </a:r>
            <a:r>
              <a:rPr lang="cs-CZ" dirty="0" smtClean="0"/>
              <a:t>                obrázek č. 8 </a:t>
            </a:r>
            <a:endParaRPr lang="cs-CZ" dirty="0"/>
          </a:p>
        </p:txBody>
      </p:sp>
      <p:pic>
        <p:nvPicPr>
          <p:cNvPr id="4098" name="Picture 2" descr="File:Rutilated quartz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1714488"/>
            <a:ext cx="3929090" cy="41508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solidFill>
                  <a:schemeClr val="tx1"/>
                </a:solidFill>
              </a:rPr>
              <a:t>Krystalové soustavy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Soustava šesterečná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endParaRPr lang="cs-CZ" sz="2400" dirty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Krystal má větší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počet rovin souměrnosti. Svislá osa je 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šestičetná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. Otáčíme-li krystalem, dosáhneme shodné polohy s výchozí polohou šestkrát.</a:t>
            </a: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5214942" y="5357826"/>
            <a:ext cx="36433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cs-CZ" sz="2400" b="1" dirty="0"/>
              <a:t>Grafit (tuha</a:t>
            </a:r>
            <a:r>
              <a:rPr lang="cs-CZ" sz="2400" b="1" dirty="0" smtClean="0"/>
              <a:t>)   </a:t>
            </a:r>
            <a:r>
              <a:rPr lang="cs-CZ" dirty="0" smtClean="0"/>
              <a:t>obrázek č.9 </a:t>
            </a:r>
            <a:endParaRPr lang="cs-CZ" dirty="0"/>
          </a:p>
        </p:txBody>
      </p:sp>
      <p:pic>
        <p:nvPicPr>
          <p:cNvPr id="3074" name="Picture 2" descr="http://upload.wikimedia.org/wikipedia/commons/thumb/3/3e/Grafit_1.jpg/757px-Grafit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1857364"/>
            <a:ext cx="4384310" cy="34750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</TotalTime>
  <Words>401</Words>
  <Application>Microsoft Office PowerPoint</Application>
  <PresentationFormat>Předvádění na obrazovce (4:3)</PresentationFormat>
  <Paragraphs>97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Jmění</vt:lpstr>
      <vt:lpstr>Snímek 1</vt:lpstr>
      <vt:lpstr>MINERÁLY</vt:lpstr>
      <vt:lpstr>Snímek 3</vt:lpstr>
      <vt:lpstr>Snímek 4</vt:lpstr>
      <vt:lpstr>Snímek 5</vt:lpstr>
      <vt:lpstr>Krystalové soustavy</vt:lpstr>
      <vt:lpstr>Krystalové soustavy</vt:lpstr>
      <vt:lpstr>Krystalové soustavy</vt:lpstr>
      <vt:lpstr>Krystalové soustavy</vt:lpstr>
      <vt:lpstr>Krystalové soustavy</vt:lpstr>
      <vt:lpstr>Krystalové soustavy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Ivo</dc:creator>
  <cp:lastModifiedBy>Ivo</cp:lastModifiedBy>
  <cp:revision>46</cp:revision>
  <dcterms:created xsi:type="dcterms:W3CDTF">2013-02-01T09:54:38Z</dcterms:created>
  <dcterms:modified xsi:type="dcterms:W3CDTF">2013-06-06T20:48:36Z</dcterms:modified>
</cp:coreProperties>
</file>