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6" r:id="rId3"/>
    <p:sldId id="257" r:id="rId4"/>
    <p:sldId id="258" r:id="rId5"/>
    <p:sldId id="259" r:id="rId6"/>
    <p:sldId id="262" r:id="rId7"/>
    <p:sldId id="260" r:id="rId8"/>
    <p:sldId id="263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559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C847-E939-4EE3-A13C-A352CA90AD4E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34A0C-A3FD-4BDB-A759-D31D164259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80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1EE88-315B-45B7-BA9B-896E1C933ECD}" type="slidenum">
              <a:rPr lang="cs-CZ"/>
              <a:pPr/>
              <a:t>9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E1C713-C967-4B4C-ADA0-8E6C3CA4FC2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8231F3-CFA1-4F2C-A76D-B4E8FCC92A5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3AD27-AAB0-4F90-A1E7-8263D92FFC4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9E49-38E2-4CCA-8B20-49CE5C9B54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s.wikipedia.org/wiki/Soubor:PhylliteUSGOV.jp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s/3/32/Svor.jpg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pload.wikimedia.org/wikipedia/commons/8/8d/MarbleUSGOV.jpg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MarbleUSGOV.jpg" TargetMode="External"/><Relationship Id="rId3" Type="http://schemas.openxmlformats.org/officeDocument/2006/relationships/hyperlink" Target="http://commons.wikimedia.org/wiki/File:Ocean_from_Leblon.jpg" TargetMode="External"/><Relationship Id="rId7" Type="http://schemas.openxmlformats.org/officeDocument/2006/relationships/hyperlink" Target="http://commons.wikimedia.org/wiki/File:Svor,_hornina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PhylliteUSGOV.jpg" TargetMode="External"/><Relationship Id="rId5" Type="http://schemas.openxmlformats.org/officeDocument/2006/relationships/hyperlink" Target="http://commons.wikimedia.org/wiki/File:Augen-gneiss-2.jpg" TargetMode="External"/><Relationship Id="rId4" Type="http://schemas.openxmlformats.org/officeDocument/2006/relationships/hyperlink" Target="http://commons.wikimedia.org/wiki/File:Ductile_shea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Geologie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Geologie – přeměněné horniny, Prezentace o vzniku metamorfovaných hornin, dělení a druhy hornin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břidličnatost, rula,  mramor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5. 11. 2012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cs-CZ" dirty="0" smtClean="0"/>
              <a:t>GEOLOGIE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1071546"/>
            <a:ext cx="6772300" cy="90012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Přeměněné /metamorfované/ horniny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upload.wikimedia.org/wikipedia/commons/thumb/a/aa/Ocean_from_Leblon.jpg/800px-Ocean_from_Lebl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643050"/>
            <a:ext cx="5976926" cy="448269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643042" y="614364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Ušlechtilé granulity prekambrickými metamorfované      </a:t>
            </a:r>
            <a:r>
              <a:rPr lang="cs-CZ" dirty="0" smtClean="0"/>
              <a:t>obrázek č.1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rgbClr val="CC0000"/>
                </a:solidFill>
              </a:rPr>
              <a:t>Přeměněné (metamorfované) horniny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/>
              <a:t>Tvoří se přeměnou dříve vzniklých hornin </a:t>
            </a:r>
            <a:endParaRPr lang="cs-CZ" sz="2800" b="1" dirty="0" smtClean="0"/>
          </a:p>
          <a:p>
            <a:pPr>
              <a:lnSpc>
                <a:spcPct val="80000"/>
              </a:lnSpc>
              <a:buNone/>
            </a:pPr>
            <a:r>
              <a:rPr lang="cs-CZ" sz="2800" b="1" dirty="0" smtClean="0"/>
              <a:t>-   vyvřelých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dirty="0" smtClean="0"/>
              <a:t>usazených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dirty="0" smtClean="0"/>
              <a:t>již </a:t>
            </a:r>
            <a:r>
              <a:rPr lang="cs-CZ" sz="2800" b="1" dirty="0"/>
              <a:t>dříve přeměněných.</a:t>
            </a:r>
          </a:p>
          <a:p>
            <a:pPr>
              <a:lnSpc>
                <a:spcPct val="80000"/>
              </a:lnSpc>
            </a:pPr>
            <a:r>
              <a:rPr lang="cs-CZ" sz="2800" b="1" dirty="0"/>
              <a:t>Příčinou přeměny je velký tlak způsobený horotvornými procesy a tíhou nadložních hornin, vysoká teplota v zemské kůře, chemické působení horkých vodních roztoků.</a:t>
            </a:r>
          </a:p>
          <a:p>
            <a:pPr>
              <a:lnSpc>
                <a:spcPct val="80000"/>
              </a:lnSpc>
            </a:pPr>
            <a:r>
              <a:rPr lang="cs-CZ" sz="2800" b="1" dirty="0"/>
              <a:t>Vlivem tlakových sil dochází v nich k rovnoběžnému uspořádání nerostů – </a:t>
            </a:r>
            <a:r>
              <a:rPr lang="cs-CZ" sz="2800" b="1" u="sng" dirty="0"/>
              <a:t>břidličnatosti</a:t>
            </a:r>
            <a:r>
              <a:rPr lang="cs-CZ" sz="2800" b="1" dirty="0"/>
              <a:t>. Často označované jako krystalické břidlice.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714348" y="5516563"/>
            <a:ext cx="77867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000" b="1" dirty="0"/>
              <a:t>Krystalické </a:t>
            </a:r>
            <a:r>
              <a:rPr lang="cs-CZ" sz="2000" b="1" dirty="0" smtClean="0"/>
              <a:t>břidlice na Mount </a:t>
            </a:r>
            <a:r>
              <a:rPr lang="cs-CZ" sz="2000" b="1" dirty="0" err="1" smtClean="0"/>
              <a:t>Rushmore</a:t>
            </a:r>
            <a:r>
              <a:rPr lang="cs-CZ" sz="2000" b="1" dirty="0" smtClean="0"/>
              <a:t> (před 1,6 </a:t>
            </a:r>
            <a:r>
              <a:rPr lang="cs-CZ" sz="2000" b="1" dirty="0" err="1" smtClean="0"/>
              <a:t>mld</a:t>
            </a:r>
            <a:r>
              <a:rPr lang="cs-CZ" sz="2000" b="1" dirty="0" smtClean="0"/>
              <a:t>)              </a:t>
            </a:r>
            <a:r>
              <a:rPr lang="cs-CZ" dirty="0" smtClean="0"/>
              <a:t>obrázek č.2</a:t>
            </a:r>
            <a:endParaRPr lang="cs-CZ" dirty="0"/>
          </a:p>
        </p:txBody>
      </p:sp>
      <p:pic>
        <p:nvPicPr>
          <p:cNvPr id="5122" name="Picture 2" descr="http://upload.wikimedia.org/wikipedia/commons/thumb/6/64/Ductile_shear.jpg/800px-Ductile_she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405686" cy="4934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CC0000"/>
                </a:solidFill>
              </a:rPr>
              <a:t>Přeměněné (metamorfované) horniny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57298"/>
            <a:ext cx="7543824" cy="15716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i="1" dirty="0"/>
              <a:t>Jejich hlavní zástupci jsou</a:t>
            </a:r>
            <a:r>
              <a:rPr lang="cs-CZ" sz="2400" b="1" i="1" dirty="0" smtClean="0"/>
              <a:t>:</a:t>
            </a:r>
            <a:endParaRPr lang="cs-CZ" sz="2400" b="1" i="1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b="1" u="sng" dirty="0"/>
              <a:t>Rula</a:t>
            </a:r>
            <a:r>
              <a:rPr lang="cs-CZ" sz="2400" b="1" dirty="0"/>
              <a:t> </a:t>
            </a:r>
            <a:r>
              <a:rPr lang="cs-CZ" sz="2400" b="1" dirty="0" smtClean="0"/>
              <a:t>vzniká </a:t>
            </a:r>
            <a:r>
              <a:rPr lang="cs-CZ" sz="2400" b="1" dirty="0"/>
              <a:t>za velkého tlaku a vysoké teploty přeměnou usazených a vyvřelých hornin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400" b="1" dirty="0"/>
          </a:p>
          <a:p>
            <a:pPr>
              <a:lnSpc>
                <a:spcPct val="90000"/>
              </a:lnSpc>
              <a:buFontTx/>
              <a:buChar char="-"/>
            </a:pPr>
            <a:endParaRPr lang="cs-CZ" sz="2400" b="1" dirty="0"/>
          </a:p>
        </p:txBody>
      </p:sp>
      <p:pic>
        <p:nvPicPr>
          <p:cNvPr id="43018" name="Picture 10" descr="magnify-clip">
            <a:hlinkClick r:id="rId2" tooltip="Zvětšit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3154363"/>
            <a:ext cx="142875" cy="104775"/>
          </a:xfrm>
          <a:prstGeom prst="rect">
            <a:avLst/>
          </a:prstGeom>
          <a:noFill/>
        </p:spPr>
      </p:pic>
      <p:pic>
        <p:nvPicPr>
          <p:cNvPr id="4098" name="Picture 2" descr="http://upload.wikimedia.org/wikipedia/commons/thumb/4/4e/Augen-gneiss-2.jpg/750px-Augen-gneiss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500306"/>
            <a:ext cx="5144727" cy="4108924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072330" y="5786454"/>
            <a:ext cx="132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C0000"/>
                </a:solidFill>
              </a:rPr>
              <a:t>Přeměněné (metamorfované) horniny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428596" y="1500174"/>
            <a:ext cx="778674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 smtClean="0"/>
              <a:t>- </a:t>
            </a:r>
            <a:r>
              <a:rPr lang="cs-CZ" sz="2400" b="1" u="sng" dirty="0" smtClean="0"/>
              <a:t>Fylit</a:t>
            </a:r>
            <a:r>
              <a:rPr lang="cs-CZ" sz="2400" b="1" dirty="0" smtClean="0"/>
              <a:t> vzniká částečnou přeměnou jílových usazených hornin</a:t>
            </a:r>
            <a:endParaRPr lang="cs-CZ" sz="2400" b="1" dirty="0"/>
          </a:p>
        </p:txBody>
      </p:sp>
      <p:pic>
        <p:nvPicPr>
          <p:cNvPr id="4" name="Picture 8" descr="PhylliteUSG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85918" y="2000240"/>
            <a:ext cx="5168914" cy="423552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143768" y="5857892"/>
            <a:ext cx="1275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CC0000"/>
                </a:solidFill>
              </a:rPr>
              <a:t>Přeměněné (metamorfované) horniny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357298"/>
            <a:ext cx="7758138" cy="9715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800" b="1" u="sng" dirty="0"/>
              <a:t>Svor</a:t>
            </a:r>
            <a:r>
              <a:rPr lang="cs-CZ" sz="2800" b="1" dirty="0"/>
              <a:t> se tvoří při větším tlaku a vyšší teplotě především z jílových a písčitých usazenin</a:t>
            </a:r>
          </a:p>
          <a:p>
            <a:pPr>
              <a:buFontTx/>
              <a:buChar char="-"/>
            </a:pPr>
            <a:endParaRPr lang="cs-CZ" sz="2800" b="1" dirty="0"/>
          </a:p>
        </p:txBody>
      </p:sp>
      <p:pic>
        <p:nvPicPr>
          <p:cNvPr id="45064" name="Picture 8" descr="Soubor:Svo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357430"/>
            <a:ext cx="4955757" cy="371793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58016" y="5715016"/>
            <a:ext cx="132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 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C0000"/>
                </a:solidFill>
              </a:rPr>
              <a:t>Přeměněné (metamorfované) horniny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28736"/>
            <a:ext cx="7829576" cy="11430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- </a:t>
            </a:r>
            <a:r>
              <a:rPr lang="cs-CZ" sz="2800" b="1" u="sng" dirty="0" smtClean="0"/>
              <a:t>Krystalický vápenec</a:t>
            </a:r>
            <a:r>
              <a:rPr lang="cs-CZ" sz="2800" b="1" dirty="0" smtClean="0"/>
              <a:t> (mramor) </a:t>
            </a:r>
          </a:p>
          <a:p>
            <a:pPr>
              <a:buNone/>
            </a:pPr>
            <a:r>
              <a:rPr lang="cs-CZ" sz="2800" b="1" dirty="0" smtClean="0"/>
              <a:t>  se tvoří přeměnou vápence</a:t>
            </a:r>
          </a:p>
          <a:p>
            <a:endParaRPr lang="cs-CZ" dirty="0"/>
          </a:p>
        </p:txBody>
      </p:sp>
      <p:pic>
        <p:nvPicPr>
          <p:cNvPr id="5" name="Picture 10" descr="Soubor:MarbleUSGOV.jpg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71604" y="2500305"/>
            <a:ext cx="4929222" cy="3542465"/>
          </a:xfrm>
          <a:ln/>
        </p:spPr>
      </p:pic>
      <p:sp>
        <p:nvSpPr>
          <p:cNvPr id="6" name="Obdélník 5"/>
          <p:cNvSpPr/>
          <p:nvPr/>
        </p:nvSpPr>
        <p:spPr>
          <a:xfrm>
            <a:off x="6643702" y="5643578"/>
            <a:ext cx="1328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Obrázek č. 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85720" y="214290"/>
            <a:ext cx="8501122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Knižní zdroje:</a:t>
            </a:r>
          </a:p>
          <a:p>
            <a:r>
              <a:rPr lang="cs-CZ" sz="1400" dirty="0" err="1"/>
              <a:t>Demek</a:t>
            </a:r>
            <a:r>
              <a:rPr lang="cs-CZ" sz="1400" dirty="0"/>
              <a:t> Jaromír a kolektiv. Geografie pro střední školy 1 - </a:t>
            </a:r>
            <a:r>
              <a:rPr lang="cs-CZ" sz="1400" dirty="0" err="1"/>
              <a:t>Fyzickogeografická</a:t>
            </a:r>
            <a:r>
              <a:rPr lang="cs-CZ" sz="1400" dirty="0"/>
              <a:t> část. 2001, SPN-pedagogické nakladatelství Praha, 96 stran. ISBN 80-85937-73-5</a:t>
            </a:r>
          </a:p>
          <a:p>
            <a:endParaRPr lang="cs-CZ" sz="1400" dirty="0"/>
          </a:p>
          <a:p>
            <a:r>
              <a:rPr lang="cs-CZ" sz="1400" dirty="0"/>
              <a:t>Černík Vladimír, Martinec Zdeněk,  Vítek Jan. Přírodopis 4 – mineralogie a geologie.1998, SPN-pedagogické nakladatelství Praha, 87 stran. </a:t>
            </a:r>
            <a:r>
              <a:rPr lang="cs-CZ" sz="1400"/>
              <a:t>ISBN 80-7235-044-7 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Seznam obrázků: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/>
              <a:t>Obr. č. 1.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3"/>
              </a:rPr>
              <a:t>http://commons.wikimedia.org/wiki/File:Ocean_from_Leblon.jpg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r>
              <a:rPr lang="cs-CZ" sz="1600" dirty="0" smtClean="0"/>
              <a:t>Obr. č.2 [cit.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4"/>
              </a:rPr>
              <a:t>http://commons.wikimedia.org/wiki/File:Ductile_shear.jpg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Obr. č.3 [cit.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5"/>
              </a:rPr>
              <a:t>http://commons.wikimedia.org/wiki/File:Augen-gneiss-2.jpg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Obr. č. 4 [cit.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6"/>
              </a:rPr>
              <a:t>http://commons.wikimedia.org/wiki/File:PhylliteUSGOV.jpg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Obr. č. 5 [cit.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7"/>
              </a:rPr>
              <a:t>http://commons.wikimedia.org/wiki/File:Svor,_hornina.jpg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Obr. č. 6 [cit. 2012-11-05] 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www. </a:t>
            </a:r>
            <a:r>
              <a:rPr lang="cs-CZ" sz="1600" dirty="0" smtClean="0">
                <a:hlinkClick r:id="rId8"/>
              </a:rPr>
              <a:t>http://commons.wikimedia.org/wiki/File:MarbleUSGOV.jpg</a:t>
            </a:r>
            <a:endParaRPr lang="cs-CZ" sz="1600" dirty="0" smtClean="0"/>
          </a:p>
          <a:p>
            <a:r>
              <a:rPr lang="cs-CZ" sz="1600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381</Words>
  <Application>Microsoft Office PowerPoint</Application>
  <PresentationFormat>Předvádění na obrazovce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GEOLOGIE</vt:lpstr>
      <vt:lpstr>Přeměněné (metamorfované) horniny</vt:lpstr>
      <vt:lpstr>Snímek 4</vt:lpstr>
      <vt:lpstr>Přeměněné (metamorfované) horniny</vt:lpstr>
      <vt:lpstr>Přeměněné (metamorfované) horniny</vt:lpstr>
      <vt:lpstr>Přeměněné (metamorfované) horniny</vt:lpstr>
      <vt:lpstr>Přeměněné (metamorfované) horniny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22</cp:revision>
  <dcterms:created xsi:type="dcterms:W3CDTF">2013-01-31T13:36:54Z</dcterms:created>
  <dcterms:modified xsi:type="dcterms:W3CDTF">2013-06-06T20:46:11Z</dcterms:modified>
</cp:coreProperties>
</file>