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5" r:id="rId2"/>
    <p:sldId id="256" r:id="rId3"/>
    <p:sldId id="257" r:id="rId4"/>
    <p:sldId id="258" r:id="rId5"/>
    <p:sldId id="259" r:id="rId6"/>
    <p:sldId id="262" r:id="rId7"/>
    <p:sldId id="260" r:id="rId8"/>
    <p:sldId id="263" r:id="rId9"/>
    <p:sldId id="261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9559" autoAdjust="0"/>
    <p:restoredTop sz="94660"/>
  </p:normalViewPr>
  <p:slideViewPr>
    <p:cSldViewPr>
      <p:cViewPr varScale="1">
        <p:scale>
          <a:sx n="68" d="100"/>
          <a:sy n="68" d="100"/>
        </p:scale>
        <p:origin x="-16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D1C847-E939-4EE3-A13C-A352CA90AD4E}" type="datetimeFigureOut">
              <a:rPr lang="cs-CZ" smtClean="0"/>
              <a:pPr/>
              <a:t>6.6.2013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434A0C-A3FD-4BDB-A759-D31D1642591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0888025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71EE88-315B-45B7-BA9B-896E1C933ECD}" type="slidenum">
              <a:rPr lang="cs-CZ"/>
              <a:pPr/>
              <a:t>9</a:t>
            </a:fld>
            <a:endParaRPr lang="cs-CZ"/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ZÁVĚR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3AD27-AAB0-4F90-A1E7-8263D92FFC45}" type="datetimeFigureOut">
              <a:rPr lang="cs-CZ" smtClean="0"/>
              <a:pPr/>
              <a:t>6.6.2013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B9E49-38E2-4CCA-8B20-49CE5C9B542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3AD27-AAB0-4F90-A1E7-8263D92FFC45}" type="datetimeFigureOut">
              <a:rPr lang="cs-CZ" smtClean="0"/>
              <a:pPr/>
              <a:t>6.6.2013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B9E49-38E2-4CCA-8B20-49CE5C9B542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3AD27-AAB0-4F90-A1E7-8263D92FFC45}" type="datetimeFigureOut">
              <a:rPr lang="cs-CZ" smtClean="0"/>
              <a:pPr/>
              <a:t>6.6.2013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B9E49-38E2-4CCA-8B20-49CE5C9B542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1E1C713-C967-4B4C-ADA0-8E6C3CA4FC26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D8231F3-CFA1-4F2C-A76D-B4E8FCC92A5E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3AD27-AAB0-4F90-A1E7-8263D92FFC45}" type="datetimeFigureOut">
              <a:rPr lang="cs-CZ" smtClean="0"/>
              <a:pPr/>
              <a:t>6.6.2013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B9E49-38E2-4CCA-8B20-49CE5C9B542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3AD27-AAB0-4F90-A1E7-8263D92FFC45}" type="datetimeFigureOut">
              <a:rPr lang="cs-CZ" smtClean="0"/>
              <a:pPr/>
              <a:t>6.6.2013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B9E49-38E2-4CCA-8B20-49CE5C9B542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3AD27-AAB0-4F90-A1E7-8263D92FFC45}" type="datetimeFigureOut">
              <a:rPr lang="cs-CZ" smtClean="0"/>
              <a:pPr/>
              <a:t>6.6.2013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B9E49-38E2-4CCA-8B20-49CE5C9B542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3AD27-AAB0-4F90-A1E7-8263D92FFC45}" type="datetimeFigureOut">
              <a:rPr lang="cs-CZ" smtClean="0"/>
              <a:pPr/>
              <a:t>6.6.2013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B9E49-38E2-4CCA-8B20-49CE5C9B542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3AD27-AAB0-4F90-A1E7-8263D92FFC45}" type="datetimeFigureOut">
              <a:rPr lang="cs-CZ" smtClean="0"/>
              <a:pPr/>
              <a:t>6.6.2013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B9E49-38E2-4CCA-8B20-49CE5C9B542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3AD27-AAB0-4F90-A1E7-8263D92FFC45}" type="datetimeFigureOut">
              <a:rPr lang="cs-CZ" smtClean="0"/>
              <a:pPr/>
              <a:t>6.6.2013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B9E49-38E2-4CCA-8B20-49CE5C9B542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3AD27-AAB0-4F90-A1E7-8263D92FFC45}" type="datetimeFigureOut">
              <a:rPr lang="cs-CZ" smtClean="0"/>
              <a:pPr/>
              <a:t>6.6.2013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B9E49-38E2-4CCA-8B20-49CE5C9B542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3AD27-AAB0-4F90-A1E7-8263D92FFC45}" type="datetimeFigureOut">
              <a:rPr lang="cs-CZ" smtClean="0"/>
              <a:pPr/>
              <a:t>6.6.2013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B9E49-38E2-4CCA-8B20-49CE5C9B542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F3AD27-AAB0-4F90-A1E7-8263D92FFC45}" type="datetimeFigureOut">
              <a:rPr lang="cs-CZ" smtClean="0"/>
              <a:pPr/>
              <a:t>6.6.2013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9B9E49-38E2-4CCA-8B20-49CE5C9B542C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cs.wikipedia.org/wiki/Soubor:PhylliteUSGOV.jpg" TargetMode="Externa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upload.wikimedia.org/wikipedia/cs/3/32/Svor.jpg" TargetMode="Externa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upload.wikimedia.org/wikipedia/commons/8/8d/MarbleUSGOV.jpg" TargetMode="Externa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commons.wikimedia.org/wiki/File:MarbleUSGOV.jpg" TargetMode="External"/><Relationship Id="rId3" Type="http://schemas.openxmlformats.org/officeDocument/2006/relationships/hyperlink" Target="http://commons.wikimedia.org/wiki/File:Ocean_from_Leblon.jpg" TargetMode="External"/><Relationship Id="rId7" Type="http://schemas.openxmlformats.org/officeDocument/2006/relationships/hyperlink" Target="http://commons.wikimedia.org/wiki/File:Svor,_hornina.jp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commons.wikimedia.org/wiki/File:PhylliteUSGOV.jpg" TargetMode="External"/><Relationship Id="rId5" Type="http://schemas.openxmlformats.org/officeDocument/2006/relationships/hyperlink" Target="http://commons.wikimedia.org/wiki/File:Augen-gneiss-2.jpg" TargetMode="External"/><Relationship Id="rId4" Type="http://schemas.openxmlformats.org/officeDocument/2006/relationships/hyperlink" Target="http://commons.wikimedia.org/wiki/File:Ductile_shear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21689410"/>
              </p:ext>
            </p:extLst>
          </p:nvPr>
        </p:nvGraphicFramePr>
        <p:xfrm>
          <a:off x="413284" y="1704114"/>
          <a:ext cx="8280920" cy="5070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9988"/>
                <a:gridCol w="6520932"/>
              </a:tblGrid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Název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Geologie</a:t>
                      </a:r>
                      <a:endParaRPr lang="cs-CZ" sz="1700" b="1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Předmět, ročník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Zeměpis, 1. ročník</a:t>
                      </a:r>
                    </a:p>
                  </a:txBody>
                  <a:tcPr anchor="ctr"/>
                </a:tc>
              </a:tr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Tematická oblast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Fyzicko-geografická sféra</a:t>
                      </a: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Anotace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dirty="0" smtClean="0">
                          <a:latin typeface="Arial" pitchFamily="34" charset="0"/>
                          <a:cs typeface="Arial" pitchFamily="34" charset="0"/>
                        </a:rPr>
                        <a:t>Geologie – přeměněné horniny, Prezentace o vzniku metamorfovaných hornin, dělení a druhy hornin</a:t>
                      </a:r>
                      <a:endParaRPr lang="cs-CZ" sz="17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Klíčová</a:t>
                      </a:r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 slova</a:t>
                      </a:r>
                      <a:endParaRPr lang="cs-CZ" sz="17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dirty="0" smtClean="0">
                          <a:latin typeface="Arial" pitchFamily="34" charset="0"/>
                          <a:cs typeface="Arial" pitchFamily="34" charset="0"/>
                        </a:rPr>
                        <a:t>břidličnatost, rula,  mramor</a:t>
                      </a:r>
                      <a:endParaRPr lang="cs-CZ" sz="1700" b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Autor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Mgr. Ivo Chytil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Datum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5. 11. 2012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Škola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Gymnázium Jana Opletala, Litovel, Opletalova 189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Projekt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EU peníze středním školám, </a:t>
                      </a:r>
                      <a:r>
                        <a:rPr lang="cs-CZ" sz="1700" b="0" dirty="0" err="1" smtClean="0">
                          <a:latin typeface="Arial" pitchFamily="34" charset="0"/>
                          <a:cs typeface="Arial" pitchFamily="34" charset="0"/>
                        </a:rPr>
                        <a:t>reg</a:t>
                      </a:r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. č.: CZ.1.07/1.5.00/34.0221</a:t>
                      </a:r>
                    </a:p>
                    <a:p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9512" y="116632"/>
            <a:ext cx="8748464" cy="1541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940549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85786" y="0"/>
            <a:ext cx="7772400" cy="1470025"/>
          </a:xfrm>
        </p:spPr>
        <p:txBody>
          <a:bodyPr/>
          <a:lstStyle/>
          <a:p>
            <a:r>
              <a:rPr lang="cs-CZ" dirty="0" smtClean="0"/>
              <a:t>GEOLOGIE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2976" y="1071546"/>
            <a:ext cx="6772300" cy="900122"/>
          </a:xfrm>
        </p:spPr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Přeměněné /metamorfované/ horniny</a:t>
            </a:r>
            <a:endParaRPr lang="cs-CZ" dirty="0">
              <a:solidFill>
                <a:srgbClr val="FF0000"/>
              </a:solidFill>
            </a:endParaRPr>
          </a:p>
        </p:txBody>
      </p:sp>
      <p:pic>
        <p:nvPicPr>
          <p:cNvPr id="7170" name="Picture 2" descr="http://upload.wikimedia.org/wikipedia/commons/thumb/a/aa/Ocean_from_Leblon.jpg/800px-Ocean_from_Leblo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1643050"/>
            <a:ext cx="5976926" cy="4482695"/>
          </a:xfrm>
          <a:prstGeom prst="rect">
            <a:avLst/>
          </a:prstGeom>
          <a:noFill/>
        </p:spPr>
      </p:pic>
      <p:sp>
        <p:nvSpPr>
          <p:cNvPr id="5" name="TextovéPole 4"/>
          <p:cNvSpPr txBox="1"/>
          <p:nvPr/>
        </p:nvSpPr>
        <p:spPr>
          <a:xfrm>
            <a:off x="1643042" y="6143644"/>
            <a:ext cx="6572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Ušlechtilé granulity prekambrickými metamorfované      </a:t>
            </a:r>
            <a:r>
              <a:rPr lang="cs-CZ" dirty="0" smtClean="0"/>
              <a:t>obrázek č.1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b="1">
                <a:solidFill>
                  <a:srgbClr val="CC0000"/>
                </a:solidFill>
              </a:rPr>
              <a:t>Přeměněné (metamorfované) horniny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sz="2800" b="1" dirty="0"/>
              <a:t>Tvoří se přeměnou dříve vzniklých hornin </a:t>
            </a:r>
            <a:endParaRPr lang="cs-CZ" sz="2800" b="1" dirty="0" smtClean="0"/>
          </a:p>
          <a:p>
            <a:pPr>
              <a:lnSpc>
                <a:spcPct val="80000"/>
              </a:lnSpc>
              <a:buNone/>
            </a:pPr>
            <a:r>
              <a:rPr lang="cs-CZ" sz="2800" b="1" dirty="0" smtClean="0"/>
              <a:t>-   vyvřelých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cs-CZ" sz="2800" b="1" dirty="0" smtClean="0"/>
              <a:t>usazených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cs-CZ" sz="2800" b="1" dirty="0" smtClean="0"/>
              <a:t>již </a:t>
            </a:r>
            <a:r>
              <a:rPr lang="cs-CZ" sz="2800" b="1" dirty="0"/>
              <a:t>dříve přeměněných.</a:t>
            </a:r>
          </a:p>
          <a:p>
            <a:pPr>
              <a:lnSpc>
                <a:spcPct val="80000"/>
              </a:lnSpc>
            </a:pPr>
            <a:r>
              <a:rPr lang="cs-CZ" sz="2800" b="1" dirty="0"/>
              <a:t>Příčinou přeměny je velký tlak způsobený horotvornými procesy a tíhou nadložních hornin, vysoká teplota v zemské kůře, chemické působení horkých vodních roztoků.</a:t>
            </a:r>
          </a:p>
          <a:p>
            <a:pPr>
              <a:lnSpc>
                <a:spcPct val="80000"/>
              </a:lnSpc>
            </a:pPr>
            <a:r>
              <a:rPr lang="cs-CZ" sz="2800" b="1" dirty="0"/>
              <a:t>Vlivem tlakových sil dochází v nich k rovnoběžnému uspořádání nerostů – </a:t>
            </a:r>
            <a:r>
              <a:rPr lang="cs-CZ" sz="2800" b="1" u="sng" dirty="0"/>
              <a:t>břidličnatosti</a:t>
            </a:r>
            <a:r>
              <a:rPr lang="cs-CZ" sz="2800" b="1" dirty="0"/>
              <a:t>. Často označované jako krystalické břidlice.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2" name="Rectangle 6"/>
          <p:cNvSpPr>
            <a:spLocks noChangeArrowheads="1"/>
          </p:cNvSpPr>
          <p:nvPr/>
        </p:nvSpPr>
        <p:spPr bwMode="auto">
          <a:xfrm>
            <a:off x="714348" y="5516563"/>
            <a:ext cx="778674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cs-CZ" sz="2000" b="1" dirty="0"/>
              <a:t>Krystalické </a:t>
            </a:r>
            <a:r>
              <a:rPr lang="cs-CZ" sz="2000" b="1" dirty="0" smtClean="0"/>
              <a:t>břidlice na Mount </a:t>
            </a:r>
            <a:r>
              <a:rPr lang="cs-CZ" sz="2000" b="1" dirty="0" err="1" smtClean="0"/>
              <a:t>Rushmore</a:t>
            </a:r>
            <a:r>
              <a:rPr lang="cs-CZ" sz="2000" b="1" dirty="0" smtClean="0"/>
              <a:t> (před 1,6 </a:t>
            </a:r>
            <a:r>
              <a:rPr lang="cs-CZ" sz="2000" b="1" dirty="0" err="1" smtClean="0"/>
              <a:t>mld</a:t>
            </a:r>
            <a:r>
              <a:rPr lang="cs-CZ" sz="2000" b="1" dirty="0" smtClean="0"/>
              <a:t>)              </a:t>
            </a:r>
            <a:r>
              <a:rPr lang="cs-CZ" dirty="0" smtClean="0"/>
              <a:t>obrázek č.2</a:t>
            </a:r>
            <a:endParaRPr lang="cs-CZ" dirty="0"/>
          </a:p>
        </p:txBody>
      </p:sp>
      <p:pic>
        <p:nvPicPr>
          <p:cNvPr id="5122" name="Picture 2" descr="http://upload.wikimedia.org/wikipedia/commons/thumb/6/64/Ductile_shear.jpg/800px-Ductile_shea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500042"/>
            <a:ext cx="7405686" cy="493403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b="1" dirty="0">
                <a:solidFill>
                  <a:srgbClr val="CC0000"/>
                </a:solidFill>
              </a:rPr>
              <a:t>Přeměněné (metamorfované) horniny</a:t>
            </a:r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357298"/>
            <a:ext cx="7543824" cy="1571637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sz="2400" b="1" i="1" dirty="0"/>
              <a:t>Jejich hlavní zástupci jsou</a:t>
            </a:r>
            <a:r>
              <a:rPr lang="cs-CZ" sz="2400" b="1" i="1" dirty="0" smtClean="0"/>
              <a:t>:</a:t>
            </a:r>
            <a:endParaRPr lang="cs-CZ" sz="2400" b="1" i="1" dirty="0"/>
          </a:p>
          <a:p>
            <a:pPr>
              <a:lnSpc>
                <a:spcPct val="90000"/>
              </a:lnSpc>
              <a:buFontTx/>
              <a:buChar char="-"/>
            </a:pPr>
            <a:r>
              <a:rPr lang="cs-CZ" sz="2400" b="1" u="sng" dirty="0"/>
              <a:t>Rula</a:t>
            </a:r>
            <a:r>
              <a:rPr lang="cs-CZ" sz="2400" b="1" dirty="0"/>
              <a:t> </a:t>
            </a:r>
            <a:r>
              <a:rPr lang="cs-CZ" sz="2400" b="1" dirty="0" smtClean="0"/>
              <a:t>vzniká </a:t>
            </a:r>
            <a:r>
              <a:rPr lang="cs-CZ" sz="2400" b="1" dirty="0"/>
              <a:t>za velkého tlaku a vysoké teploty přeměnou usazených a vyvřelých hornin</a:t>
            </a:r>
          </a:p>
          <a:p>
            <a:pPr>
              <a:lnSpc>
                <a:spcPct val="90000"/>
              </a:lnSpc>
              <a:buFontTx/>
              <a:buChar char="-"/>
            </a:pPr>
            <a:endParaRPr lang="cs-CZ" sz="2400" b="1" dirty="0"/>
          </a:p>
          <a:p>
            <a:pPr>
              <a:lnSpc>
                <a:spcPct val="90000"/>
              </a:lnSpc>
              <a:buFontTx/>
              <a:buChar char="-"/>
            </a:pPr>
            <a:endParaRPr lang="cs-CZ" sz="2400" b="1" dirty="0"/>
          </a:p>
        </p:txBody>
      </p:sp>
      <p:pic>
        <p:nvPicPr>
          <p:cNvPr id="43018" name="Picture 10" descr="magnify-clip">
            <a:hlinkClick r:id="rId2" tooltip="Zvětšit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5575" y="3154363"/>
            <a:ext cx="142875" cy="104775"/>
          </a:xfrm>
          <a:prstGeom prst="rect">
            <a:avLst/>
          </a:prstGeom>
          <a:noFill/>
        </p:spPr>
      </p:pic>
      <p:pic>
        <p:nvPicPr>
          <p:cNvPr id="4098" name="Picture 2" descr="http://upload.wikimedia.org/wikipedia/commons/thumb/4/4e/Augen-gneiss-2.jpg/750px-Augen-gneiss-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85918" y="2500306"/>
            <a:ext cx="5144727" cy="4108924"/>
          </a:xfrm>
          <a:prstGeom prst="rect">
            <a:avLst/>
          </a:prstGeom>
          <a:noFill/>
        </p:spPr>
      </p:pic>
      <p:sp>
        <p:nvSpPr>
          <p:cNvPr id="10" name="TextovéPole 9"/>
          <p:cNvSpPr txBox="1"/>
          <p:nvPr/>
        </p:nvSpPr>
        <p:spPr>
          <a:xfrm>
            <a:off x="7072330" y="5786454"/>
            <a:ext cx="13288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Obrázek č. 3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 dirty="0" smtClean="0">
                <a:solidFill>
                  <a:srgbClr val="CC0000"/>
                </a:solidFill>
              </a:rPr>
              <a:t>Přeměněné (metamorfované) horniny</a:t>
            </a:r>
            <a:endParaRPr lang="cs-CZ" sz="2800" dirty="0"/>
          </a:p>
        </p:txBody>
      </p:sp>
      <p:sp>
        <p:nvSpPr>
          <p:cNvPr id="3" name="Obdélník 2"/>
          <p:cNvSpPr/>
          <p:nvPr/>
        </p:nvSpPr>
        <p:spPr>
          <a:xfrm>
            <a:off x="428596" y="1500174"/>
            <a:ext cx="7786742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cs-CZ" sz="2400" b="1" dirty="0" smtClean="0"/>
              <a:t>- </a:t>
            </a:r>
            <a:r>
              <a:rPr lang="cs-CZ" sz="2400" b="1" u="sng" dirty="0" smtClean="0"/>
              <a:t>Fylit</a:t>
            </a:r>
            <a:r>
              <a:rPr lang="cs-CZ" sz="2400" b="1" dirty="0" smtClean="0"/>
              <a:t> vzniká částečnou přeměnou jílových usazených hornin</a:t>
            </a:r>
            <a:endParaRPr lang="cs-CZ" sz="2400" b="1" dirty="0"/>
          </a:p>
        </p:txBody>
      </p:sp>
      <p:pic>
        <p:nvPicPr>
          <p:cNvPr id="4" name="Picture 8" descr="PhylliteUSGOV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785918" y="2000240"/>
            <a:ext cx="5168914" cy="4235525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7143768" y="5857892"/>
            <a:ext cx="1275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Obrázek č.4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b="1" dirty="0">
                <a:solidFill>
                  <a:srgbClr val="CC0000"/>
                </a:solidFill>
              </a:rPr>
              <a:t>Přeměněné (metamorfované) horniny</a:t>
            </a:r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500034" y="1357298"/>
            <a:ext cx="7758138" cy="971544"/>
          </a:xfrm>
        </p:spPr>
        <p:txBody>
          <a:bodyPr/>
          <a:lstStyle/>
          <a:p>
            <a:pPr>
              <a:buFontTx/>
              <a:buChar char="-"/>
            </a:pPr>
            <a:r>
              <a:rPr lang="cs-CZ" sz="2800" b="1" u="sng" dirty="0"/>
              <a:t>Svor</a:t>
            </a:r>
            <a:r>
              <a:rPr lang="cs-CZ" sz="2800" b="1" dirty="0"/>
              <a:t> se tvoří při větším tlaku a vyšší teplotě především z jílových a písčitých usazenin</a:t>
            </a:r>
          </a:p>
          <a:p>
            <a:pPr>
              <a:buFontTx/>
              <a:buChar char="-"/>
            </a:pPr>
            <a:endParaRPr lang="cs-CZ" sz="2800" b="1" dirty="0"/>
          </a:p>
        </p:txBody>
      </p:sp>
      <p:pic>
        <p:nvPicPr>
          <p:cNvPr id="45064" name="Picture 8" descr="Soubor:Svor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43042" y="2357430"/>
            <a:ext cx="4955757" cy="3717932"/>
          </a:xfrm>
          <a:prstGeom prst="rect">
            <a:avLst/>
          </a:prstGeom>
          <a:noFill/>
        </p:spPr>
      </p:pic>
      <p:sp>
        <p:nvSpPr>
          <p:cNvPr id="7" name="TextovéPole 6"/>
          <p:cNvSpPr txBox="1"/>
          <p:nvPr/>
        </p:nvSpPr>
        <p:spPr>
          <a:xfrm>
            <a:off x="6858016" y="5715016"/>
            <a:ext cx="13288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Obrázek č. 5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CC0000"/>
                </a:solidFill>
              </a:rPr>
              <a:t>Přeměněné (metamorfované) horniny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428736"/>
            <a:ext cx="7829576" cy="114300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800" b="1" dirty="0" smtClean="0"/>
              <a:t>- </a:t>
            </a:r>
            <a:r>
              <a:rPr lang="cs-CZ" sz="2800" b="1" u="sng" dirty="0" smtClean="0"/>
              <a:t>Krystalický vápenec</a:t>
            </a:r>
            <a:r>
              <a:rPr lang="cs-CZ" sz="2800" b="1" dirty="0" smtClean="0"/>
              <a:t> (mramor) </a:t>
            </a:r>
          </a:p>
          <a:p>
            <a:pPr>
              <a:buNone/>
            </a:pPr>
            <a:r>
              <a:rPr lang="cs-CZ" sz="2800" b="1" dirty="0" smtClean="0"/>
              <a:t>  se tvoří přeměnou vápence</a:t>
            </a:r>
          </a:p>
          <a:p>
            <a:endParaRPr lang="cs-CZ" dirty="0"/>
          </a:p>
        </p:txBody>
      </p:sp>
      <p:pic>
        <p:nvPicPr>
          <p:cNvPr id="5" name="Picture 10" descr="Soubor:MarbleUSGOV.jpg">
            <a:hlinkClick r:id="rId2"/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1571604" y="2500305"/>
            <a:ext cx="4929222" cy="3542465"/>
          </a:xfrm>
          <a:ln/>
        </p:spPr>
      </p:pic>
      <p:sp>
        <p:nvSpPr>
          <p:cNvPr id="6" name="Obdélník 5"/>
          <p:cNvSpPr/>
          <p:nvPr/>
        </p:nvSpPr>
        <p:spPr>
          <a:xfrm>
            <a:off x="6643702" y="5643578"/>
            <a:ext cx="13288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/>
              <a:t>Obrázek č. 6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90" name="Rectangle 6"/>
          <p:cNvSpPr>
            <a:spLocks noChangeArrowheads="1"/>
          </p:cNvSpPr>
          <p:nvPr/>
        </p:nvSpPr>
        <p:spPr bwMode="auto">
          <a:xfrm>
            <a:off x="285720" y="214290"/>
            <a:ext cx="8501122" cy="6678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buNone/>
            </a:pPr>
            <a:r>
              <a:rPr lang="cs-CZ" sz="1600" b="1" dirty="0" smtClean="0">
                <a:latin typeface="Arial" pitchFamily="34" charset="0"/>
                <a:cs typeface="Arial" pitchFamily="34" charset="0"/>
              </a:rPr>
              <a:t>Knižní zdroje:</a:t>
            </a:r>
          </a:p>
          <a:p>
            <a:r>
              <a:rPr lang="cs-CZ" sz="1400" dirty="0" err="1"/>
              <a:t>Demek</a:t>
            </a:r>
            <a:r>
              <a:rPr lang="cs-CZ" sz="1400" dirty="0"/>
              <a:t> Jaromír a kolektiv. Geografie pro střední školy 1 - </a:t>
            </a:r>
            <a:r>
              <a:rPr lang="cs-CZ" sz="1400" dirty="0" err="1"/>
              <a:t>Fyzickogeografická</a:t>
            </a:r>
            <a:r>
              <a:rPr lang="cs-CZ" sz="1400" dirty="0"/>
              <a:t> část. 2001, SPN-pedagogické nakladatelství Praha, 96 stran. ISBN 80-85937-73-5</a:t>
            </a:r>
          </a:p>
          <a:p>
            <a:endParaRPr lang="cs-CZ" sz="1400" dirty="0"/>
          </a:p>
          <a:p>
            <a:r>
              <a:rPr lang="cs-CZ" sz="1400" dirty="0"/>
              <a:t>Černík Vladimír, Martinec Zdeněk,  Vítek Jan. Přírodopis 4 – mineralogie a geologie.1998, SPN-pedagogické nakladatelství Praha, 87 stran. </a:t>
            </a:r>
            <a:r>
              <a:rPr lang="cs-CZ" sz="1400"/>
              <a:t>ISBN 80-7235-044-7 </a:t>
            </a:r>
          </a:p>
          <a:p>
            <a:pPr>
              <a:buNone/>
            </a:pPr>
            <a:endParaRPr lang="cs-CZ" sz="1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cs-CZ" sz="1600" b="1" dirty="0" smtClean="0">
                <a:latin typeface="Arial" pitchFamily="34" charset="0"/>
                <a:cs typeface="Arial" pitchFamily="34" charset="0"/>
              </a:rPr>
              <a:t>Seznam obrázků:</a:t>
            </a:r>
            <a:endParaRPr lang="cs-CZ" sz="1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cs-CZ" sz="1600" dirty="0" smtClean="0"/>
              <a:t>Obr. č. 1. 2012-11-05] Dostupný pod licencí </a:t>
            </a:r>
            <a:r>
              <a:rPr lang="cs-CZ" sz="1600" dirty="0" err="1" smtClean="0"/>
              <a:t>Creative</a:t>
            </a:r>
            <a:r>
              <a:rPr lang="cs-CZ" sz="1600" dirty="0" smtClean="0"/>
              <a:t> </a:t>
            </a:r>
            <a:r>
              <a:rPr lang="cs-CZ" sz="1600" dirty="0" err="1" smtClean="0"/>
              <a:t>Commons</a:t>
            </a:r>
            <a:r>
              <a:rPr lang="cs-CZ" sz="1600" dirty="0" smtClean="0"/>
              <a:t> na www. </a:t>
            </a:r>
            <a:r>
              <a:rPr lang="cs-CZ" sz="1600" dirty="0" smtClean="0">
                <a:hlinkClick r:id="rId3"/>
              </a:rPr>
              <a:t>http://commons.wikimedia.org/wiki/File:Ocean_from_Leblon.jpg</a:t>
            </a:r>
            <a:endParaRPr lang="cs-CZ" sz="1600" dirty="0" smtClean="0"/>
          </a:p>
          <a:p>
            <a:pPr>
              <a:buNone/>
            </a:pPr>
            <a:endParaRPr lang="cs-CZ" sz="1600" dirty="0" smtClean="0"/>
          </a:p>
          <a:p>
            <a:r>
              <a:rPr lang="cs-CZ" sz="1600" dirty="0" smtClean="0"/>
              <a:t>Obr. č.2 [cit. 2012-11-05] Dostupný pod licencí </a:t>
            </a:r>
            <a:r>
              <a:rPr lang="cs-CZ" sz="1600" dirty="0" err="1" smtClean="0"/>
              <a:t>Creative</a:t>
            </a:r>
            <a:r>
              <a:rPr lang="cs-CZ" sz="1600" dirty="0" smtClean="0"/>
              <a:t> </a:t>
            </a:r>
            <a:r>
              <a:rPr lang="cs-CZ" sz="1600" dirty="0" err="1" smtClean="0"/>
              <a:t>Commons</a:t>
            </a:r>
            <a:r>
              <a:rPr lang="cs-CZ" sz="1600" dirty="0" smtClean="0"/>
              <a:t> na www. </a:t>
            </a:r>
            <a:r>
              <a:rPr lang="cs-CZ" sz="1600" dirty="0" smtClean="0">
                <a:hlinkClick r:id="rId4"/>
              </a:rPr>
              <a:t>http://commons.wikimedia.org/wiki/File:Ductile_shear.jpg</a:t>
            </a:r>
            <a:endParaRPr lang="cs-CZ" sz="1600" dirty="0" smtClean="0"/>
          </a:p>
          <a:p>
            <a:endParaRPr lang="cs-CZ" sz="1600" dirty="0" smtClean="0"/>
          </a:p>
          <a:p>
            <a:r>
              <a:rPr lang="cs-CZ" sz="1600" dirty="0" smtClean="0"/>
              <a:t>Obr. č.3 [cit. 2012-11-05] Dostupný pod licencí </a:t>
            </a:r>
            <a:r>
              <a:rPr lang="cs-CZ" sz="1600" dirty="0" err="1" smtClean="0"/>
              <a:t>Creative</a:t>
            </a:r>
            <a:r>
              <a:rPr lang="cs-CZ" sz="1600" dirty="0" smtClean="0"/>
              <a:t> </a:t>
            </a:r>
            <a:r>
              <a:rPr lang="cs-CZ" sz="1600" dirty="0" err="1" smtClean="0"/>
              <a:t>Commons</a:t>
            </a:r>
            <a:r>
              <a:rPr lang="cs-CZ" sz="1600" dirty="0" smtClean="0"/>
              <a:t> na www. </a:t>
            </a:r>
            <a:r>
              <a:rPr lang="cs-CZ" sz="1600" dirty="0" smtClean="0">
                <a:hlinkClick r:id="rId5"/>
              </a:rPr>
              <a:t>http://commons.wikimedia.org/wiki/File:Augen-gneiss-2.jpg</a:t>
            </a:r>
            <a:endParaRPr lang="cs-CZ" sz="1600" dirty="0" smtClean="0"/>
          </a:p>
          <a:p>
            <a:endParaRPr lang="cs-CZ" sz="1600" dirty="0" smtClean="0"/>
          </a:p>
          <a:p>
            <a:r>
              <a:rPr lang="cs-CZ" sz="1600" dirty="0" smtClean="0"/>
              <a:t>Obr. č. 4 [cit. 2012-11-05] Dostupný pod licencí </a:t>
            </a:r>
            <a:r>
              <a:rPr lang="cs-CZ" sz="1600" dirty="0" err="1" smtClean="0"/>
              <a:t>Creative</a:t>
            </a:r>
            <a:r>
              <a:rPr lang="cs-CZ" sz="1600" dirty="0" smtClean="0"/>
              <a:t> </a:t>
            </a:r>
            <a:r>
              <a:rPr lang="cs-CZ" sz="1600" dirty="0" err="1" smtClean="0"/>
              <a:t>Commons</a:t>
            </a:r>
            <a:r>
              <a:rPr lang="cs-CZ" sz="1600" dirty="0" smtClean="0"/>
              <a:t> na www. </a:t>
            </a:r>
            <a:r>
              <a:rPr lang="cs-CZ" sz="1600" dirty="0" smtClean="0">
                <a:hlinkClick r:id="rId6"/>
              </a:rPr>
              <a:t>http://commons.wikimedia.org/wiki/File:PhylliteUSGOV.jpg</a:t>
            </a:r>
            <a:endParaRPr lang="cs-CZ" sz="1600" dirty="0" smtClean="0"/>
          </a:p>
          <a:p>
            <a:endParaRPr lang="cs-CZ" sz="1600" dirty="0" smtClean="0"/>
          </a:p>
          <a:p>
            <a:r>
              <a:rPr lang="cs-CZ" sz="1600" dirty="0" smtClean="0"/>
              <a:t>Obr. č. 5 [cit. 2012-11-05] Dostupný pod licencí </a:t>
            </a:r>
            <a:r>
              <a:rPr lang="cs-CZ" sz="1600" dirty="0" err="1" smtClean="0"/>
              <a:t>Creative</a:t>
            </a:r>
            <a:r>
              <a:rPr lang="cs-CZ" sz="1600" dirty="0" smtClean="0"/>
              <a:t> </a:t>
            </a:r>
            <a:r>
              <a:rPr lang="cs-CZ" sz="1600" dirty="0" err="1" smtClean="0"/>
              <a:t>Commons</a:t>
            </a:r>
            <a:r>
              <a:rPr lang="cs-CZ" sz="1600" dirty="0" smtClean="0"/>
              <a:t> na www. </a:t>
            </a:r>
            <a:r>
              <a:rPr lang="cs-CZ" sz="1600" dirty="0" smtClean="0">
                <a:hlinkClick r:id="rId7"/>
              </a:rPr>
              <a:t>http://commons.wikimedia.org/wiki/File:Svor,_hornina.jpg</a:t>
            </a:r>
            <a:endParaRPr lang="cs-CZ" sz="1600" dirty="0" smtClean="0"/>
          </a:p>
          <a:p>
            <a:endParaRPr lang="cs-CZ" sz="1600" dirty="0" smtClean="0"/>
          </a:p>
          <a:p>
            <a:r>
              <a:rPr lang="cs-CZ" sz="1600" dirty="0" smtClean="0"/>
              <a:t>Obr. č. 6 [cit. 2012-11-05] Dostupný pod licencí </a:t>
            </a:r>
            <a:r>
              <a:rPr lang="cs-CZ" sz="1600" dirty="0" err="1" smtClean="0"/>
              <a:t>Creative</a:t>
            </a:r>
            <a:r>
              <a:rPr lang="cs-CZ" sz="1600" dirty="0" smtClean="0"/>
              <a:t> </a:t>
            </a:r>
            <a:r>
              <a:rPr lang="cs-CZ" sz="1600" dirty="0" err="1" smtClean="0"/>
              <a:t>Commons</a:t>
            </a:r>
            <a:r>
              <a:rPr lang="cs-CZ" sz="1600" dirty="0" smtClean="0"/>
              <a:t> na www. </a:t>
            </a:r>
            <a:r>
              <a:rPr lang="cs-CZ" sz="1600" dirty="0" smtClean="0">
                <a:hlinkClick r:id="rId8"/>
              </a:rPr>
              <a:t>http://commons.wikimedia.org/wiki/File:MarbleUSGOV.jpg</a:t>
            </a:r>
            <a:endParaRPr lang="cs-CZ" sz="1600" dirty="0" smtClean="0"/>
          </a:p>
          <a:p>
            <a:r>
              <a:rPr lang="cs-CZ" sz="1600" dirty="0" smtClean="0"/>
              <a:t> </a:t>
            </a:r>
          </a:p>
          <a:p>
            <a:pPr>
              <a:buNone/>
            </a:pPr>
            <a:r>
              <a:rPr lang="cs-CZ" dirty="0" smtClean="0"/>
              <a:t>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381</Words>
  <Application>Microsoft Office PowerPoint</Application>
  <PresentationFormat>Předvádění na obrazovce (4:3)</PresentationFormat>
  <Paragraphs>64</Paragraphs>
  <Slides>9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sady Office</vt:lpstr>
      <vt:lpstr>Snímek 1</vt:lpstr>
      <vt:lpstr>GEOLOGIE</vt:lpstr>
      <vt:lpstr>Přeměněné (metamorfované) horniny</vt:lpstr>
      <vt:lpstr>Snímek 4</vt:lpstr>
      <vt:lpstr>Přeměněné (metamorfované) horniny</vt:lpstr>
      <vt:lpstr>Přeměněné (metamorfované) horniny</vt:lpstr>
      <vt:lpstr>Přeměněné (metamorfované) horniny</vt:lpstr>
      <vt:lpstr>Přeměněné (metamorfované) horniny</vt:lpstr>
      <vt:lpstr>Snímek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Ivo</dc:creator>
  <cp:lastModifiedBy>Ivo</cp:lastModifiedBy>
  <cp:revision>22</cp:revision>
  <dcterms:created xsi:type="dcterms:W3CDTF">2013-01-31T13:36:54Z</dcterms:created>
  <dcterms:modified xsi:type="dcterms:W3CDTF">2013-06-06T20:46:11Z</dcterms:modified>
</cp:coreProperties>
</file>