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5A08-FD3F-40AF-B1A4-1AFAD9579D6C}" type="datetimeFigureOut">
              <a:rPr lang="cs-CZ" smtClean="0"/>
              <a:pPr/>
              <a:t>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84B0-89CE-42A7-A4E6-17FBDF6169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5A08-FD3F-40AF-B1A4-1AFAD9579D6C}" type="datetimeFigureOut">
              <a:rPr lang="cs-CZ" smtClean="0"/>
              <a:pPr/>
              <a:t>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84B0-89CE-42A7-A4E6-17FBDF6169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5A08-FD3F-40AF-B1A4-1AFAD9579D6C}" type="datetimeFigureOut">
              <a:rPr lang="cs-CZ" smtClean="0"/>
              <a:pPr/>
              <a:t>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84B0-89CE-42A7-A4E6-17FBDF6169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D8231F3-CFA1-4F2C-A76D-B4E8FCC92A5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5A08-FD3F-40AF-B1A4-1AFAD9579D6C}" type="datetimeFigureOut">
              <a:rPr lang="cs-CZ" smtClean="0"/>
              <a:pPr/>
              <a:t>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84B0-89CE-42A7-A4E6-17FBDF6169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5A08-FD3F-40AF-B1A4-1AFAD9579D6C}" type="datetimeFigureOut">
              <a:rPr lang="cs-CZ" smtClean="0"/>
              <a:pPr/>
              <a:t>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84B0-89CE-42A7-A4E6-17FBDF6169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5A08-FD3F-40AF-B1A4-1AFAD9579D6C}" type="datetimeFigureOut">
              <a:rPr lang="cs-CZ" smtClean="0"/>
              <a:pPr/>
              <a:t>6.6.2013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84B0-89CE-42A7-A4E6-17FBDF6169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5A08-FD3F-40AF-B1A4-1AFAD9579D6C}" type="datetimeFigureOut">
              <a:rPr lang="cs-CZ" smtClean="0"/>
              <a:pPr/>
              <a:t>6.6.2013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84B0-89CE-42A7-A4E6-17FBDF6169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5A08-FD3F-40AF-B1A4-1AFAD9579D6C}" type="datetimeFigureOut">
              <a:rPr lang="cs-CZ" smtClean="0"/>
              <a:pPr/>
              <a:t>6.6.2013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84B0-89CE-42A7-A4E6-17FBDF6169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5A08-FD3F-40AF-B1A4-1AFAD9579D6C}" type="datetimeFigureOut">
              <a:rPr lang="cs-CZ" smtClean="0"/>
              <a:pPr/>
              <a:t>6.6.2013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84B0-89CE-42A7-A4E6-17FBDF6169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5A08-FD3F-40AF-B1A4-1AFAD9579D6C}" type="datetimeFigureOut">
              <a:rPr lang="cs-CZ" smtClean="0"/>
              <a:pPr/>
              <a:t>6.6.2013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84B0-89CE-42A7-A4E6-17FBDF6169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5A08-FD3F-40AF-B1A4-1AFAD9579D6C}" type="datetimeFigureOut">
              <a:rPr lang="cs-CZ" smtClean="0"/>
              <a:pPr/>
              <a:t>6.6.2013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84B0-89CE-42A7-A4E6-17FBDF6169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E5A08-FD3F-40AF-B1A4-1AFAD9579D6C}" type="datetimeFigureOut">
              <a:rPr lang="cs-CZ" smtClean="0"/>
              <a:pPr/>
              <a:t>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784B0-89CE-42A7-A4E6-17FBDF61690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c/cf/Pamukkale00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Peat_artisanal_exploitation.jpg" TargetMode="External"/><Relationship Id="rId3" Type="http://schemas.openxmlformats.org/officeDocument/2006/relationships/hyperlink" Target="http://commons.wikimedia.org/wiki/File:M%C5%A1eno,_Romanov,_bludi%C5%A1t%C4%9B,_detail_p%C3%ADskovce.jpg" TargetMode="External"/><Relationship Id="rId7" Type="http://schemas.openxmlformats.org/officeDocument/2006/relationships/hyperlink" Target="http://commons.wikimedia.org/wiki/File:Pamukkale00.JPG" TargetMode="External"/><Relationship Id="rId2" Type="http://schemas.openxmlformats.org/officeDocument/2006/relationships/hyperlink" Target="http://commons.wikimedia.org/wiki/File:Lower_Antelope_Canyon_478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mons.wikimedia.org/wiki/File:Clay-ss-2005.jpg" TargetMode="External"/><Relationship Id="rId5" Type="http://schemas.openxmlformats.org/officeDocument/2006/relationships/hyperlink" Target="http://commons.wikimedia.org/wiki/File:Mineraly.sk_-_spras.jpg" TargetMode="External"/><Relationship Id="rId10" Type="http://schemas.openxmlformats.org/officeDocument/2006/relationships/hyperlink" Target="http://commons.wikimedia.org/wiki/File:Oil_producing_countries_map.PNG" TargetMode="External"/><Relationship Id="rId4" Type="http://schemas.openxmlformats.org/officeDocument/2006/relationships/hyperlink" Target="http://commons.wikimedia.org/wiki/File:LionHeadSandstone.jpg" TargetMode="External"/><Relationship Id="rId9" Type="http://schemas.openxmlformats.org/officeDocument/2006/relationships/hyperlink" Target="http://commons.wikimedia.org/wiki/File:Coal_bituminous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9/99/LionHeadSandston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hyperlink" Target="http://cs.wikipedia.org/wiki/Soubor:LionHeadSandstone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cs.wikipedia.org/wiki/Soubor:Loess_fg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2/2c/Clay-ss-2005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1689410"/>
              </p:ext>
            </p:extLst>
          </p:nvPr>
        </p:nvGraphicFramePr>
        <p:xfrm>
          <a:off x="413284" y="1704114"/>
          <a:ext cx="8280920" cy="5070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Geologie</a:t>
                      </a:r>
                      <a:endParaRPr lang="cs-CZ" sz="17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Zeměpis, 1. ročník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Fyzicko-geografická sféra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dirty="0" smtClean="0">
                          <a:latin typeface="Arial" pitchFamily="34" charset="0"/>
                          <a:cs typeface="Arial" pitchFamily="34" charset="0"/>
                        </a:rPr>
                        <a:t>Geologie – usazené horniny</a:t>
                      </a:r>
                    </a:p>
                    <a:p>
                      <a:r>
                        <a:rPr lang="cs-CZ" sz="1700" dirty="0" smtClean="0">
                          <a:latin typeface="Arial" pitchFamily="34" charset="0"/>
                          <a:cs typeface="Arial" pitchFamily="34" charset="0"/>
                        </a:rPr>
                        <a:t>Prezentace o vzniku sedimentů,  dělení a druhy usazenin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dirty="0" smtClean="0">
                          <a:latin typeface="Arial" pitchFamily="34" charset="0"/>
                          <a:cs typeface="Arial" pitchFamily="34" charset="0"/>
                        </a:rPr>
                        <a:t>sediment, pískovce,  vápenec, antracit, ropa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Mgr. Ivo Chytil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5. 11. 2012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6632"/>
            <a:ext cx="8748464" cy="15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4054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Organogenní usazené horniny</a:t>
            </a:r>
            <a:r>
              <a:rPr lang="cs-CZ"/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/>
              <a:t>Vznikají usazováním odumřelých těl rostlin a živočichů.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b="1" u="sng" dirty="0" smtClean="0"/>
              <a:t>Vápence</a:t>
            </a:r>
            <a:r>
              <a:rPr lang="cs-CZ" sz="2400" dirty="0" smtClean="0"/>
              <a:t> </a:t>
            </a:r>
            <a:r>
              <a:rPr lang="cs-CZ" sz="2400" dirty="0"/>
              <a:t>jsou zpevněné horniny převážně organogenního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/>
              <a:t>původu, které vznikají z materiálu schránek a koster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/>
              <a:t>různých mořských organismů, z nichž pro vznik vápenců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/>
              <a:t>měli největší význam prvoci, jejichž schránky jsou sice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/>
              <a:t>drobné, avšak často se nahromadily v obrovských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 smtClean="0"/>
              <a:t>množstvích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u="sng" dirty="0" smtClean="0"/>
              <a:t>Hlavní </a:t>
            </a:r>
            <a:r>
              <a:rPr lang="cs-CZ" sz="2400" u="sng" dirty="0"/>
              <a:t>nerostnou složkou vápenců je kalcit.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/>
              <a:t>Vápenec </a:t>
            </a:r>
            <a:r>
              <a:rPr lang="cs-CZ" sz="2400" u="sng" dirty="0"/>
              <a:t>se </a:t>
            </a:r>
            <a:r>
              <a:rPr lang="cs-CZ" sz="2400" u="sng" dirty="0" smtClean="0"/>
              <a:t>používá</a:t>
            </a:r>
            <a:r>
              <a:rPr lang="cs-CZ" sz="2400" dirty="0" smtClean="0"/>
              <a:t> k </a:t>
            </a:r>
            <a:r>
              <a:rPr lang="cs-CZ" sz="2400" dirty="0"/>
              <a:t>výrobě vápna a cementu, </a:t>
            </a:r>
            <a:r>
              <a:rPr lang="cs-CZ" sz="2400" dirty="0" smtClean="0"/>
              <a:t> pro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 smtClean="0"/>
              <a:t>farmaceutický </a:t>
            </a:r>
            <a:r>
              <a:rPr lang="cs-CZ" sz="2400" dirty="0"/>
              <a:t>a potravinářský </a:t>
            </a:r>
            <a:r>
              <a:rPr lang="cs-CZ" sz="2400" dirty="0" smtClean="0"/>
              <a:t>průmysl a k </a:t>
            </a:r>
            <a:r>
              <a:rPr lang="cs-CZ" sz="2400" dirty="0"/>
              <a:t>vápnění půd.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Soubor:Pamukkale0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04813"/>
            <a:ext cx="7620000" cy="5267325"/>
          </a:xfrm>
          <a:prstGeom prst="rect">
            <a:avLst/>
          </a:prstGeom>
          <a:noFill/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285984" y="5805488"/>
            <a:ext cx="61436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cs-CZ" sz="2400" b="1" dirty="0"/>
              <a:t>Vápenec v </a:t>
            </a:r>
            <a:r>
              <a:rPr lang="cs-CZ" sz="2400" b="1" dirty="0" smtClean="0"/>
              <a:t>Turecké </a:t>
            </a:r>
            <a:r>
              <a:rPr lang="cs-CZ" sz="2400" b="1" dirty="0" err="1" smtClean="0"/>
              <a:t>Pamukkale</a:t>
            </a:r>
            <a:r>
              <a:rPr lang="cs-CZ" sz="2400" b="1" dirty="0" smtClean="0"/>
              <a:t>                </a:t>
            </a:r>
            <a:r>
              <a:rPr lang="cs-CZ" dirty="0" smtClean="0"/>
              <a:t>obrázek č.6 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/>
              <a:t>Hořlavé usazeniny organogenní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sz="2800" b="1" u="sng" dirty="0" smtClean="0"/>
              <a:t>Rašelina</a:t>
            </a:r>
            <a:r>
              <a:rPr lang="cs-CZ" sz="2800" dirty="0" smtClean="0"/>
              <a:t> </a:t>
            </a:r>
            <a:r>
              <a:rPr lang="cs-CZ" sz="2800" dirty="0"/>
              <a:t>se tvoří hromaděním zbytků odumřelých rostlin (zejména mechu rašeliníku) za nedostatečného přístupu vzduchu. </a:t>
            </a:r>
            <a:r>
              <a:rPr lang="cs-CZ" sz="2800" u="sng" dirty="0"/>
              <a:t>Používá se</a:t>
            </a:r>
            <a:r>
              <a:rPr lang="cs-CZ" sz="2800" dirty="0"/>
              <a:t> při lázeňské léčbě, v zahradnictví a jako palivo.</a:t>
            </a:r>
          </a:p>
        </p:txBody>
      </p:sp>
      <p:pic>
        <p:nvPicPr>
          <p:cNvPr id="4098" name="Picture 2" descr="http://upload.wikimedia.org/wikipedia/commons/thumb/d/da/Peat_artisanal_exploitation.jpg/800px-Peat_artisanal_exploit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928802"/>
            <a:ext cx="4643438" cy="3482579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6715140" y="5500702"/>
            <a:ext cx="132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Obrázek č. 6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/>
              <a:t>Hořlavé usazeniny organogenní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cs-CZ" sz="2400" b="1" u="sng" dirty="0" smtClean="0"/>
              <a:t>Uhlí</a:t>
            </a:r>
            <a:r>
              <a:rPr lang="cs-CZ" sz="2400" dirty="0" smtClean="0"/>
              <a:t> </a:t>
            </a:r>
            <a:r>
              <a:rPr lang="cs-CZ" sz="2400" dirty="0"/>
              <a:t>vzniklo prouhelněním (zvětšování obsahu uhlíku) zbytků rostlinných těl. </a:t>
            </a:r>
            <a:endParaRPr lang="cs-CZ" sz="2400" dirty="0" smtClean="0"/>
          </a:p>
          <a:p>
            <a:pPr>
              <a:lnSpc>
                <a:spcPct val="80000"/>
              </a:lnSpc>
              <a:buFontTx/>
              <a:buChar char="-"/>
            </a:pPr>
            <a:endParaRPr lang="cs-CZ" sz="2400" dirty="0" smtClean="0"/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sz="2400" dirty="0" smtClean="0"/>
              <a:t>málo </a:t>
            </a:r>
            <a:r>
              <a:rPr lang="cs-CZ" sz="2400" dirty="0"/>
              <a:t>prouhelněné uhlí se </a:t>
            </a:r>
            <a:r>
              <a:rPr lang="cs-CZ" sz="2400" dirty="0" smtClean="0"/>
              <a:t>označuje </a:t>
            </a:r>
            <a:r>
              <a:rPr lang="cs-CZ" sz="2400" dirty="0"/>
              <a:t>jako </a:t>
            </a:r>
            <a:r>
              <a:rPr lang="cs-CZ" sz="2400" b="1" u="sng" dirty="0"/>
              <a:t>hnědé uhlí</a:t>
            </a:r>
            <a:r>
              <a:rPr lang="cs-CZ" sz="2400" dirty="0"/>
              <a:t> (třetihory), </a:t>
            </a:r>
            <a:endParaRPr lang="cs-CZ" sz="2400" dirty="0" smtClean="0"/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sz="2400" dirty="0" smtClean="0"/>
              <a:t>středně </a:t>
            </a:r>
            <a:r>
              <a:rPr lang="cs-CZ" sz="2400" dirty="0"/>
              <a:t>prouhelněné jako </a:t>
            </a:r>
            <a:r>
              <a:rPr lang="cs-CZ" sz="2400" b="1" u="sng" dirty="0"/>
              <a:t>černé uhlí</a:t>
            </a:r>
            <a:r>
              <a:rPr lang="cs-CZ" sz="2400" dirty="0"/>
              <a:t> (prvohory) </a:t>
            </a:r>
            <a:endParaRPr lang="cs-CZ" sz="2400" dirty="0" smtClean="0"/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sz="2400" dirty="0" smtClean="0"/>
              <a:t>silně </a:t>
            </a:r>
            <a:r>
              <a:rPr lang="cs-CZ" sz="2400" dirty="0"/>
              <a:t>prouhelněné jako </a:t>
            </a:r>
            <a:r>
              <a:rPr lang="cs-CZ" sz="2400" b="1" u="sng" dirty="0"/>
              <a:t>antracit</a:t>
            </a:r>
            <a:r>
              <a:rPr lang="cs-CZ" sz="2400" dirty="0"/>
              <a:t>.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5715008" y="5286388"/>
            <a:ext cx="27146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cs-CZ" sz="2400" b="1" dirty="0" smtClean="0"/>
              <a:t>Uhlí</a:t>
            </a:r>
            <a:r>
              <a:rPr lang="cs-CZ" dirty="0" smtClean="0"/>
              <a:t>                  obrázek č.7 </a:t>
            </a:r>
            <a:endParaRPr lang="cs-CZ" dirty="0"/>
          </a:p>
        </p:txBody>
      </p:sp>
      <p:pic>
        <p:nvPicPr>
          <p:cNvPr id="3074" name="Picture 2" descr="File:Coal bitumino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14488"/>
            <a:ext cx="3924450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/>
              <a:t>Hořlavé usazeniny organogenní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dirty="0"/>
              <a:t>- </a:t>
            </a:r>
            <a:r>
              <a:rPr lang="cs-CZ" b="1" u="sng" dirty="0"/>
              <a:t>Ropa</a:t>
            </a:r>
            <a:r>
              <a:rPr lang="cs-CZ" dirty="0"/>
              <a:t> je přírodní kapalná, složená převážně z uhlovodíků</a:t>
            </a:r>
            <a:r>
              <a:rPr lang="cs-CZ" dirty="0" smtClean="0"/>
              <a:t>. Vznikla </a:t>
            </a:r>
            <a:r>
              <a:rPr lang="cs-CZ" dirty="0"/>
              <a:t>z mikroorganismů a zbytků těl drobných živočichů na dně moří. </a:t>
            </a:r>
          </a:p>
          <a:p>
            <a:pPr>
              <a:buFontTx/>
              <a:buNone/>
            </a:pPr>
            <a:r>
              <a:rPr lang="cs-CZ" dirty="0"/>
              <a:t>- </a:t>
            </a:r>
            <a:r>
              <a:rPr lang="cs-CZ" b="1" u="sng" dirty="0"/>
              <a:t>Zemní plyny</a:t>
            </a:r>
            <a:r>
              <a:rPr lang="cs-CZ" dirty="0"/>
              <a:t> provázející uhelná a ropná </a:t>
            </a:r>
            <a:r>
              <a:rPr lang="cs-CZ" dirty="0" smtClean="0"/>
              <a:t>ložiska, </a:t>
            </a:r>
            <a:r>
              <a:rPr lang="cs-CZ" dirty="0"/>
              <a:t>jsou tvořeny převážně metanem.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1928794" y="5072074"/>
            <a:ext cx="6429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cs-CZ" sz="2800" b="1" dirty="0" smtClean="0"/>
              <a:t>Světové produkce ropy                       </a:t>
            </a:r>
            <a:r>
              <a:rPr lang="cs-CZ" sz="1600" dirty="0" smtClean="0"/>
              <a:t>obrázek č. 8</a:t>
            </a:r>
            <a:endParaRPr lang="cs-CZ" sz="1600" dirty="0"/>
          </a:p>
        </p:txBody>
      </p:sp>
      <p:pic>
        <p:nvPicPr>
          <p:cNvPr id="1026" name="Picture 2" descr="http://upload.wikimedia.org/wikipedia/commons/thumb/7/73/Oil_producing_countries_map.PNG/800px-Oil_producing_countries_ma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442670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28596" y="357166"/>
            <a:ext cx="8429684" cy="1157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sz="1400" b="1" dirty="0" smtClean="0"/>
              <a:t>Knižní zdroje:</a:t>
            </a:r>
          </a:p>
          <a:p>
            <a:r>
              <a:rPr lang="cs-CZ" sz="1200" dirty="0" err="1"/>
              <a:t>Demek</a:t>
            </a:r>
            <a:r>
              <a:rPr lang="cs-CZ" sz="1200" dirty="0"/>
              <a:t> Jaromír a kolektiv. Geografie pro střední školy 1 - </a:t>
            </a:r>
            <a:r>
              <a:rPr lang="cs-CZ" sz="1200" dirty="0" err="1"/>
              <a:t>Fyzickogeografická</a:t>
            </a:r>
            <a:r>
              <a:rPr lang="cs-CZ" sz="1200" dirty="0"/>
              <a:t> část. 2001, SPN-pedagogické nakladatelství Praha, 96 stran. ISBN 80-85937-73-5</a:t>
            </a:r>
          </a:p>
          <a:p>
            <a:endParaRPr lang="cs-CZ" sz="1200" dirty="0"/>
          </a:p>
          <a:p>
            <a:r>
              <a:rPr lang="cs-CZ" sz="1200" dirty="0"/>
              <a:t>Černík Vladimír, Martinec Zdeněk,  Vítek Jan. Přírodopis 4 – mineralogie a geologie.1998, SPN-pedagogické nakladatelství Praha, 87 stran. </a:t>
            </a:r>
            <a:r>
              <a:rPr lang="cs-CZ" sz="1200"/>
              <a:t>ISBN 80-7235-044-7 </a:t>
            </a:r>
          </a:p>
          <a:p>
            <a:pPr>
              <a:buNone/>
            </a:pPr>
            <a:endParaRPr lang="cs-CZ" sz="1200" dirty="0" smtClean="0"/>
          </a:p>
          <a:p>
            <a:pPr>
              <a:buNone/>
            </a:pPr>
            <a:r>
              <a:rPr lang="cs-CZ" sz="1400" b="1" dirty="0" smtClean="0"/>
              <a:t>Seznam obrázků:</a:t>
            </a:r>
            <a:endParaRPr lang="cs-CZ" sz="1200" dirty="0" smtClean="0"/>
          </a:p>
          <a:p>
            <a:r>
              <a:rPr lang="cs-CZ" sz="1200" dirty="0" smtClean="0"/>
              <a:t>Obr. č. 1 [cit. 2012-11-06] Dostupný pod licencí </a:t>
            </a:r>
            <a:r>
              <a:rPr lang="cs-CZ" sz="1200" dirty="0" err="1" smtClean="0"/>
              <a:t>Creative</a:t>
            </a:r>
            <a:r>
              <a:rPr lang="cs-CZ" sz="1200" dirty="0" smtClean="0"/>
              <a:t> </a:t>
            </a:r>
            <a:r>
              <a:rPr lang="cs-CZ" sz="1200" dirty="0" err="1" smtClean="0"/>
              <a:t>Commons</a:t>
            </a:r>
            <a:r>
              <a:rPr lang="cs-CZ" sz="1200" dirty="0" smtClean="0"/>
              <a:t> na www. </a:t>
            </a:r>
            <a:r>
              <a:rPr lang="cs-CZ" sz="1200" dirty="0" smtClean="0">
                <a:hlinkClick r:id="rId2"/>
              </a:rPr>
              <a:t>http://commons.wikimedia.org/wiki/File:Lower_Antelope_Canyon_478.jpg</a:t>
            </a:r>
            <a:endParaRPr lang="cs-CZ" sz="1200" dirty="0" smtClean="0"/>
          </a:p>
          <a:p>
            <a:endParaRPr lang="cs-CZ" sz="1200" dirty="0" smtClean="0"/>
          </a:p>
          <a:p>
            <a:pPr>
              <a:buNone/>
            </a:pPr>
            <a:r>
              <a:rPr lang="cs-CZ" sz="1200" dirty="0" smtClean="0"/>
              <a:t>Obr. č.2 [cit. 2012-11-06] Dostupný pod licencí </a:t>
            </a:r>
            <a:r>
              <a:rPr lang="cs-CZ" sz="1200" dirty="0" err="1" smtClean="0"/>
              <a:t>Creative</a:t>
            </a:r>
            <a:r>
              <a:rPr lang="cs-CZ" sz="1200" dirty="0" smtClean="0"/>
              <a:t> </a:t>
            </a:r>
            <a:r>
              <a:rPr lang="cs-CZ" sz="1200" dirty="0" err="1" smtClean="0"/>
              <a:t>Commons</a:t>
            </a:r>
            <a:r>
              <a:rPr lang="cs-CZ" sz="1200" dirty="0" smtClean="0"/>
              <a:t> na www.</a:t>
            </a:r>
          </a:p>
          <a:p>
            <a:pPr>
              <a:buNone/>
            </a:pPr>
            <a:r>
              <a:rPr lang="cs-CZ" sz="1200" dirty="0" smtClean="0">
                <a:hlinkClick r:id="rId3"/>
              </a:rPr>
              <a:t>http://commons.wikimedia.org/wiki/File:M%C5%A1eno,_Romanov,_bludi%C5%A1t%C4%9B,_detail_p%C3%ADskovce.jpg</a:t>
            </a:r>
            <a:endParaRPr lang="cs-CZ" sz="1200" dirty="0" smtClean="0"/>
          </a:p>
          <a:p>
            <a:pPr>
              <a:buNone/>
            </a:pPr>
            <a:endParaRPr lang="cs-CZ" sz="1200" dirty="0" smtClean="0"/>
          </a:p>
          <a:p>
            <a:pPr>
              <a:buNone/>
            </a:pPr>
            <a:r>
              <a:rPr lang="cs-CZ" sz="1200" dirty="0" smtClean="0"/>
              <a:t>Obr. č.3 [cit. 2012-11-06] Dostupný pod licencí </a:t>
            </a:r>
            <a:r>
              <a:rPr lang="cs-CZ" sz="1200" dirty="0" err="1" smtClean="0"/>
              <a:t>Creative</a:t>
            </a:r>
            <a:r>
              <a:rPr lang="cs-CZ" sz="1200" dirty="0" smtClean="0"/>
              <a:t> </a:t>
            </a:r>
            <a:r>
              <a:rPr lang="cs-CZ" sz="1200" dirty="0" err="1" smtClean="0"/>
              <a:t>Commons</a:t>
            </a:r>
            <a:r>
              <a:rPr lang="cs-CZ" sz="1200" dirty="0" smtClean="0"/>
              <a:t> na www. </a:t>
            </a:r>
            <a:r>
              <a:rPr lang="cs-CZ" sz="1200" dirty="0" smtClean="0">
                <a:hlinkClick r:id="rId4"/>
              </a:rPr>
              <a:t>http://commons.wikimedia.org/wiki/File:LionHeadSandstone.jpg</a:t>
            </a:r>
            <a:endParaRPr lang="cs-CZ" sz="1200" dirty="0" smtClean="0"/>
          </a:p>
          <a:p>
            <a:pPr>
              <a:buNone/>
            </a:pPr>
            <a:endParaRPr lang="cs-CZ" sz="1200" dirty="0" smtClean="0"/>
          </a:p>
          <a:p>
            <a:pPr>
              <a:buNone/>
            </a:pPr>
            <a:r>
              <a:rPr lang="cs-CZ" sz="1200" dirty="0" smtClean="0"/>
              <a:t>Obr. č.4 [cit. 2012-11-06] Dostupný pod licencí </a:t>
            </a:r>
            <a:r>
              <a:rPr lang="cs-CZ" sz="1200" dirty="0" err="1" smtClean="0"/>
              <a:t>Creative</a:t>
            </a:r>
            <a:r>
              <a:rPr lang="cs-CZ" sz="1200" dirty="0" smtClean="0"/>
              <a:t> </a:t>
            </a:r>
            <a:r>
              <a:rPr lang="cs-CZ" sz="1200" dirty="0" err="1" smtClean="0"/>
              <a:t>Commons</a:t>
            </a:r>
            <a:r>
              <a:rPr lang="cs-CZ" sz="1200" dirty="0" smtClean="0"/>
              <a:t> na www. </a:t>
            </a:r>
          </a:p>
          <a:p>
            <a:pPr>
              <a:buNone/>
            </a:pPr>
            <a:r>
              <a:rPr lang="cs-CZ" sz="1200" dirty="0" smtClean="0">
                <a:hlinkClick r:id="rId5"/>
              </a:rPr>
              <a:t>http://commons.wikimedia.org/wiki/File:Mineraly.sk_-_spras.jpg</a:t>
            </a:r>
            <a:endParaRPr lang="cs-CZ" sz="1200" dirty="0" smtClean="0"/>
          </a:p>
          <a:p>
            <a:pPr>
              <a:buNone/>
            </a:pPr>
            <a:endParaRPr lang="cs-CZ" sz="1200" dirty="0" smtClean="0"/>
          </a:p>
          <a:p>
            <a:pPr>
              <a:buNone/>
            </a:pPr>
            <a:r>
              <a:rPr lang="cs-CZ" sz="1200" dirty="0" smtClean="0"/>
              <a:t>Obr. č. 5 [cit. 2012-11-06] Dostupný pod licencí </a:t>
            </a:r>
            <a:r>
              <a:rPr lang="cs-CZ" sz="1200" dirty="0" err="1" smtClean="0"/>
              <a:t>Creative</a:t>
            </a:r>
            <a:r>
              <a:rPr lang="cs-CZ" sz="1200" dirty="0" smtClean="0"/>
              <a:t> </a:t>
            </a:r>
            <a:r>
              <a:rPr lang="cs-CZ" sz="1200" dirty="0" err="1" smtClean="0"/>
              <a:t>Commons</a:t>
            </a:r>
            <a:r>
              <a:rPr lang="cs-CZ" sz="1200" dirty="0" smtClean="0"/>
              <a:t> na www. </a:t>
            </a:r>
          </a:p>
          <a:p>
            <a:pPr>
              <a:buNone/>
            </a:pPr>
            <a:r>
              <a:rPr lang="cs-CZ" sz="1200" dirty="0" smtClean="0">
                <a:hlinkClick r:id="rId6"/>
              </a:rPr>
              <a:t>http://commons.wikimedia.org/wiki/File:Clay-ss-2005.jpg</a:t>
            </a:r>
            <a:endParaRPr lang="cs-CZ" sz="1200" dirty="0" smtClean="0"/>
          </a:p>
          <a:p>
            <a:pPr>
              <a:buNone/>
            </a:pPr>
            <a:endParaRPr lang="cs-CZ" sz="1200" dirty="0" smtClean="0"/>
          </a:p>
          <a:p>
            <a:pPr>
              <a:buNone/>
            </a:pPr>
            <a:r>
              <a:rPr lang="cs-CZ" sz="1200" dirty="0" smtClean="0"/>
              <a:t>Obr. č.6 [cit. 2012-11-06] Dostupný pod licencí </a:t>
            </a:r>
            <a:r>
              <a:rPr lang="cs-CZ" sz="1200" dirty="0" err="1" smtClean="0"/>
              <a:t>Creative</a:t>
            </a:r>
            <a:r>
              <a:rPr lang="cs-CZ" sz="1200" dirty="0" smtClean="0"/>
              <a:t> </a:t>
            </a:r>
            <a:r>
              <a:rPr lang="cs-CZ" sz="1200" dirty="0" err="1" smtClean="0"/>
              <a:t>Commons</a:t>
            </a:r>
            <a:r>
              <a:rPr lang="cs-CZ" sz="1200" dirty="0" smtClean="0"/>
              <a:t> na www. </a:t>
            </a:r>
            <a:r>
              <a:rPr lang="cs-CZ" sz="1200" dirty="0" smtClean="0">
                <a:hlinkClick r:id="rId7"/>
              </a:rPr>
              <a:t>http://commons.wikimedia.org/wiki/File:Pamukkale00.JPG</a:t>
            </a:r>
            <a:endParaRPr lang="cs-CZ" sz="1200" dirty="0" smtClean="0"/>
          </a:p>
          <a:p>
            <a:pPr>
              <a:buNone/>
            </a:pPr>
            <a:endParaRPr lang="cs-CZ" sz="1200" dirty="0" smtClean="0"/>
          </a:p>
          <a:p>
            <a:pPr>
              <a:buNone/>
            </a:pPr>
            <a:r>
              <a:rPr lang="cs-CZ" sz="1200" dirty="0" smtClean="0"/>
              <a:t>Obr. č.6 [cit. 2012-11-06] Dostupný pod licencí </a:t>
            </a:r>
            <a:r>
              <a:rPr lang="cs-CZ" sz="1200" dirty="0" err="1" smtClean="0"/>
              <a:t>Creative</a:t>
            </a:r>
            <a:r>
              <a:rPr lang="cs-CZ" sz="1200" dirty="0" smtClean="0"/>
              <a:t> </a:t>
            </a:r>
            <a:r>
              <a:rPr lang="cs-CZ" sz="1200" dirty="0" err="1" smtClean="0"/>
              <a:t>Commons</a:t>
            </a:r>
            <a:r>
              <a:rPr lang="cs-CZ" sz="1200" dirty="0" smtClean="0"/>
              <a:t> na www. </a:t>
            </a:r>
            <a:r>
              <a:rPr lang="cs-CZ" sz="1200" dirty="0" smtClean="0">
                <a:hlinkClick r:id="rId8"/>
              </a:rPr>
              <a:t>http://commons.wikimedia.org/wiki/File:Peat_artisanal_exploitation.jpg</a:t>
            </a:r>
            <a:endParaRPr lang="cs-CZ" sz="1200" dirty="0" smtClean="0"/>
          </a:p>
          <a:p>
            <a:pPr>
              <a:buNone/>
            </a:pPr>
            <a:endParaRPr lang="cs-CZ" sz="1200" dirty="0" smtClean="0"/>
          </a:p>
          <a:p>
            <a:pPr>
              <a:buNone/>
            </a:pPr>
            <a:r>
              <a:rPr lang="cs-CZ" sz="1200" dirty="0" smtClean="0"/>
              <a:t>Obr. č.7 [cit. 2012-11-06] Dostupný pod licencí </a:t>
            </a:r>
            <a:r>
              <a:rPr lang="cs-CZ" sz="1200" dirty="0" err="1" smtClean="0"/>
              <a:t>Creative</a:t>
            </a:r>
            <a:r>
              <a:rPr lang="cs-CZ" sz="1200" dirty="0" smtClean="0"/>
              <a:t> </a:t>
            </a:r>
            <a:r>
              <a:rPr lang="cs-CZ" sz="1200" dirty="0" err="1" smtClean="0"/>
              <a:t>Commons</a:t>
            </a:r>
            <a:r>
              <a:rPr lang="cs-CZ" sz="1200" dirty="0" smtClean="0"/>
              <a:t> na www. </a:t>
            </a:r>
            <a:r>
              <a:rPr lang="cs-CZ" sz="1200" dirty="0" smtClean="0">
                <a:hlinkClick r:id="rId9"/>
              </a:rPr>
              <a:t>http://commons.wikimedia.org/wiki/File:Coal_bituminous.jpg</a:t>
            </a:r>
            <a:endParaRPr lang="cs-CZ" sz="1200" dirty="0" smtClean="0"/>
          </a:p>
          <a:p>
            <a:pPr>
              <a:buNone/>
            </a:pPr>
            <a:endParaRPr lang="cs-CZ" sz="1200" dirty="0" smtClean="0"/>
          </a:p>
          <a:p>
            <a:pPr>
              <a:buNone/>
            </a:pPr>
            <a:r>
              <a:rPr lang="cs-CZ" sz="1200" dirty="0" smtClean="0"/>
              <a:t>Obr. č. 8 [cit. 2012-11-06] Dostupný pod licencí </a:t>
            </a:r>
            <a:r>
              <a:rPr lang="cs-CZ" sz="1200" dirty="0" err="1" smtClean="0"/>
              <a:t>Creative</a:t>
            </a:r>
            <a:r>
              <a:rPr lang="cs-CZ" sz="1200" dirty="0" smtClean="0"/>
              <a:t> </a:t>
            </a:r>
            <a:r>
              <a:rPr lang="cs-CZ" sz="1200" dirty="0" err="1" smtClean="0"/>
              <a:t>Commons</a:t>
            </a:r>
            <a:r>
              <a:rPr lang="cs-CZ" sz="1200" dirty="0" smtClean="0"/>
              <a:t> na www. </a:t>
            </a:r>
            <a:r>
              <a:rPr lang="cs-CZ" sz="1200" dirty="0" smtClean="0">
                <a:hlinkClick r:id="rId10"/>
              </a:rPr>
              <a:t>http://commons.wikimedia.org/wiki/File:Oil_producing_countries_map.PNG</a:t>
            </a:r>
            <a:endParaRPr lang="cs-CZ" sz="12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71472" y="285729"/>
            <a:ext cx="7772400" cy="785818"/>
          </a:xfrm>
        </p:spPr>
        <p:txBody>
          <a:bodyPr/>
          <a:lstStyle/>
          <a:p>
            <a:r>
              <a:rPr lang="cs-CZ" dirty="0" smtClean="0"/>
              <a:t>Geologie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57290" y="1000108"/>
            <a:ext cx="6400800" cy="785818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Usazené horniny - sedimenty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4338" name="Picture 2" descr="http://upload.wikimedia.org/wikipedia/commons/thumb/3/32/Lower_Antelope_Canyon_478.jpg/800px-Lower_Antelope_Canyon_4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71612"/>
            <a:ext cx="5834050" cy="437553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857356" y="6000768"/>
            <a:ext cx="5576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                      Kaňon </a:t>
            </a:r>
            <a:r>
              <a:rPr lang="cs-CZ" sz="2000" b="1" dirty="0" err="1" smtClean="0"/>
              <a:t>Antelope</a:t>
            </a:r>
            <a:r>
              <a:rPr lang="cs-CZ" sz="2000" b="1" dirty="0" smtClean="0"/>
              <a:t> (USA) </a:t>
            </a:r>
            <a:r>
              <a:rPr lang="cs-CZ" dirty="0" smtClean="0"/>
              <a:t>            obrázek č.1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CC0000"/>
                </a:solidFill>
              </a:rPr>
              <a:t>Usazené horniny - sedimenty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400" b="1" dirty="0"/>
              <a:t>Vznik sedimentů</a:t>
            </a:r>
            <a:endParaRPr lang="cs-CZ" sz="2400" dirty="0"/>
          </a:p>
          <a:p>
            <a:pPr>
              <a:lnSpc>
                <a:spcPct val="90000"/>
              </a:lnSpc>
            </a:pPr>
            <a:r>
              <a:rPr lang="cs-CZ" sz="2400" dirty="0"/>
              <a:t>Sedimenty </a:t>
            </a:r>
            <a:r>
              <a:rPr lang="cs-CZ" sz="2400" dirty="0" smtClean="0"/>
              <a:t>vznikají </a:t>
            </a:r>
            <a:r>
              <a:rPr lang="cs-CZ" sz="2400" dirty="0"/>
              <a:t>rozkladem </a:t>
            </a:r>
            <a:r>
              <a:rPr lang="cs-CZ" sz="2400" dirty="0" smtClean="0"/>
              <a:t> </a:t>
            </a:r>
            <a:r>
              <a:rPr lang="cs-CZ" sz="2400" dirty="0"/>
              <a:t>starších hornin, transportem různě velkých </a:t>
            </a:r>
            <a:r>
              <a:rPr lang="cs-CZ" sz="2400" dirty="0" smtClean="0"/>
              <a:t>úlomků </a:t>
            </a:r>
            <a:r>
              <a:rPr lang="cs-CZ" sz="2400" dirty="0"/>
              <a:t>materiálu a usazením materiálu </a:t>
            </a:r>
            <a:r>
              <a:rPr lang="cs-CZ" sz="2400" dirty="0" smtClean="0"/>
              <a:t>transportovaného v </a:t>
            </a:r>
            <a:r>
              <a:rPr lang="cs-CZ" sz="2400" dirty="0"/>
              <a:t>pevném stavu.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Vznik sedimentů </a:t>
            </a:r>
            <a:r>
              <a:rPr lang="cs-CZ" sz="2400" dirty="0" smtClean="0"/>
              <a:t>probíhá </a:t>
            </a:r>
            <a:r>
              <a:rPr lang="cs-CZ" sz="2400" dirty="0"/>
              <a:t>v několika etapách, jimiž jsou mechanické rozrušování a zvětrávání výchozích hornin, transport </a:t>
            </a:r>
            <a:r>
              <a:rPr lang="cs-CZ" sz="2400" dirty="0" smtClean="0"/>
              <a:t> úlomků </a:t>
            </a:r>
            <a:r>
              <a:rPr lang="cs-CZ" sz="2400" dirty="0"/>
              <a:t>mechanického rozrušování či zvětrávání a </a:t>
            </a:r>
            <a:r>
              <a:rPr lang="cs-CZ" sz="2400" dirty="0" smtClean="0"/>
              <a:t>jejich </a:t>
            </a:r>
            <a:r>
              <a:rPr lang="cs-CZ" sz="2400" dirty="0"/>
              <a:t>sedimentace.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Těleso usazených hornin se nazývá </a:t>
            </a:r>
            <a:r>
              <a:rPr lang="cs-CZ" sz="2400" u="sng" dirty="0"/>
              <a:t>VRSTVA</a:t>
            </a:r>
            <a:r>
              <a:rPr lang="cs-CZ" sz="2400" dirty="0"/>
              <a:t>. 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Soubor vrstev tvoří </a:t>
            </a:r>
            <a:r>
              <a:rPr lang="cs-CZ" sz="2400" u="sng" dirty="0" smtClean="0"/>
              <a:t>SOUVRSTVÍ</a:t>
            </a:r>
            <a:r>
              <a:rPr lang="cs-CZ" sz="2400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Úlomkovité usazené horniny</a:t>
            </a:r>
            <a:r>
              <a:rPr lang="cs-CZ"/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400" dirty="0"/>
              <a:t>- </a:t>
            </a:r>
            <a:r>
              <a:rPr lang="cs-CZ" sz="2400" b="1" u="sng" dirty="0"/>
              <a:t>Sutě</a:t>
            </a:r>
            <a:r>
              <a:rPr lang="cs-CZ" sz="2400" dirty="0"/>
              <a:t> jsou tvořeny skalními úlomky, které vznikají </a:t>
            </a:r>
            <a:r>
              <a:rPr lang="cs-CZ" sz="2400" dirty="0" smtClean="0"/>
              <a:t> </a:t>
            </a:r>
            <a:r>
              <a:rPr lang="cs-CZ" sz="2400" dirty="0"/>
              <a:t>mechanickým rozpadem hornin.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- </a:t>
            </a:r>
            <a:r>
              <a:rPr lang="cs-CZ" sz="2400" b="1" u="sng" dirty="0"/>
              <a:t>Štěrky</a:t>
            </a:r>
            <a:r>
              <a:rPr lang="cs-CZ" sz="2400" dirty="0"/>
              <a:t> jsou nezpevněné horniny složené </a:t>
            </a:r>
            <a:r>
              <a:rPr lang="cs-CZ" sz="2400" dirty="0" smtClean="0"/>
              <a:t>z </a:t>
            </a:r>
            <a:r>
              <a:rPr lang="cs-CZ" sz="2400" dirty="0"/>
              <a:t>úlomků </a:t>
            </a:r>
            <a:r>
              <a:rPr lang="cs-CZ" sz="2400" dirty="0" smtClean="0"/>
              <a:t>o velikosti </a:t>
            </a:r>
            <a:r>
              <a:rPr lang="cs-CZ" sz="2400" dirty="0"/>
              <a:t>nad 2mm. Podle místa uložení se štěrky zpravidla dělí na říční, mořské a jezerní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- </a:t>
            </a:r>
            <a:r>
              <a:rPr lang="cs-CZ" sz="2400" b="1" u="sng" dirty="0"/>
              <a:t>Slepence</a:t>
            </a:r>
            <a:r>
              <a:rPr lang="cs-CZ" sz="2400" dirty="0"/>
              <a:t> jsou horniny vytvořené stmelením štěrků. 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- </a:t>
            </a:r>
            <a:r>
              <a:rPr lang="cs-CZ" sz="2400" b="1" u="sng" dirty="0"/>
              <a:t>Písky</a:t>
            </a:r>
            <a:r>
              <a:rPr lang="cs-CZ" sz="2400" dirty="0"/>
              <a:t> jsou nezpevněné úlomkovité usazené horniny, v nichž převažují nejčastěji křemenná zrna. Písky se </a:t>
            </a:r>
            <a:r>
              <a:rPr lang="cs-CZ" sz="2400" dirty="0" smtClean="0"/>
              <a:t>dělí </a:t>
            </a:r>
            <a:r>
              <a:rPr lang="cs-CZ" sz="2400" dirty="0"/>
              <a:t>podle způsobu vzniku na říční, jezerní, mořské, a váté písky. 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- </a:t>
            </a:r>
            <a:r>
              <a:rPr lang="cs-CZ" sz="2400" b="1" u="sng" dirty="0"/>
              <a:t>Pískovce</a:t>
            </a:r>
            <a:r>
              <a:rPr lang="cs-CZ" sz="2400" dirty="0"/>
              <a:t> jsou zpevněné – vznikají stmelením písku, </a:t>
            </a:r>
            <a:r>
              <a:rPr lang="cs-CZ" sz="2400" dirty="0" smtClean="0"/>
              <a:t> </a:t>
            </a:r>
            <a:r>
              <a:rPr lang="cs-CZ" sz="2400" dirty="0"/>
              <a:t>převážně křemenem.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 descr="Soubor:LionHeadSandston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000108"/>
            <a:ext cx="4392612" cy="4033837"/>
          </a:xfrm>
          <a:prstGeom prst="rect">
            <a:avLst/>
          </a:prstGeom>
          <a:noFill/>
        </p:spPr>
      </p:pic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4714876" y="5000636"/>
            <a:ext cx="2806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cs-CZ" dirty="0"/>
          </a:p>
          <a:p>
            <a:pPr eaLnBrk="0" hangingPunct="0"/>
            <a:r>
              <a:rPr lang="cs-CZ" dirty="0"/>
              <a:t>Pískovcový útvar v </a:t>
            </a:r>
            <a:r>
              <a:rPr lang="cs-CZ" dirty="0" smtClean="0"/>
              <a:t>Namibii</a:t>
            </a:r>
            <a:endParaRPr lang="cs-CZ" dirty="0"/>
          </a:p>
        </p:txBody>
      </p:sp>
      <p:pic>
        <p:nvPicPr>
          <p:cNvPr id="28682" name="Picture 10" descr="magnify-clip">
            <a:hlinkClick r:id="rId4" tooltip="Zvětšit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575" y="3154363"/>
            <a:ext cx="142875" cy="104775"/>
          </a:xfrm>
          <a:prstGeom prst="rect">
            <a:avLst/>
          </a:prstGeom>
          <a:noFill/>
        </p:spPr>
      </p:pic>
      <p:pic>
        <p:nvPicPr>
          <p:cNvPr id="11266" name="Picture 2" descr="File:Mšeno, Romanov, bludiště, detail pískovc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428604"/>
            <a:ext cx="3228971" cy="4847504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714348" y="5357826"/>
            <a:ext cx="3044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detail pískovce       obrázek č. 2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715272" y="5286388"/>
            <a:ext cx="1275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Obrázek č.3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/>
              <a:t>Jemnozrnné úlomkovité a jílovité usazené horniny</a:t>
            </a:r>
            <a:r>
              <a:rPr lang="cs-CZ" sz="4000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400" b="1" dirty="0"/>
              <a:t>Jemnozrnné sedimenty</a:t>
            </a:r>
            <a:endParaRPr lang="cs-CZ" sz="2400" dirty="0"/>
          </a:p>
          <a:p>
            <a:pPr>
              <a:lnSpc>
                <a:spcPct val="90000"/>
              </a:lnSpc>
              <a:buNone/>
            </a:pPr>
            <a:r>
              <a:rPr lang="cs-CZ" sz="2400" dirty="0" smtClean="0"/>
              <a:t>  </a:t>
            </a:r>
          </a:p>
          <a:p>
            <a:pPr>
              <a:lnSpc>
                <a:spcPct val="90000"/>
              </a:lnSpc>
              <a:buNone/>
            </a:pPr>
            <a:r>
              <a:rPr lang="cs-CZ" sz="2400" dirty="0" smtClean="0"/>
              <a:t>   - </a:t>
            </a:r>
            <a:r>
              <a:rPr lang="cs-CZ" sz="2400" b="1" u="sng" dirty="0"/>
              <a:t>Spraše</a:t>
            </a:r>
            <a:r>
              <a:rPr lang="cs-CZ" sz="2400" dirty="0"/>
              <a:t> </a:t>
            </a:r>
            <a:r>
              <a:rPr lang="cs-CZ" sz="2400" dirty="0" smtClean="0"/>
              <a:t>  </a:t>
            </a:r>
            <a:r>
              <a:rPr lang="cs-CZ" sz="2000" dirty="0" smtClean="0"/>
              <a:t>jsou </a:t>
            </a:r>
            <a:r>
              <a:rPr lang="cs-CZ" sz="2000" dirty="0"/>
              <a:t>nezpevněné, naváté větrem. </a:t>
            </a:r>
            <a:endParaRPr lang="cs-CZ" sz="2000" dirty="0" smtClean="0"/>
          </a:p>
          <a:p>
            <a:pPr>
              <a:lnSpc>
                <a:spcPct val="90000"/>
              </a:lnSpc>
              <a:buNone/>
            </a:pPr>
            <a:r>
              <a:rPr lang="cs-CZ" sz="2000" dirty="0" smtClean="0"/>
              <a:t>       Nejrozsáhlejší </a:t>
            </a:r>
            <a:r>
              <a:rPr lang="cs-CZ" sz="2000" dirty="0"/>
              <a:t>uloženiny spraší jsou známy z Číny, </a:t>
            </a:r>
            <a:r>
              <a:rPr lang="cs-CZ" sz="2000" dirty="0" smtClean="0"/>
              <a:t>kde spraše </a:t>
            </a:r>
            <a:r>
              <a:rPr lang="cs-CZ" sz="2000" dirty="0"/>
              <a:t>pokrývají plochu více než 600.000 km2 (mocnost </a:t>
            </a:r>
            <a:r>
              <a:rPr lang="cs-CZ" sz="2000" dirty="0" smtClean="0"/>
              <a:t>spraší </a:t>
            </a:r>
            <a:r>
              <a:rPr lang="cs-CZ" sz="2000" dirty="0"/>
              <a:t>zde dosahuje až 600 m</a:t>
            </a:r>
            <a:r>
              <a:rPr lang="cs-CZ" sz="2000" dirty="0" smtClean="0"/>
              <a:t>)</a:t>
            </a:r>
          </a:p>
          <a:p>
            <a:pPr>
              <a:lnSpc>
                <a:spcPct val="90000"/>
              </a:lnSpc>
              <a:buNone/>
            </a:pPr>
            <a:r>
              <a:rPr lang="cs-CZ" sz="2000" dirty="0" smtClean="0"/>
              <a:t>     </a:t>
            </a:r>
            <a:r>
              <a:rPr lang="cs-CZ" sz="2000" dirty="0"/>
              <a:t>- </a:t>
            </a:r>
            <a:r>
              <a:rPr lang="cs-CZ" sz="2000" dirty="0" smtClean="0"/>
              <a:t>materiál čínských </a:t>
            </a:r>
            <a:r>
              <a:rPr lang="cs-CZ" sz="2000" dirty="0"/>
              <a:t>spraší byl vyvát ze středoasijských stepí a pouští (např. Gobi</a:t>
            </a:r>
            <a:r>
              <a:rPr lang="cs-CZ" sz="2000" dirty="0" smtClean="0"/>
              <a:t>). Na </a:t>
            </a:r>
            <a:r>
              <a:rPr lang="cs-CZ" sz="2000" dirty="0"/>
              <a:t>spraši se tvoří úrodné půdy </a:t>
            </a:r>
            <a:r>
              <a:rPr lang="cs-CZ" sz="2000" dirty="0" smtClean="0"/>
              <a:t>-  černozemě</a:t>
            </a:r>
            <a:r>
              <a:rPr lang="cs-CZ" sz="2000" dirty="0"/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cs-CZ" sz="2400" dirty="0" smtClean="0"/>
              <a:t>  </a:t>
            </a:r>
          </a:p>
          <a:p>
            <a:pPr>
              <a:lnSpc>
                <a:spcPct val="90000"/>
              </a:lnSpc>
              <a:buNone/>
            </a:pPr>
            <a:r>
              <a:rPr lang="cs-CZ" sz="2400" dirty="0" smtClean="0"/>
              <a:t>   - </a:t>
            </a:r>
            <a:r>
              <a:rPr lang="cs-CZ" sz="2400" b="1" u="sng" dirty="0" smtClean="0"/>
              <a:t>Hlíny  </a:t>
            </a:r>
            <a:r>
              <a:rPr lang="cs-CZ" sz="2400" dirty="0" smtClean="0"/>
              <a:t> </a:t>
            </a:r>
            <a:r>
              <a:rPr lang="cs-CZ" sz="2000" dirty="0"/>
              <a:t>jsou spolu s organickými látkami součástí půdy</a:t>
            </a:r>
            <a:r>
              <a:rPr lang="cs-CZ" sz="2000" dirty="0" smtClean="0"/>
              <a:t>. Vznikají </a:t>
            </a:r>
            <a:r>
              <a:rPr lang="cs-CZ" sz="2000" dirty="0"/>
              <a:t>ze zvětralin a nebývají přemístěny.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/>
              <a:t>  </a:t>
            </a:r>
            <a:r>
              <a:rPr lang="cs-CZ" sz="2000" dirty="0" smtClean="0"/>
              <a:t>    </a:t>
            </a:r>
            <a:r>
              <a:rPr lang="cs-CZ" sz="2000" dirty="0"/>
              <a:t>Obsahují drobné jílovité částice nerostů, křemene i jiných nerostů.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428728" y="4429132"/>
            <a:ext cx="557216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cs-CZ" dirty="0"/>
          </a:p>
          <a:p>
            <a:pPr eaLnBrk="0" hangingPunct="0"/>
            <a:r>
              <a:rPr lang="cs-CZ" sz="2400" b="1" dirty="0" smtClean="0"/>
              <a:t>           Spraš na Slovensku                </a:t>
            </a:r>
            <a:r>
              <a:rPr lang="cs-CZ" dirty="0" smtClean="0"/>
              <a:t>obrázek č. 4</a:t>
            </a:r>
            <a:endParaRPr lang="cs-CZ" dirty="0"/>
          </a:p>
        </p:txBody>
      </p:sp>
      <p:pic>
        <p:nvPicPr>
          <p:cNvPr id="27655" name="Picture 7" descr="magnify-clip">
            <a:hlinkClick r:id="rId2" tooltip="Zvětšit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3154363"/>
            <a:ext cx="142875" cy="104775"/>
          </a:xfrm>
          <a:prstGeom prst="rect">
            <a:avLst/>
          </a:prstGeom>
          <a:noFill/>
        </p:spPr>
      </p:pic>
      <p:pic>
        <p:nvPicPr>
          <p:cNvPr id="9218" name="Picture 2" descr="File:Mineraly.sk - spra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857232"/>
            <a:ext cx="5950786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/>
              <a:t>Jílové sedimenty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cs-CZ" sz="2400" dirty="0"/>
              <a:t>Podle stupně zpevnění se jílové sedimenty člení </a:t>
            </a:r>
            <a:r>
              <a:rPr lang="cs-CZ" sz="2400" dirty="0" smtClean="0"/>
              <a:t>na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u="sng" dirty="0" smtClean="0">
                <a:solidFill>
                  <a:srgbClr val="FF0000"/>
                </a:solidFill>
              </a:rPr>
              <a:t>jíly (nezpevněné</a:t>
            </a:r>
            <a:r>
              <a:rPr lang="cs-CZ" sz="2400" u="sng" dirty="0">
                <a:solidFill>
                  <a:srgbClr val="FF0000"/>
                </a:solidFill>
              </a:rPr>
              <a:t>), jílovce (středně zpevněné) 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u="sng" dirty="0">
                <a:solidFill>
                  <a:srgbClr val="FF0000"/>
                </a:solidFill>
              </a:rPr>
              <a:t>jílové břidlice (silně zpevněné)</a:t>
            </a:r>
            <a:r>
              <a:rPr lang="cs-CZ" sz="2400" dirty="0"/>
              <a:t>. </a:t>
            </a:r>
            <a:endParaRPr lang="cs-CZ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dirty="0" smtClean="0"/>
              <a:t>Hlavním </a:t>
            </a:r>
            <a:r>
              <a:rPr lang="cs-CZ" sz="2400" dirty="0"/>
              <a:t>kritériem </a:t>
            </a:r>
            <a:r>
              <a:rPr lang="cs-CZ" sz="2400" dirty="0" smtClean="0"/>
              <a:t>je </a:t>
            </a:r>
            <a:r>
              <a:rPr lang="cs-CZ" sz="2400" u="sng" dirty="0" err="1" smtClean="0"/>
              <a:t>rozplavitelnost</a:t>
            </a:r>
            <a:r>
              <a:rPr lang="cs-CZ" sz="2400" dirty="0" smtClean="0"/>
              <a:t> </a:t>
            </a:r>
            <a:r>
              <a:rPr lang="cs-CZ" sz="2400" dirty="0"/>
              <a:t>těchto hornin ve vodě: 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jíly jsou snadno </a:t>
            </a:r>
            <a:r>
              <a:rPr lang="cs-CZ" sz="2400" dirty="0" err="1" smtClean="0"/>
              <a:t>rozplavitelné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jílovce </a:t>
            </a:r>
            <a:r>
              <a:rPr lang="cs-CZ" sz="2400" dirty="0"/>
              <a:t>jen těžce </a:t>
            </a:r>
            <a:r>
              <a:rPr lang="cs-CZ" sz="2400" dirty="0" err="1" smtClean="0"/>
              <a:t>rozplavitelné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jílové břidlice </a:t>
            </a:r>
            <a:r>
              <a:rPr lang="cs-CZ" sz="2400" dirty="0"/>
              <a:t>jsou silně zpevněné, </a:t>
            </a:r>
            <a:r>
              <a:rPr lang="cs-CZ" sz="2400" dirty="0" smtClean="0"/>
              <a:t>prakticky </a:t>
            </a:r>
            <a:r>
              <a:rPr lang="cs-CZ" sz="2400" dirty="0" err="1" smtClean="0"/>
              <a:t>nerozplavitelné</a:t>
            </a:r>
            <a:r>
              <a:rPr lang="cs-CZ" sz="2400" dirty="0" smtClean="0"/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 </a:t>
            </a: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/>
              <a:t>Jíly jsou cihlářskou a keramickou </a:t>
            </a:r>
            <a:r>
              <a:rPr lang="cs-CZ" sz="2400" dirty="0" smtClean="0"/>
              <a:t>surovinou.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Tvoří se ukládáním nejjemnějších </a:t>
            </a:r>
            <a:r>
              <a:rPr lang="cs-CZ" sz="2400" dirty="0"/>
              <a:t>částic </a:t>
            </a:r>
            <a:r>
              <a:rPr lang="cs-CZ" sz="2400" dirty="0" smtClean="0"/>
              <a:t>– jílových nerostů </a:t>
            </a:r>
            <a:r>
              <a:rPr lang="cs-CZ" sz="2400" dirty="0"/>
              <a:t>na dně moří, jezer i řek.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Slínovce jsou jílovce s vápenitou příměsí </a:t>
            </a:r>
            <a:r>
              <a:rPr lang="cs-CZ" sz="2400" dirty="0" smtClean="0"/>
              <a:t>- uhličitanem </a:t>
            </a: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 smtClean="0"/>
              <a:t>vápenatým.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Používají </a:t>
            </a:r>
            <a:r>
              <a:rPr lang="cs-CZ" sz="2400" dirty="0"/>
              <a:t>se jako stavební kámen.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Soubor:Clay-ss-2005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95313"/>
            <a:ext cx="7620000" cy="5667375"/>
          </a:xfrm>
          <a:prstGeom prst="rect">
            <a:avLst/>
          </a:prstGeom>
          <a:noFill/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851275" y="6308725"/>
            <a:ext cx="4637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cs-CZ" sz="2800" b="1" dirty="0"/>
              <a:t>Vlhký jíl </a:t>
            </a:r>
            <a:r>
              <a:rPr lang="cs-CZ" sz="2800" b="1" dirty="0" smtClean="0"/>
              <a:t>                          </a:t>
            </a:r>
            <a:r>
              <a:rPr lang="cs-CZ" dirty="0" smtClean="0"/>
              <a:t>obrázek č.5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879</Words>
  <Application>Microsoft Office PowerPoint</Application>
  <PresentationFormat>Předvádění na obrazovce (4:3)</PresentationFormat>
  <Paragraphs>135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Snímek 1</vt:lpstr>
      <vt:lpstr>Geologie</vt:lpstr>
      <vt:lpstr>Usazené horniny - sedimenty</vt:lpstr>
      <vt:lpstr>Úlomkovité usazené horniny </vt:lpstr>
      <vt:lpstr>Snímek 5</vt:lpstr>
      <vt:lpstr>Jemnozrnné úlomkovité a jílovité usazené horniny </vt:lpstr>
      <vt:lpstr>Snímek 7</vt:lpstr>
      <vt:lpstr>Jílové sedimenty</vt:lpstr>
      <vt:lpstr>Snímek 9</vt:lpstr>
      <vt:lpstr>Organogenní usazené horniny </vt:lpstr>
      <vt:lpstr>Snímek 11</vt:lpstr>
      <vt:lpstr>Hořlavé usazeniny organogenní</vt:lpstr>
      <vt:lpstr>Hořlavé usazeniny organogenní</vt:lpstr>
      <vt:lpstr>Hořlavé usazeniny organogenní</vt:lpstr>
      <vt:lpstr>Snímek 15</vt:lpstr>
      <vt:lpstr>Snímek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Ivo</dc:creator>
  <cp:lastModifiedBy>Ivo</cp:lastModifiedBy>
  <cp:revision>35</cp:revision>
  <dcterms:created xsi:type="dcterms:W3CDTF">2013-01-31T13:30:36Z</dcterms:created>
  <dcterms:modified xsi:type="dcterms:W3CDTF">2013-06-06T20:44:00Z</dcterms:modified>
</cp:coreProperties>
</file>