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8231F3-CFA1-4F2C-A76D-B4E8FCC92A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E1C713-C967-4B4C-ADA0-8E6C3CA4FC2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7FBF1-28B2-4D1C-9835-9F61F1A1204C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7F5C-FEB0-449C-B94E-478D7B522E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ctive_Margin.svg?uselang=cs" TargetMode="External"/><Relationship Id="rId13" Type="http://schemas.openxmlformats.org/officeDocument/2006/relationships/hyperlink" Target="http://commons.wikimedia.org/wiki/File:Gabro.jpg" TargetMode="External"/><Relationship Id="rId3" Type="http://schemas.openxmlformats.org/officeDocument/2006/relationships/hyperlink" Target="http://commons.wikimedia.org/wiki/File:Lyell_Principles_frontispiece.jpg?uselang=cs" TargetMode="External"/><Relationship Id="rId7" Type="http://schemas.openxmlformats.org/officeDocument/2006/relationships/hyperlink" Target="http://commons.wikimedia.org/wiki/File:Volcano_Map.png" TargetMode="External"/><Relationship Id="rId12" Type="http://schemas.openxmlformats.org/officeDocument/2006/relationships/hyperlink" Target="http://commons.wikimedia.org/wiki/File:Granite_gran_violet.jpg" TargetMode="External"/><Relationship Id="rId2" Type="http://schemas.openxmlformats.org/officeDocument/2006/relationships/hyperlink" Target="http://commons.wikimedia.org/wiki/Category:Charles_Lyell" TargetMode="External"/><Relationship Id="rId16" Type="http://schemas.openxmlformats.org/officeDocument/2006/relationships/hyperlink" Target="http://commons.wikimedia.org/wiki/File:Mineraly.sk_-_andezi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Ridge_render.jpg?uselang=cs" TargetMode="External"/><Relationship Id="rId11" Type="http://schemas.openxmlformats.org/officeDocument/2006/relationships/hyperlink" Target="http://commons.wikimedia.org/wiki/File:PahoehoeLava.jpg" TargetMode="External"/><Relationship Id="rId5" Type="http://schemas.openxmlformats.org/officeDocument/2006/relationships/hyperlink" Target="http://commons.wikimedia.org/wiki/File:Pahoehoe_lave_near_Black_Crater_in_Lava_Beds_NM-750px.jpg" TargetMode="External"/><Relationship Id="rId15" Type="http://schemas.openxmlformats.org/officeDocument/2006/relationships/hyperlink" Target="http://www.http/commons.wikimedia.org/wiki/File:Mineraly.sk_-_andezit.jpg" TargetMode="External"/><Relationship Id="rId10" Type="http://schemas.openxmlformats.org/officeDocument/2006/relationships/hyperlink" Target="http://commons.wikimedia.org/wiki/File:Sanandreasfault_srtm.jpg" TargetMode="External"/><Relationship Id="rId4" Type="http://schemas.openxmlformats.org/officeDocument/2006/relationships/hyperlink" Target="http://en.wikipedia.org/wiki/User:Mav" TargetMode="External"/><Relationship Id="rId9" Type="http://schemas.openxmlformats.org/officeDocument/2006/relationships/hyperlink" Target="http://commons.wikimedia.org/wiki/File:Himalayas.jpg" TargetMode="External"/><Relationship Id="rId14" Type="http://schemas.openxmlformats.org/officeDocument/2006/relationships/hyperlink" Target="http://commons.wikimedia.org/wiki/File:Radobyl_CZ_basalt_debris_26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1689410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Geologie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Fyzicko-geografická sféra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Vyvřelé horniny, vznik magmatických hornin, dělení a druhy vyvřelin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Petrologie, horniny,  magma, žula, čedič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Ivo Chytil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5. 11. 2012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4054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/>
              <a:t/>
            </a:r>
            <a:br>
              <a:rPr lang="cs-CZ" sz="3600" b="1"/>
            </a:br>
            <a:r>
              <a:rPr lang="cs-CZ" sz="3600" b="1"/>
              <a:t>Podle místa vzniku dělíme vyvřelé horniny na:</a:t>
            </a:r>
            <a:r>
              <a:rPr lang="cs-CZ" sz="4000"/>
              <a:t/>
            </a:r>
            <a:br>
              <a:rPr lang="cs-CZ" sz="4000"/>
            </a:br>
            <a:endParaRPr lang="cs-CZ" sz="400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sz="2800" b="1"/>
          </a:p>
          <a:p>
            <a:r>
              <a:rPr lang="cs-CZ" sz="2800" b="1"/>
              <a:t>1. HLUBINNÉ</a:t>
            </a:r>
          </a:p>
          <a:p>
            <a:endParaRPr lang="cs-CZ" sz="2800" b="1"/>
          </a:p>
          <a:p>
            <a:pPr>
              <a:buFontTx/>
              <a:buNone/>
            </a:pPr>
            <a:endParaRPr lang="cs-CZ" sz="2800" b="1"/>
          </a:p>
          <a:p>
            <a:r>
              <a:rPr lang="cs-CZ" sz="2800" b="1"/>
              <a:t>2. POVRCHOVÉ </a:t>
            </a:r>
          </a:p>
          <a:p>
            <a:pPr>
              <a:buFontTx/>
              <a:buNone/>
            </a:pPr>
            <a:r>
              <a:rPr lang="cs-CZ" sz="2800" b="1"/>
              <a:t>( výlevné, sopečné)</a:t>
            </a:r>
          </a:p>
        </p:txBody>
      </p:sp>
      <p:pic>
        <p:nvPicPr>
          <p:cNvPr id="3074" name="Picture 2" descr="File:PahoehoeL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142984"/>
            <a:ext cx="4286255" cy="528637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500298" y="6000768"/>
            <a:ext cx="13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č. 8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Hlubinné vyvřeliny</a:t>
            </a:r>
            <a:r>
              <a:rPr lang="cs-CZ"/>
              <a:t> 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000" b="1" dirty="0"/>
              <a:t>Žula</a:t>
            </a:r>
          </a:p>
          <a:p>
            <a:pPr>
              <a:lnSpc>
                <a:spcPct val="80000"/>
              </a:lnSpc>
              <a:buNone/>
            </a:pPr>
            <a:r>
              <a:rPr lang="cs-CZ" sz="2000" b="1" dirty="0" smtClean="0"/>
              <a:t>       - </a:t>
            </a:r>
            <a:r>
              <a:rPr lang="cs-CZ" sz="2000" b="1" dirty="0"/>
              <a:t>granit</a:t>
            </a:r>
            <a:r>
              <a:rPr lang="cs-CZ" sz="2000" dirty="0"/>
              <a:t>: nejčastěji hlubinná nebo žilná vyvřelá hornina. 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       Vzniká </a:t>
            </a:r>
            <a:r>
              <a:rPr lang="cs-CZ" sz="2000" dirty="0"/>
              <a:t>utuhnutím magmatu. Používá se ve stavebnictví, </a:t>
            </a:r>
            <a:r>
              <a:rPr lang="cs-CZ" sz="2000" dirty="0" smtClean="0"/>
              <a:t>sochařský kámen</a:t>
            </a:r>
            <a:r>
              <a:rPr lang="cs-CZ" sz="2000" dirty="0"/>
              <a:t>, na dlažební </a:t>
            </a:r>
            <a:r>
              <a:rPr lang="cs-CZ" sz="2000" dirty="0" smtClean="0"/>
              <a:t>kostky, </a:t>
            </a:r>
            <a:r>
              <a:rPr lang="cs-CZ" sz="2000" dirty="0"/>
              <a:t>štěrk a drť pro výrobu betonu, stavby komunikací</a:t>
            </a:r>
            <a:r>
              <a:rPr lang="cs-CZ" sz="2000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  <a:buNone/>
            </a:pP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/>
              <a:t>Gabro</a:t>
            </a:r>
            <a:endParaRPr lang="cs-CZ" sz="2000" dirty="0"/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       hrubozrnná </a:t>
            </a:r>
            <a:r>
              <a:rPr lang="cs-CZ" sz="2000" dirty="0"/>
              <a:t>tmavá vyvřelá </a:t>
            </a:r>
            <a:r>
              <a:rPr lang="cs-CZ" sz="2000" dirty="0" smtClean="0"/>
              <a:t>hornina. </a:t>
            </a:r>
            <a:r>
              <a:rPr lang="cs-CZ" sz="2000" dirty="0"/>
              <a:t>Těží se jako silniční kámen a k dekoračním účelům - na obklady, pomníky.</a:t>
            </a:r>
          </a:p>
        </p:txBody>
      </p:sp>
      <p:pic>
        <p:nvPicPr>
          <p:cNvPr id="2050" name="Picture 2" descr="File:Granite gran vio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143272" cy="210306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715140" y="3571876"/>
            <a:ext cx="13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č. 9</a:t>
            </a:r>
            <a:endParaRPr lang="cs-CZ" dirty="0"/>
          </a:p>
        </p:txBody>
      </p:sp>
      <p:pic>
        <p:nvPicPr>
          <p:cNvPr id="2052" name="Picture 4" descr="Gabro.jpg (640×48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3143272" cy="2268125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715140" y="6286520"/>
            <a:ext cx="144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č. 10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Povrchové vyvřeliny</a:t>
            </a:r>
            <a:r>
              <a:rPr lang="cs-CZ" dirty="0"/>
              <a:t>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500174"/>
            <a:ext cx="7715304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b="1" dirty="0"/>
              <a:t>Čedič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b="1" dirty="0"/>
              <a:t>(bazalt)</a:t>
            </a:r>
            <a:r>
              <a:rPr lang="cs-CZ" sz="2000" dirty="0"/>
              <a:t> vulkanická nejčastější výlevná </a:t>
            </a:r>
            <a:r>
              <a:rPr lang="cs-CZ" sz="2000" dirty="0" smtClean="0"/>
              <a:t>hornina. </a:t>
            </a:r>
            <a:r>
              <a:rPr lang="cs-CZ" sz="2000" dirty="0"/>
              <a:t>Používá se na štěrk.</a:t>
            </a:r>
            <a:endParaRPr lang="cs-CZ" sz="2000" b="1" dirty="0"/>
          </a:p>
          <a:p>
            <a:pPr>
              <a:lnSpc>
                <a:spcPct val="80000"/>
              </a:lnSpc>
              <a:buFontTx/>
              <a:buNone/>
            </a:pPr>
            <a:endParaRPr lang="cs-CZ" sz="2000" b="1" dirty="0"/>
          </a:p>
          <a:p>
            <a:pPr>
              <a:lnSpc>
                <a:spcPct val="80000"/>
              </a:lnSpc>
              <a:buFontTx/>
              <a:buNone/>
            </a:pPr>
            <a:endParaRPr lang="cs-CZ" sz="2000" b="1" dirty="0"/>
          </a:p>
        </p:txBody>
      </p:sp>
      <p:pic>
        <p:nvPicPr>
          <p:cNvPr id="1026" name="Picture 2" descr="File:Radobyl CZ basalt debris 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5643602" cy="375049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7143768" y="5572140"/>
            <a:ext cx="144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č. 11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Povrchové vyvřeliny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28662" y="1500174"/>
            <a:ext cx="671517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b="1" dirty="0" smtClean="0"/>
              <a:t>Andezit</a:t>
            </a:r>
            <a:endParaRPr lang="cs-CZ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 smtClean="0"/>
              <a:t>po bazaltu nejrozšířenější výlevná vyvřelá hornina.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 smtClean="0"/>
              <a:t>Těží se pro štěrk a jako stavební kámen.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00826" y="4214818"/>
            <a:ext cx="144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č. 12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928662" y="5143512"/>
            <a:ext cx="707236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b="1" dirty="0" smtClean="0"/>
              <a:t>Znělec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b="1" dirty="0" smtClean="0"/>
              <a:t>(fonolit) </a:t>
            </a:r>
            <a:r>
              <a:rPr lang="cs-CZ" dirty="0" smtClean="0"/>
              <a:t>Je běžnou světlou vyvřelinou.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 smtClean="0"/>
              <a:t>Těží se  pro štěrk a jako surovina pro výrobu barevného  lahvového skla.</a:t>
            </a:r>
            <a:endParaRPr lang="cs-CZ" dirty="0"/>
          </a:p>
        </p:txBody>
      </p:sp>
      <p:pic>
        <p:nvPicPr>
          <p:cNvPr id="2050" name="Picture 2" descr="http://upload.wikimedia.org/wikipedia/commons/a/a6/Mineraly.sk_-_andez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500306"/>
            <a:ext cx="3238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400" b="1" dirty="0" smtClean="0"/>
              <a:t>Knižní zdroje:</a:t>
            </a:r>
          </a:p>
          <a:p>
            <a:endParaRPr lang="cs-CZ" sz="1200" dirty="0" smtClean="0"/>
          </a:p>
          <a:p>
            <a:r>
              <a:rPr lang="cs-CZ" sz="1200" dirty="0" err="1"/>
              <a:t>Demek</a:t>
            </a:r>
            <a:r>
              <a:rPr lang="cs-CZ" sz="1200" dirty="0"/>
              <a:t> Jaromír a kolektiv. Geografie pro střední školy 1 - </a:t>
            </a:r>
            <a:r>
              <a:rPr lang="cs-CZ" sz="1200" dirty="0" err="1"/>
              <a:t>Fyzickogeografická</a:t>
            </a:r>
            <a:r>
              <a:rPr lang="cs-CZ" sz="1200" dirty="0"/>
              <a:t> část. 2001, SPN-pedagogické nakladatelství Praha, 96 stran. ISBN 80-85937-73-5</a:t>
            </a:r>
          </a:p>
          <a:p>
            <a:endParaRPr lang="cs-CZ" sz="1200" dirty="0"/>
          </a:p>
          <a:p>
            <a:r>
              <a:rPr lang="cs-CZ" sz="1200" dirty="0"/>
              <a:t>Černík Vladimír, Martinec Zdeněk,  Vítek Jan. Přírodopis 4 – mineralogie a geologie.1998, SPN-pedagogické nakladatelství Praha, 87 stran. ISBN 80-7235-044-7 </a:t>
            </a:r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400" b="1" dirty="0" smtClean="0"/>
              <a:t>Seznam obrázků:</a:t>
            </a:r>
          </a:p>
          <a:p>
            <a:pPr>
              <a:buNone/>
            </a:pPr>
            <a:r>
              <a:rPr lang="cs-CZ" sz="1200" dirty="0" smtClean="0"/>
              <a:t>Obr. Č. 1.</a:t>
            </a:r>
            <a:r>
              <a:rPr lang="cs-CZ" sz="1200" u="sng" dirty="0" smtClean="0">
                <a:hlinkClick r:id="rId2" tooltip="Kategorie: Charles Lyell"/>
              </a:rPr>
              <a:t> </a:t>
            </a:r>
            <a:r>
              <a:rPr lang="cs-CZ" sz="1200" dirty="0" smtClean="0"/>
              <a:t>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</a:p>
          <a:p>
            <a:pPr>
              <a:buNone/>
            </a:pPr>
            <a:r>
              <a:rPr lang="cs-CZ" sz="1200" dirty="0" smtClean="0">
                <a:hlinkClick r:id="rId3"/>
              </a:rPr>
              <a:t>http://commons.wikimedia.org/wiki/File:Lyell_Principles_frontispiece.jpg?uselang=cs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 2.</a:t>
            </a:r>
            <a:r>
              <a:rPr lang="cs-CZ" sz="1200" u="sng" dirty="0" smtClean="0">
                <a:hlinkClick r:id="rId4" tooltip="en:User:Mav"/>
              </a:rPr>
              <a:t> </a:t>
            </a:r>
            <a:r>
              <a:rPr lang="cs-CZ" sz="1200" dirty="0" smtClean="0"/>
              <a:t>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 www. </a:t>
            </a:r>
          </a:p>
          <a:p>
            <a:pPr>
              <a:buNone/>
            </a:pPr>
            <a:r>
              <a:rPr lang="cs-CZ" sz="1200" dirty="0" smtClean="0">
                <a:hlinkClick r:id="rId5"/>
              </a:rPr>
              <a:t>http://commons.wikimedia.org/wiki/File:Pahoehoe_lave_near_Black_Crater_in_Lava_Beds_NM-750px.jpg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 3. 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</a:t>
            </a:r>
          </a:p>
          <a:p>
            <a:pPr>
              <a:buNone/>
            </a:pPr>
            <a:r>
              <a:rPr lang="cs-CZ" sz="1200" smtClean="0">
                <a:hlinkClick r:id="rId6"/>
              </a:rPr>
              <a:t>http</a:t>
            </a:r>
            <a:r>
              <a:rPr lang="cs-CZ" sz="1200" dirty="0" smtClean="0">
                <a:hlinkClick r:id="rId6"/>
              </a:rPr>
              <a:t>://commons.wikimedia.org/wiki/File:Ridge_render.jpg?uselang=cs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Obr.č. 4. 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 </a:t>
            </a:r>
          </a:p>
          <a:p>
            <a:pPr>
              <a:buNone/>
            </a:pPr>
            <a:r>
              <a:rPr lang="cs-CZ" sz="1200" dirty="0" smtClean="0">
                <a:hlinkClick r:id="rId7"/>
              </a:rPr>
              <a:t>http://commons.wikimedia.org/wiki/File:Volcano_Map.png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Obr.č. 5. 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 </a:t>
            </a:r>
          </a:p>
          <a:p>
            <a:pPr>
              <a:buNone/>
            </a:pPr>
            <a:r>
              <a:rPr lang="cs-CZ" sz="1200" dirty="0" smtClean="0">
                <a:hlinkClick r:id="rId8"/>
              </a:rPr>
              <a:t>http://commons.wikimedia.org/wiki/File:Active_Margin.svg?uselang=cs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 6. 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</a:p>
          <a:p>
            <a:pPr>
              <a:buNone/>
            </a:pPr>
            <a:r>
              <a:rPr lang="cs-CZ" sz="1200" dirty="0" smtClean="0">
                <a:hlinkClick r:id="rId9"/>
              </a:rPr>
              <a:t>http://commons.wikimedia.org/wiki/File:Himalayas.jpg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 7. 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</a:p>
          <a:p>
            <a:pPr>
              <a:buNone/>
            </a:pPr>
            <a:r>
              <a:rPr lang="cs-CZ" sz="1200" dirty="0" smtClean="0">
                <a:hlinkClick r:id="rId10"/>
              </a:rPr>
              <a:t>http://commons.wikimedia.org/wiki/File:Sanandreasfault_srtm.jpg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 8.   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</a:p>
          <a:p>
            <a:pPr>
              <a:buNone/>
            </a:pPr>
            <a:r>
              <a:rPr lang="cs-CZ" sz="1200" dirty="0" smtClean="0">
                <a:hlinkClick r:id="rId11"/>
              </a:rPr>
              <a:t>http://commons.wikimedia.org/wiki/File:PahoehoeLava.jpg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 9  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</a:p>
          <a:p>
            <a:pPr>
              <a:buNone/>
            </a:pPr>
            <a:r>
              <a:rPr lang="cs-CZ" sz="1200" dirty="0" smtClean="0">
                <a:hlinkClick r:id="rId12"/>
              </a:rPr>
              <a:t>http://commons.wikimedia.org/wiki/File:Granite_gran_violet.jpg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 10 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</a:p>
          <a:p>
            <a:pPr>
              <a:buNone/>
            </a:pPr>
            <a:r>
              <a:rPr lang="cs-CZ" sz="1200" dirty="0" smtClean="0">
                <a:hlinkClick r:id="rId13"/>
              </a:rPr>
              <a:t>http://commons.wikimedia.org/wiki/File:Gabro.jpg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 11 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</a:p>
          <a:p>
            <a:pPr>
              <a:buNone/>
            </a:pPr>
            <a:r>
              <a:rPr lang="cs-CZ" sz="1200" dirty="0" smtClean="0">
                <a:hlinkClick r:id="rId14"/>
              </a:rPr>
              <a:t>http://commons.wikimedia.org/wiki/File:Radobyl_CZ_basalt_debris_268.jpg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 12 [cit. 2012-11-05]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</a:t>
            </a:r>
            <a:endParaRPr lang="cs-CZ" sz="1200" dirty="0" smtClean="0">
              <a:hlinkClick r:id="rId15"/>
            </a:endParaRPr>
          </a:p>
          <a:p>
            <a:pPr>
              <a:buNone/>
            </a:pPr>
            <a:r>
              <a:rPr lang="cs-CZ" sz="1200" dirty="0" smtClean="0">
                <a:hlinkClick r:id="rId16"/>
              </a:rPr>
              <a:t>http://commons.wikimedia.org/wiki/File:Mineraly.sk_-_andezit.jpg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357166"/>
            <a:ext cx="7772400" cy="730241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GEOLOGIE</a:t>
            </a:r>
            <a:endParaRPr lang="cs-CZ" b="1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32138" y="6237288"/>
            <a:ext cx="5321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cs-CZ" dirty="0"/>
              <a:t>Ukázka geologické </a:t>
            </a:r>
            <a:r>
              <a:rPr lang="cs-CZ" dirty="0" smtClean="0"/>
              <a:t>mapy                                obrázek č. 1 </a:t>
            </a:r>
            <a:endParaRPr lang="cs-CZ" dirty="0"/>
          </a:p>
        </p:txBody>
      </p:sp>
      <p:pic>
        <p:nvPicPr>
          <p:cNvPr id="11266" name="Picture 2" descr="File:Lyell Principles frontispi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620000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GEOLOGIE </a:t>
            </a:r>
            <a:br>
              <a:rPr lang="cs-CZ" sz="4000" b="1" dirty="0"/>
            </a:br>
            <a:r>
              <a:rPr lang="cs-CZ" sz="1400" b="1" i="1" dirty="0" smtClean="0">
                <a:solidFill>
                  <a:schemeClr val="tx1"/>
                </a:solidFill>
              </a:rPr>
              <a:t>je věda o Zemi, </a:t>
            </a:r>
            <a:r>
              <a:rPr lang="cs-CZ" sz="1400" b="1" i="1" dirty="0">
                <a:solidFill>
                  <a:schemeClr val="tx1"/>
                </a:solidFill>
              </a:rPr>
              <a:t>která zkoumá její složení, stavbu a historický vývoj. </a:t>
            </a:r>
            <a:br>
              <a:rPr lang="cs-CZ" sz="1400" b="1" i="1" dirty="0">
                <a:solidFill>
                  <a:schemeClr val="tx1"/>
                </a:solidFill>
              </a:rPr>
            </a:br>
            <a:r>
              <a:rPr lang="cs-CZ" sz="1400" b="1" i="1" dirty="0">
                <a:solidFill>
                  <a:schemeClr val="tx1"/>
                </a:solidFill>
              </a:rPr>
              <a:t>Rovněž se zabývá pochody, které probíhají uvnitř planety i na jejím povrchu.</a:t>
            </a:r>
            <a:r>
              <a:rPr lang="cs-CZ" sz="4000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000" b="1" u="sng" dirty="0"/>
              <a:t>Petrologie</a:t>
            </a:r>
            <a:r>
              <a:rPr lang="cs-CZ" sz="2000" b="1" dirty="0"/>
              <a:t> je věda zabývající se vznikem, složením, vlastnostmi a výskytem hornin.</a:t>
            </a:r>
          </a:p>
          <a:p>
            <a:pPr>
              <a:lnSpc>
                <a:spcPct val="80000"/>
              </a:lnSpc>
            </a:pPr>
            <a:r>
              <a:rPr lang="cs-CZ" sz="2000" b="1" dirty="0"/>
              <a:t>Horniny tvoří „kamenný“ obal Země - litosféru.</a:t>
            </a:r>
          </a:p>
          <a:p>
            <a:pPr>
              <a:lnSpc>
                <a:spcPct val="80000"/>
              </a:lnSpc>
            </a:pPr>
            <a:r>
              <a:rPr lang="cs-CZ" sz="2000" b="1" dirty="0"/>
              <a:t>Horniny jsou složeny z minerálů (nerostů).</a:t>
            </a:r>
          </a:p>
          <a:p>
            <a:pPr>
              <a:lnSpc>
                <a:spcPct val="80000"/>
              </a:lnSpc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  <a:buNone/>
            </a:pPr>
            <a:r>
              <a:rPr lang="cs-CZ" sz="2800" b="1" dirty="0" smtClean="0"/>
              <a:t>Podle </a:t>
            </a:r>
            <a:r>
              <a:rPr lang="cs-CZ" sz="2800" b="1" dirty="0"/>
              <a:t>způsobu vzniku </a:t>
            </a:r>
            <a:endParaRPr lang="cs-CZ" sz="2800" b="1" dirty="0" smtClean="0"/>
          </a:p>
          <a:p>
            <a:pPr>
              <a:lnSpc>
                <a:spcPct val="80000"/>
              </a:lnSpc>
              <a:buNone/>
            </a:pPr>
            <a:r>
              <a:rPr lang="cs-CZ" sz="2800" b="1" dirty="0" smtClean="0"/>
              <a:t>se </a:t>
            </a:r>
            <a:r>
              <a:rPr lang="cs-CZ" sz="2800" b="1" dirty="0"/>
              <a:t>horniny dělí na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b="1" dirty="0"/>
              <a:t> 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rgbClr val="CC0000"/>
                </a:solidFill>
              </a:rPr>
              <a:t>vyvřelé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CC0000"/>
                </a:solidFill>
              </a:rPr>
              <a:t>    (vulkanické - magmatické)</a:t>
            </a:r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rgbClr val="CC0000"/>
                </a:solidFill>
              </a:rPr>
              <a:t>usazené (sedimenty)</a:t>
            </a:r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rgbClr val="CC0000"/>
                </a:solidFill>
              </a:rPr>
              <a:t>přeměněné (metamorfované)</a:t>
            </a:r>
            <a:endParaRPr lang="cs-CZ" sz="2800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003800" y="5013325"/>
            <a:ext cx="3574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cs-CZ" dirty="0"/>
              <a:t>Pohled na </a:t>
            </a:r>
            <a:r>
              <a:rPr lang="cs-CZ" dirty="0" smtClean="0"/>
              <a:t>lávu               obrázek č. 2. </a:t>
            </a:r>
            <a:endParaRPr lang="cs-CZ" dirty="0"/>
          </a:p>
        </p:txBody>
      </p:sp>
      <p:pic>
        <p:nvPicPr>
          <p:cNvPr id="10242" name="Picture 2" descr="Pahoehoe_lave_near_Black_Crater_in_Lava_Beds_NM-750px.jpg (750×563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3878537" cy="291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rgbClr val="CC0000"/>
                </a:solidFill>
              </a:rPr>
              <a:t>VYVŘELÉ (MAGMATICKÉ) HORNINY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320116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Vznikají </a:t>
            </a:r>
            <a:r>
              <a:rPr lang="cs-CZ" sz="2400" b="1" i="1" u="sng" dirty="0"/>
              <a:t>tuhnutím a krystalizací z </a:t>
            </a:r>
            <a:r>
              <a:rPr lang="cs-CZ" sz="2400" b="1" i="1" u="sng" dirty="0" smtClean="0"/>
              <a:t>magmatu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r>
              <a:rPr lang="cs-CZ" sz="2800" dirty="0" smtClean="0"/>
              <a:t>      </a:t>
            </a:r>
            <a:r>
              <a:rPr lang="cs-CZ" sz="2800" b="1" dirty="0" smtClean="0"/>
              <a:t>Magma vzniká:</a:t>
            </a:r>
            <a:endParaRPr lang="cs-CZ" sz="2800" b="1" dirty="0"/>
          </a:p>
          <a:p>
            <a:pPr>
              <a:lnSpc>
                <a:spcPct val="90000"/>
              </a:lnSpc>
            </a:pPr>
            <a:r>
              <a:rPr lang="cs-CZ" sz="2400" b="1" i="1" u="sng" dirty="0"/>
              <a:t>tavením svrchního </a:t>
            </a:r>
            <a:r>
              <a:rPr lang="cs-CZ" sz="2400" b="1" i="1" u="sng" dirty="0" smtClean="0"/>
              <a:t>pláště </a:t>
            </a:r>
            <a:r>
              <a:rPr lang="cs-CZ" sz="2400" b="1" i="1" u="sng" dirty="0"/>
              <a:t>nebo hornin </a:t>
            </a:r>
            <a:r>
              <a:rPr lang="cs-CZ" sz="2400" b="1" i="1" u="sng" dirty="0" smtClean="0"/>
              <a:t>spodní </a:t>
            </a:r>
            <a:r>
              <a:rPr lang="cs-CZ" sz="2400" b="1" i="1" u="sng" dirty="0"/>
              <a:t>kůry</a:t>
            </a:r>
            <a:r>
              <a:rPr lang="cs-CZ" sz="2400" b="1" i="1" dirty="0"/>
              <a:t>.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K tavení </a:t>
            </a:r>
            <a:r>
              <a:rPr lang="cs-CZ" sz="2400" dirty="0"/>
              <a:t>dochází za vysokých </a:t>
            </a:r>
            <a:r>
              <a:rPr lang="cs-CZ" sz="2400" dirty="0" smtClean="0"/>
              <a:t>teplot </a:t>
            </a:r>
            <a:r>
              <a:rPr lang="cs-CZ" sz="2400" dirty="0"/>
              <a:t>(650 až 1 200 °C).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 </a:t>
            </a:r>
            <a:r>
              <a:rPr lang="cs-CZ" sz="2400" dirty="0" smtClean="0"/>
              <a:t>magma </a:t>
            </a:r>
            <a:r>
              <a:rPr lang="cs-CZ" sz="2400" dirty="0"/>
              <a:t>vzniká tam, kde je dostatek tepla k tavení hornin. </a:t>
            </a: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Teplo </a:t>
            </a:r>
            <a:r>
              <a:rPr lang="cs-CZ" sz="2400" dirty="0"/>
              <a:t>uniká </a:t>
            </a:r>
            <a:r>
              <a:rPr lang="cs-CZ" sz="2400" b="1" u="sng" dirty="0"/>
              <a:t>poruchami v zemské kůře</a:t>
            </a:r>
            <a:r>
              <a:rPr lang="cs-CZ" sz="2400" b="1" dirty="0"/>
              <a:t>,</a:t>
            </a:r>
            <a:r>
              <a:rPr lang="cs-CZ" sz="2400" dirty="0"/>
              <a:t> které mohou být: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85859"/>
            <a:ext cx="8229600" cy="622315"/>
          </a:xfrm>
        </p:spPr>
        <p:txBody>
          <a:bodyPr>
            <a:normAutofit fontScale="90000"/>
          </a:bodyPr>
          <a:lstStyle/>
          <a:p>
            <a:r>
              <a:rPr lang="cs-CZ" sz="2800" b="1" i="1" dirty="0"/>
              <a:t>divergentní rozhraní litosférických desek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- v místech rozpínání oceánské kůry (</a:t>
            </a:r>
            <a:r>
              <a:rPr lang="cs-CZ" sz="2800" dirty="0" err="1"/>
              <a:t>středooceánské</a:t>
            </a:r>
            <a:r>
              <a:rPr lang="cs-CZ" sz="2800" dirty="0"/>
              <a:t> hřbety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1800" dirty="0" smtClean="0"/>
              <a:t>obrázek č. 3. 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8196" name="Picture 4" descr="File:Ridge r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643182"/>
            <a:ext cx="4714908" cy="2411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76600" y="5357826"/>
            <a:ext cx="3152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2400" b="1" dirty="0" smtClean="0"/>
              <a:t>Vulkanická aktivní zóna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7170" name="Picture 2" descr="Volcano_Map.png (611×27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098855" cy="317182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215074" y="492919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4.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i="1" dirty="0"/>
              <a:t>konvergentní rozhraní </a:t>
            </a:r>
            <a:r>
              <a:rPr lang="cs-CZ" sz="3200" b="1" i="1" dirty="0"/>
              <a:t>litosférických desek </a:t>
            </a:r>
            <a:br>
              <a:rPr lang="cs-CZ" sz="3200" b="1" i="1" dirty="0"/>
            </a:br>
            <a:r>
              <a:rPr lang="cs-CZ" sz="3200" dirty="0"/>
              <a:t>- </a:t>
            </a:r>
            <a:r>
              <a:rPr lang="cs-CZ" sz="2400" dirty="0" err="1"/>
              <a:t>subdukční</a:t>
            </a:r>
            <a:r>
              <a:rPr lang="cs-CZ" sz="2400" dirty="0"/>
              <a:t> zóny </a:t>
            </a:r>
            <a:r>
              <a:rPr lang="cs-CZ" sz="2000" dirty="0"/>
              <a:t>(místa podsouvání jedné litosférické desky pod druhou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</a:t>
            </a:r>
            <a:r>
              <a:rPr lang="cs-CZ" sz="2000" dirty="0"/>
              <a:t>vznikají tlakem nové zemské kůry na starou)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6146" name="Picture 2" descr="File:Active Margi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71744"/>
            <a:ext cx="4572032" cy="256333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357818" y="535782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5.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79838" y="765175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Himaláje </a:t>
            </a:r>
          </a:p>
        </p:txBody>
      </p:sp>
      <p:pic>
        <p:nvPicPr>
          <p:cNvPr id="5122" name="Picture 2" descr="File:Himalay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7620000" cy="50482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357554" y="21429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Himaláje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86512" y="5929330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č. 6.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11300" y="230188"/>
            <a:ext cx="514339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3600" b="1" i="1" dirty="0"/>
              <a:t>uvnitř litosférických desek</a:t>
            </a:r>
            <a:endParaRPr lang="cs-CZ" sz="3600" dirty="0"/>
          </a:p>
          <a:p>
            <a:pPr algn="ctr"/>
            <a:r>
              <a:rPr lang="cs-CZ" sz="2400" dirty="0"/>
              <a:t>např. kontinentální rifty </a:t>
            </a:r>
            <a:endParaRPr lang="cs-CZ" sz="2400" dirty="0" smtClean="0"/>
          </a:p>
          <a:p>
            <a:pPr algn="ctr"/>
            <a:r>
              <a:rPr lang="cs-CZ" dirty="0" err="1" smtClean="0"/>
              <a:t>Transformní</a:t>
            </a:r>
            <a:r>
              <a:rPr lang="cs-CZ" dirty="0" smtClean="0"/>
              <a:t> zlom San </a:t>
            </a:r>
            <a:r>
              <a:rPr lang="cs-CZ" dirty="0" err="1" smtClean="0"/>
              <a:t>Andreas</a:t>
            </a:r>
            <a:r>
              <a:rPr lang="cs-CZ" dirty="0" smtClean="0"/>
              <a:t> v oblasti Kalifornie</a:t>
            </a:r>
            <a:endParaRPr lang="cs-CZ" dirty="0"/>
          </a:p>
          <a:p>
            <a:pPr algn="ctr" eaLnBrk="0" hangingPunct="0"/>
            <a:endParaRPr lang="cs-CZ" dirty="0"/>
          </a:p>
        </p:txBody>
      </p:sp>
      <p:pic>
        <p:nvPicPr>
          <p:cNvPr id="4098" name="Picture 2" descr="File:Sanandreasfault sr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5715000" cy="42862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429520" y="5786454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č. 7.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553</Words>
  <Application>Microsoft Office PowerPoint</Application>
  <PresentationFormat>Předvádění na obrazovce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GEOLOGIE</vt:lpstr>
      <vt:lpstr>GEOLOGIE  je věda o Zemi, která zkoumá její složení, stavbu a historický vývoj.  Rovněž se zabývá pochody, které probíhají uvnitř planety i na jejím povrchu. </vt:lpstr>
      <vt:lpstr>VYVŘELÉ (MAGMATICKÉ) HORNINY</vt:lpstr>
      <vt:lpstr>divergentní rozhraní litosférických desek  - v místech rozpínání oceánské kůry (středooceánské hřbety)   obrázek č. 3.  </vt:lpstr>
      <vt:lpstr>Snímek 6</vt:lpstr>
      <vt:lpstr>konvergentní rozhraní litosférických desek  - subdukční zóny (místa podsouvání jedné litosférické desky pod druhou  - vznikají tlakem nové zemské kůry na starou) </vt:lpstr>
      <vt:lpstr>Snímek 8</vt:lpstr>
      <vt:lpstr>Snímek 9</vt:lpstr>
      <vt:lpstr> Podle místa vzniku dělíme vyvřelé horniny na: </vt:lpstr>
      <vt:lpstr>Hlubinné vyvřeliny </vt:lpstr>
      <vt:lpstr>Povrchové vyvřeliny </vt:lpstr>
      <vt:lpstr>Povrchové vyvřeliny 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Ivo</dc:creator>
  <cp:lastModifiedBy>Martin Jurek</cp:lastModifiedBy>
  <cp:revision>53</cp:revision>
  <dcterms:created xsi:type="dcterms:W3CDTF">2013-01-31T13:38:36Z</dcterms:created>
  <dcterms:modified xsi:type="dcterms:W3CDTF">2013-06-18T12:13:10Z</dcterms:modified>
</cp:coreProperties>
</file>