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sldIdLst>
    <p:sldId id="288" r:id="rId2"/>
    <p:sldId id="256" r:id="rId3"/>
    <p:sldId id="266" r:id="rId4"/>
    <p:sldId id="267" r:id="rId5"/>
    <p:sldId id="273" r:id="rId6"/>
    <p:sldId id="268" r:id="rId7"/>
    <p:sldId id="275" r:id="rId8"/>
    <p:sldId id="269" r:id="rId9"/>
    <p:sldId id="277" r:id="rId10"/>
    <p:sldId id="270" r:id="rId11"/>
    <p:sldId id="274" r:id="rId12"/>
    <p:sldId id="279" r:id="rId13"/>
    <p:sldId id="271" r:id="rId14"/>
    <p:sldId id="278" r:id="rId15"/>
    <p:sldId id="285" r:id="rId16"/>
    <p:sldId id="286" r:id="rId17"/>
    <p:sldId id="284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794" autoAdjust="0"/>
    <p:restoredTop sz="94660"/>
  </p:normalViewPr>
  <p:slideViewPr>
    <p:cSldViewPr>
      <p:cViewPr varScale="1">
        <p:scale>
          <a:sx n="68" d="100"/>
          <a:sy n="68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C5A47-D023-4437-91D0-7F481F47FE3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A999A-3683-461E-9126-F0CC9DE565C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E38FF-0C09-4A34-AFD2-3EF29779427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89FEC6-CF53-4A1B-B0A4-1950C158CD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6C7B66E-5D22-426A-AEB8-C92DE9B1F0B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41E6C-89DC-4F7C-B84E-F4FF97BAD5F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E62A6-F024-4372-A181-68986AA2F0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6C525-BC46-486F-AEFA-DD3451B3743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C8968-2E86-46C4-BBAE-6F8924ABE05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CE160-9149-4D66-ADD5-CF54D66BC14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8D24B-7B3A-4C65-A83F-179750A75F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6194B-91A4-4E4B-822F-27BD2A8E0F4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F0D14-CAFF-40BF-ABF1-32CE14D26D7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8FEE9FE-AE7F-417A-A974-4215E40A3B2C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99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Lom_%C4%8CSA_-_T%C4%9B%C5%BEba_skr%C3%BDvky.jpg" TargetMode="External"/><Relationship Id="rId3" Type="http://schemas.openxmlformats.org/officeDocument/2006/relationships/hyperlink" Target="http://commons.wikimedia.org/wiki/File:Tropfsteine.svg" TargetMode="External"/><Relationship Id="rId7" Type="http://schemas.openxmlformats.org/officeDocument/2006/relationships/hyperlink" Target="http://commons.wikimedia.org/wiki/File:Prav%C4%8Dick%C3%A1_br%C3%A1na_(2).jpg" TargetMode="External"/><Relationship Id="rId2" Type="http://schemas.openxmlformats.org/officeDocument/2006/relationships/hyperlink" Target="http://commons.wikimedia.org/wiki/File:Dana_Reserve_0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D%C3%BCne_S-Schlag_Sossusvlei.JPG" TargetMode="External"/><Relationship Id="rId5" Type="http://schemas.openxmlformats.org/officeDocument/2006/relationships/hyperlink" Target="http://commons.wikimedia.org/wiki/File:Briksdalsbreen_(03_272).jpg" TargetMode="External"/><Relationship Id="rId10" Type="http://schemas.openxmlformats.org/officeDocument/2006/relationships/hyperlink" Target="http://commons.wikimedia.org/wiki/File:Post-industrial_landscape_-_geograph.org.uk_-_558887.jpg" TargetMode="External"/><Relationship Id="rId4" Type="http://schemas.openxmlformats.org/officeDocument/2006/relationships/hyperlink" Target="http://commons.wikimedia.org/wiki/File:Meander_cs.svg" TargetMode="External"/><Relationship Id="rId9" Type="http://schemas.openxmlformats.org/officeDocument/2006/relationships/hyperlink" Target="http://commons.wikimedia.org/wiki/File:Windkraft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1689410"/>
              </p:ext>
            </p:extLst>
          </p:nvPr>
        </p:nvGraphicFramePr>
        <p:xfrm>
          <a:off x="413284" y="1704114"/>
          <a:ext cx="8280920" cy="507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Litosféra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Zeměpis, 1.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Fyzicko-geografická sféra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Vnější síly, zvětrávání v litosféře, </a:t>
                      </a:r>
                    </a:p>
                    <a:p>
                      <a:r>
                        <a:rPr lang="cs-CZ" sz="1700" dirty="0" smtClean="0"/>
                        <a:t>eroze vodní, větrná, ledovcová a lidská činnost</a:t>
                      </a:r>
                      <a:endParaRPr lang="cs-CZ" sz="1700" dirty="0" smtClean="0"/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zvětrávání, kras, meandr, ledovec, duna 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Ivo Chytil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10. 10. 2012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2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40549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/>
              <a:t>ČINNOST VĚTRU</a:t>
            </a:r>
            <a:r>
              <a:rPr lang="cs-CZ"/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vítr způsobuje eolickou denudaci,</a:t>
            </a:r>
          </a:p>
          <a:p>
            <a:r>
              <a:rPr lang="cs-CZ" dirty="0"/>
              <a:t>erozi způsobují jemné částečky zvětralin        </a:t>
            </a:r>
          </a:p>
          <a:p>
            <a:pPr>
              <a:buFontTx/>
              <a:buNone/>
            </a:pPr>
            <a:r>
              <a:rPr lang="cs-CZ" dirty="0"/>
              <a:t>   unášené větrem </a:t>
            </a:r>
            <a:r>
              <a:rPr lang="cs-CZ" sz="2000" dirty="0"/>
              <a:t>(odnos – deflace, obrušování – koraze)</a:t>
            </a:r>
          </a:p>
          <a:p>
            <a:r>
              <a:rPr lang="cs-CZ" b="1" u="sng" dirty="0"/>
              <a:t>akumulační reliéf</a:t>
            </a:r>
            <a:r>
              <a:rPr lang="cs-CZ" dirty="0"/>
              <a:t> </a:t>
            </a:r>
            <a:r>
              <a:rPr lang="cs-CZ" sz="2400" dirty="0"/>
              <a:t>– </a:t>
            </a:r>
            <a:r>
              <a:rPr lang="cs-CZ" sz="2400" dirty="0" smtClean="0"/>
              <a:t>přesypy (</a:t>
            </a:r>
            <a:r>
              <a:rPr lang="cs-CZ" sz="2400" dirty="0"/>
              <a:t>barchany,duny</a:t>
            </a:r>
            <a:r>
              <a:rPr lang="cs-CZ" sz="2400" dirty="0" smtClean="0"/>
              <a:t>), spraše</a:t>
            </a:r>
            <a:endParaRPr lang="cs-CZ" sz="2400" dirty="0"/>
          </a:p>
          <a:p>
            <a:r>
              <a:rPr lang="cs-CZ" b="1" u="sng" dirty="0"/>
              <a:t>denudační(obnažený) reliéf</a:t>
            </a:r>
            <a:r>
              <a:rPr lang="cs-CZ" dirty="0"/>
              <a:t> – </a:t>
            </a:r>
            <a:r>
              <a:rPr lang="cs-CZ" sz="2800" dirty="0"/>
              <a:t>viklany,skalní brány,skalní pokličky,skalní hřiby</a:t>
            </a:r>
            <a:r>
              <a:rPr lang="cs-CZ" dirty="0"/>
              <a:t> </a:t>
            </a:r>
          </a:p>
        </p:txBody>
      </p:sp>
      <p:sp>
        <p:nvSpPr>
          <p:cNvPr id="59396" name="Freeform 4"/>
          <p:cNvSpPr>
            <a:spLocks/>
          </p:cNvSpPr>
          <p:nvPr/>
        </p:nvSpPr>
        <p:spPr bwMode="auto">
          <a:xfrm>
            <a:off x="6659563" y="5805488"/>
            <a:ext cx="1112837" cy="773112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165" y="285"/>
              </a:cxn>
              <a:cxn ang="0">
                <a:pos x="615" y="270"/>
              </a:cxn>
              <a:cxn ang="0">
                <a:pos x="630" y="225"/>
              </a:cxn>
              <a:cxn ang="0">
                <a:pos x="615" y="120"/>
              </a:cxn>
              <a:cxn ang="0">
                <a:pos x="495" y="0"/>
              </a:cxn>
              <a:cxn ang="0">
                <a:pos x="0" y="60"/>
              </a:cxn>
            </a:cxnLst>
            <a:rect l="0" t="0" r="r" b="b"/>
            <a:pathLst>
              <a:path w="631" h="289">
                <a:moveTo>
                  <a:pt x="0" y="60"/>
                </a:moveTo>
                <a:cubicBezTo>
                  <a:pt x="20" y="159"/>
                  <a:pt x="66" y="252"/>
                  <a:pt x="165" y="285"/>
                </a:cubicBezTo>
                <a:cubicBezTo>
                  <a:pt x="315" y="280"/>
                  <a:pt x="466" y="289"/>
                  <a:pt x="615" y="270"/>
                </a:cubicBezTo>
                <a:cubicBezTo>
                  <a:pt x="631" y="268"/>
                  <a:pt x="630" y="241"/>
                  <a:pt x="630" y="225"/>
                </a:cubicBezTo>
                <a:cubicBezTo>
                  <a:pt x="630" y="190"/>
                  <a:pt x="622" y="155"/>
                  <a:pt x="615" y="120"/>
                </a:cubicBezTo>
                <a:cubicBezTo>
                  <a:pt x="599" y="42"/>
                  <a:pt x="565" y="28"/>
                  <a:pt x="495" y="0"/>
                </a:cubicBezTo>
                <a:cubicBezTo>
                  <a:pt x="262" y="10"/>
                  <a:pt x="179" y="0"/>
                  <a:pt x="0" y="6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9397" name="Freeform 5"/>
          <p:cNvSpPr>
            <a:spLocks/>
          </p:cNvSpPr>
          <p:nvPr/>
        </p:nvSpPr>
        <p:spPr bwMode="auto">
          <a:xfrm>
            <a:off x="6443663" y="5300663"/>
            <a:ext cx="1573212" cy="649287"/>
          </a:xfrm>
          <a:custGeom>
            <a:avLst/>
            <a:gdLst/>
            <a:ahLst/>
            <a:cxnLst>
              <a:cxn ang="0">
                <a:pos x="60" y="0"/>
              </a:cxn>
              <a:cxn ang="0">
                <a:pos x="0" y="150"/>
              </a:cxn>
              <a:cxn ang="0">
                <a:pos x="45" y="255"/>
              </a:cxn>
              <a:cxn ang="0">
                <a:pos x="135" y="285"/>
              </a:cxn>
              <a:cxn ang="0">
                <a:pos x="435" y="270"/>
              </a:cxn>
              <a:cxn ang="0">
                <a:pos x="735" y="285"/>
              </a:cxn>
              <a:cxn ang="0">
                <a:pos x="735" y="165"/>
              </a:cxn>
              <a:cxn ang="0">
                <a:pos x="690" y="135"/>
              </a:cxn>
              <a:cxn ang="0">
                <a:pos x="645" y="90"/>
              </a:cxn>
              <a:cxn ang="0">
                <a:pos x="375" y="30"/>
              </a:cxn>
              <a:cxn ang="0">
                <a:pos x="150" y="45"/>
              </a:cxn>
              <a:cxn ang="0">
                <a:pos x="105" y="60"/>
              </a:cxn>
              <a:cxn ang="0">
                <a:pos x="60" y="0"/>
              </a:cxn>
            </a:cxnLst>
            <a:rect l="0" t="0" r="r" b="b"/>
            <a:pathLst>
              <a:path w="765" h="300">
                <a:moveTo>
                  <a:pt x="60" y="0"/>
                </a:moveTo>
                <a:cubicBezTo>
                  <a:pt x="46" y="57"/>
                  <a:pt x="18" y="95"/>
                  <a:pt x="0" y="150"/>
                </a:cubicBezTo>
                <a:cubicBezTo>
                  <a:pt x="7" y="178"/>
                  <a:pt x="14" y="236"/>
                  <a:pt x="45" y="255"/>
                </a:cubicBezTo>
                <a:cubicBezTo>
                  <a:pt x="72" y="272"/>
                  <a:pt x="135" y="285"/>
                  <a:pt x="135" y="285"/>
                </a:cubicBezTo>
                <a:cubicBezTo>
                  <a:pt x="284" y="264"/>
                  <a:pt x="269" y="253"/>
                  <a:pt x="435" y="270"/>
                </a:cubicBezTo>
                <a:cubicBezTo>
                  <a:pt x="540" y="296"/>
                  <a:pt x="629" y="300"/>
                  <a:pt x="735" y="285"/>
                </a:cubicBezTo>
                <a:cubicBezTo>
                  <a:pt x="750" y="239"/>
                  <a:pt x="765" y="218"/>
                  <a:pt x="735" y="165"/>
                </a:cubicBezTo>
                <a:cubicBezTo>
                  <a:pt x="726" y="149"/>
                  <a:pt x="704" y="147"/>
                  <a:pt x="690" y="135"/>
                </a:cubicBezTo>
                <a:cubicBezTo>
                  <a:pt x="674" y="121"/>
                  <a:pt x="664" y="100"/>
                  <a:pt x="645" y="90"/>
                </a:cubicBezTo>
                <a:cubicBezTo>
                  <a:pt x="563" y="45"/>
                  <a:pt x="463" y="52"/>
                  <a:pt x="375" y="30"/>
                </a:cubicBezTo>
                <a:cubicBezTo>
                  <a:pt x="300" y="35"/>
                  <a:pt x="225" y="37"/>
                  <a:pt x="150" y="45"/>
                </a:cubicBezTo>
                <a:cubicBezTo>
                  <a:pt x="134" y="47"/>
                  <a:pt x="119" y="67"/>
                  <a:pt x="105" y="60"/>
                </a:cubicBezTo>
                <a:cubicBezTo>
                  <a:pt x="83" y="49"/>
                  <a:pt x="75" y="20"/>
                  <a:pt x="60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9398" name="Freeform 6"/>
          <p:cNvSpPr>
            <a:spLocks/>
          </p:cNvSpPr>
          <p:nvPr/>
        </p:nvSpPr>
        <p:spPr bwMode="auto">
          <a:xfrm>
            <a:off x="4427538" y="5445125"/>
            <a:ext cx="1039812" cy="915988"/>
          </a:xfrm>
          <a:custGeom>
            <a:avLst/>
            <a:gdLst/>
            <a:ahLst/>
            <a:cxnLst>
              <a:cxn ang="0">
                <a:pos x="294" y="115"/>
              </a:cxn>
              <a:cxn ang="0">
                <a:pos x="189" y="205"/>
              </a:cxn>
              <a:cxn ang="0">
                <a:pos x="174" y="250"/>
              </a:cxn>
              <a:cxn ang="0">
                <a:pos x="129" y="265"/>
              </a:cxn>
              <a:cxn ang="0">
                <a:pos x="84" y="310"/>
              </a:cxn>
              <a:cxn ang="0">
                <a:pos x="54" y="400"/>
              </a:cxn>
              <a:cxn ang="0">
                <a:pos x="24" y="325"/>
              </a:cxn>
              <a:cxn ang="0">
                <a:pos x="84" y="415"/>
              </a:cxn>
              <a:cxn ang="0">
                <a:pos x="129" y="430"/>
              </a:cxn>
              <a:cxn ang="0">
                <a:pos x="594" y="505"/>
              </a:cxn>
              <a:cxn ang="0">
                <a:pos x="939" y="490"/>
              </a:cxn>
              <a:cxn ang="0">
                <a:pos x="969" y="445"/>
              </a:cxn>
              <a:cxn ang="0">
                <a:pos x="834" y="280"/>
              </a:cxn>
              <a:cxn ang="0">
                <a:pos x="654" y="160"/>
              </a:cxn>
              <a:cxn ang="0">
                <a:pos x="609" y="70"/>
              </a:cxn>
              <a:cxn ang="0">
                <a:pos x="294" y="115"/>
              </a:cxn>
            </a:cxnLst>
            <a:rect l="0" t="0" r="r" b="b"/>
            <a:pathLst>
              <a:path w="980" h="543">
                <a:moveTo>
                  <a:pt x="294" y="115"/>
                </a:moveTo>
                <a:cubicBezTo>
                  <a:pt x="272" y="182"/>
                  <a:pt x="254" y="183"/>
                  <a:pt x="189" y="205"/>
                </a:cubicBezTo>
                <a:cubicBezTo>
                  <a:pt x="184" y="220"/>
                  <a:pt x="185" y="239"/>
                  <a:pt x="174" y="250"/>
                </a:cubicBezTo>
                <a:cubicBezTo>
                  <a:pt x="163" y="261"/>
                  <a:pt x="142" y="256"/>
                  <a:pt x="129" y="265"/>
                </a:cubicBezTo>
                <a:cubicBezTo>
                  <a:pt x="111" y="277"/>
                  <a:pt x="99" y="295"/>
                  <a:pt x="84" y="310"/>
                </a:cubicBezTo>
                <a:cubicBezTo>
                  <a:pt x="74" y="340"/>
                  <a:pt x="64" y="370"/>
                  <a:pt x="54" y="400"/>
                </a:cubicBezTo>
                <a:cubicBezTo>
                  <a:pt x="45" y="426"/>
                  <a:pt x="0" y="313"/>
                  <a:pt x="24" y="325"/>
                </a:cubicBezTo>
                <a:cubicBezTo>
                  <a:pt x="56" y="341"/>
                  <a:pt x="64" y="385"/>
                  <a:pt x="84" y="415"/>
                </a:cubicBezTo>
                <a:cubicBezTo>
                  <a:pt x="93" y="428"/>
                  <a:pt x="115" y="423"/>
                  <a:pt x="129" y="430"/>
                </a:cubicBezTo>
                <a:cubicBezTo>
                  <a:pt x="329" y="530"/>
                  <a:pt x="282" y="491"/>
                  <a:pt x="594" y="505"/>
                </a:cubicBezTo>
                <a:cubicBezTo>
                  <a:pt x="707" y="543"/>
                  <a:pt x="826" y="518"/>
                  <a:pt x="939" y="490"/>
                </a:cubicBezTo>
                <a:cubicBezTo>
                  <a:pt x="949" y="475"/>
                  <a:pt x="967" y="463"/>
                  <a:pt x="969" y="445"/>
                </a:cubicBezTo>
                <a:cubicBezTo>
                  <a:pt x="980" y="353"/>
                  <a:pt x="907" y="304"/>
                  <a:pt x="834" y="280"/>
                </a:cubicBezTo>
                <a:cubicBezTo>
                  <a:pt x="780" y="226"/>
                  <a:pt x="726" y="184"/>
                  <a:pt x="654" y="160"/>
                </a:cubicBezTo>
                <a:cubicBezTo>
                  <a:pt x="650" y="147"/>
                  <a:pt x="629" y="72"/>
                  <a:pt x="609" y="70"/>
                </a:cubicBezTo>
                <a:cubicBezTo>
                  <a:pt x="319" y="44"/>
                  <a:pt x="351" y="0"/>
                  <a:pt x="294" y="115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9399" name="Freeform 7"/>
          <p:cNvSpPr>
            <a:spLocks/>
          </p:cNvSpPr>
          <p:nvPr/>
        </p:nvSpPr>
        <p:spPr bwMode="auto">
          <a:xfrm>
            <a:off x="4284663" y="5300663"/>
            <a:ext cx="1370012" cy="360362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240" y="29"/>
              </a:cxn>
              <a:cxn ang="0">
                <a:pos x="615" y="44"/>
              </a:cxn>
              <a:cxn ang="0">
                <a:pos x="660" y="74"/>
              </a:cxn>
              <a:cxn ang="0">
                <a:pos x="540" y="89"/>
              </a:cxn>
              <a:cxn ang="0">
                <a:pos x="0" y="59"/>
              </a:cxn>
            </a:cxnLst>
            <a:rect l="0" t="0" r="r" b="b"/>
            <a:pathLst>
              <a:path w="660" h="124">
                <a:moveTo>
                  <a:pt x="0" y="59"/>
                </a:moveTo>
                <a:cubicBezTo>
                  <a:pt x="88" y="0"/>
                  <a:pt x="135" y="23"/>
                  <a:pt x="240" y="29"/>
                </a:cubicBezTo>
                <a:cubicBezTo>
                  <a:pt x="365" y="37"/>
                  <a:pt x="490" y="39"/>
                  <a:pt x="615" y="44"/>
                </a:cubicBezTo>
                <a:cubicBezTo>
                  <a:pt x="630" y="54"/>
                  <a:pt x="660" y="56"/>
                  <a:pt x="660" y="74"/>
                </a:cubicBezTo>
                <a:cubicBezTo>
                  <a:pt x="660" y="124"/>
                  <a:pt x="585" y="99"/>
                  <a:pt x="540" y="89"/>
                </a:cubicBezTo>
                <a:cubicBezTo>
                  <a:pt x="363" y="50"/>
                  <a:pt x="181" y="59"/>
                  <a:pt x="0" y="5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9400" name="Freeform 8"/>
          <p:cNvSpPr>
            <a:spLocks/>
          </p:cNvSpPr>
          <p:nvPr/>
        </p:nvSpPr>
        <p:spPr bwMode="auto">
          <a:xfrm>
            <a:off x="3635375" y="5734050"/>
            <a:ext cx="576263" cy="792163"/>
          </a:xfrm>
          <a:custGeom>
            <a:avLst/>
            <a:gdLst/>
            <a:ahLst/>
            <a:cxnLst>
              <a:cxn ang="0">
                <a:pos x="71" y="23"/>
              </a:cxn>
              <a:cxn ang="0">
                <a:pos x="161" y="413"/>
              </a:cxn>
              <a:cxn ang="0">
                <a:pos x="266" y="383"/>
              </a:cxn>
              <a:cxn ang="0">
                <a:pos x="371" y="263"/>
              </a:cxn>
              <a:cxn ang="0">
                <a:pos x="356" y="143"/>
              </a:cxn>
              <a:cxn ang="0">
                <a:pos x="311" y="113"/>
              </a:cxn>
              <a:cxn ang="0">
                <a:pos x="206" y="8"/>
              </a:cxn>
              <a:cxn ang="0">
                <a:pos x="86" y="23"/>
              </a:cxn>
              <a:cxn ang="0">
                <a:pos x="56" y="68"/>
              </a:cxn>
              <a:cxn ang="0">
                <a:pos x="71" y="23"/>
              </a:cxn>
            </a:cxnLst>
            <a:rect l="0" t="0" r="r" b="b"/>
            <a:pathLst>
              <a:path w="441" h="413">
                <a:moveTo>
                  <a:pt x="71" y="23"/>
                </a:moveTo>
                <a:cubicBezTo>
                  <a:pt x="59" y="234"/>
                  <a:pt x="0" y="305"/>
                  <a:pt x="161" y="413"/>
                </a:cubicBezTo>
                <a:cubicBezTo>
                  <a:pt x="162" y="413"/>
                  <a:pt x="259" y="390"/>
                  <a:pt x="266" y="383"/>
                </a:cubicBezTo>
                <a:cubicBezTo>
                  <a:pt x="441" y="208"/>
                  <a:pt x="244" y="348"/>
                  <a:pt x="371" y="263"/>
                </a:cubicBezTo>
                <a:cubicBezTo>
                  <a:pt x="366" y="223"/>
                  <a:pt x="371" y="180"/>
                  <a:pt x="356" y="143"/>
                </a:cubicBezTo>
                <a:cubicBezTo>
                  <a:pt x="349" y="126"/>
                  <a:pt x="323" y="127"/>
                  <a:pt x="311" y="113"/>
                </a:cubicBezTo>
                <a:cubicBezTo>
                  <a:pt x="212" y="0"/>
                  <a:pt x="299" y="39"/>
                  <a:pt x="206" y="8"/>
                </a:cubicBezTo>
                <a:cubicBezTo>
                  <a:pt x="166" y="13"/>
                  <a:pt x="123" y="8"/>
                  <a:pt x="86" y="23"/>
                </a:cubicBezTo>
                <a:cubicBezTo>
                  <a:pt x="69" y="30"/>
                  <a:pt x="74" y="68"/>
                  <a:pt x="56" y="68"/>
                </a:cubicBezTo>
                <a:cubicBezTo>
                  <a:pt x="40" y="68"/>
                  <a:pt x="66" y="38"/>
                  <a:pt x="71" y="23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9401" name="Freeform 9"/>
          <p:cNvSpPr>
            <a:spLocks/>
          </p:cNvSpPr>
          <p:nvPr/>
        </p:nvSpPr>
        <p:spPr bwMode="auto">
          <a:xfrm>
            <a:off x="2700338" y="5516563"/>
            <a:ext cx="1231900" cy="341312"/>
          </a:xfrm>
          <a:custGeom>
            <a:avLst/>
            <a:gdLst/>
            <a:ahLst/>
            <a:cxnLst>
              <a:cxn ang="0">
                <a:pos x="12" y="15"/>
              </a:cxn>
              <a:cxn ang="0">
                <a:pos x="282" y="180"/>
              </a:cxn>
              <a:cxn ang="0">
                <a:pos x="627" y="165"/>
              </a:cxn>
              <a:cxn ang="0">
                <a:pos x="657" y="120"/>
              </a:cxn>
              <a:cxn ang="0">
                <a:pos x="522" y="90"/>
              </a:cxn>
              <a:cxn ang="0">
                <a:pos x="447" y="60"/>
              </a:cxn>
              <a:cxn ang="0">
                <a:pos x="372" y="45"/>
              </a:cxn>
              <a:cxn ang="0">
                <a:pos x="327" y="15"/>
              </a:cxn>
              <a:cxn ang="0">
                <a:pos x="282" y="0"/>
              </a:cxn>
              <a:cxn ang="0">
                <a:pos x="12" y="15"/>
              </a:cxn>
            </a:cxnLst>
            <a:rect l="0" t="0" r="r" b="b"/>
            <a:pathLst>
              <a:path w="660" h="228">
                <a:moveTo>
                  <a:pt x="12" y="15"/>
                </a:moveTo>
                <a:cubicBezTo>
                  <a:pt x="42" y="228"/>
                  <a:pt x="0" y="162"/>
                  <a:pt x="282" y="180"/>
                </a:cubicBezTo>
                <a:cubicBezTo>
                  <a:pt x="398" y="203"/>
                  <a:pt x="512" y="194"/>
                  <a:pt x="627" y="165"/>
                </a:cubicBezTo>
                <a:cubicBezTo>
                  <a:pt x="637" y="150"/>
                  <a:pt x="660" y="138"/>
                  <a:pt x="657" y="120"/>
                </a:cubicBezTo>
                <a:cubicBezTo>
                  <a:pt x="644" y="45"/>
                  <a:pt x="556" y="84"/>
                  <a:pt x="522" y="90"/>
                </a:cubicBezTo>
                <a:cubicBezTo>
                  <a:pt x="497" y="80"/>
                  <a:pt x="473" y="68"/>
                  <a:pt x="447" y="60"/>
                </a:cubicBezTo>
                <a:cubicBezTo>
                  <a:pt x="423" y="53"/>
                  <a:pt x="396" y="54"/>
                  <a:pt x="372" y="45"/>
                </a:cubicBezTo>
                <a:cubicBezTo>
                  <a:pt x="355" y="39"/>
                  <a:pt x="343" y="23"/>
                  <a:pt x="327" y="15"/>
                </a:cubicBezTo>
                <a:cubicBezTo>
                  <a:pt x="313" y="8"/>
                  <a:pt x="297" y="5"/>
                  <a:pt x="282" y="0"/>
                </a:cubicBezTo>
                <a:cubicBezTo>
                  <a:pt x="217" y="5"/>
                  <a:pt x="85" y="39"/>
                  <a:pt x="12" y="15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9402" name="Freeform 10"/>
          <p:cNvSpPr>
            <a:spLocks/>
          </p:cNvSpPr>
          <p:nvPr/>
        </p:nvSpPr>
        <p:spPr bwMode="auto">
          <a:xfrm>
            <a:off x="2627313" y="5734050"/>
            <a:ext cx="530225" cy="844550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56" y="120"/>
              </a:cxn>
              <a:cxn ang="0">
                <a:pos x="131" y="345"/>
              </a:cxn>
              <a:cxn ang="0">
                <a:pos x="176" y="330"/>
              </a:cxn>
              <a:cxn ang="0">
                <a:pos x="236" y="315"/>
              </a:cxn>
              <a:cxn ang="0">
                <a:pos x="266" y="225"/>
              </a:cxn>
              <a:cxn ang="0">
                <a:pos x="311" y="135"/>
              </a:cxn>
              <a:cxn ang="0">
                <a:pos x="251" y="15"/>
              </a:cxn>
              <a:cxn ang="0">
                <a:pos x="26" y="0"/>
              </a:cxn>
            </a:cxnLst>
            <a:rect l="0" t="0" r="r" b="b"/>
            <a:pathLst>
              <a:path w="314" h="353">
                <a:moveTo>
                  <a:pt x="26" y="0"/>
                </a:moveTo>
                <a:cubicBezTo>
                  <a:pt x="34" y="40"/>
                  <a:pt x="51" y="79"/>
                  <a:pt x="56" y="120"/>
                </a:cubicBezTo>
                <a:cubicBezTo>
                  <a:pt x="83" y="353"/>
                  <a:pt x="0" y="312"/>
                  <a:pt x="131" y="345"/>
                </a:cubicBezTo>
                <a:cubicBezTo>
                  <a:pt x="146" y="340"/>
                  <a:pt x="161" y="334"/>
                  <a:pt x="176" y="330"/>
                </a:cubicBezTo>
                <a:cubicBezTo>
                  <a:pt x="196" y="324"/>
                  <a:pt x="223" y="331"/>
                  <a:pt x="236" y="315"/>
                </a:cubicBezTo>
                <a:cubicBezTo>
                  <a:pt x="257" y="291"/>
                  <a:pt x="256" y="255"/>
                  <a:pt x="266" y="225"/>
                </a:cubicBezTo>
                <a:cubicBezTo>
                  <a:pt x="287" y="163"/>
                  <a:pt x="272" y="193"/>
                  <a:pt x="311" y="135"/>
                </a:cubicBezTo>
                <a:cubicBezTo>
                  <a:pt x="305" y="100"/>
                  <a:pt x="314" y="19"/>
                  <a:pt x="251" y="15"/>
                </a:cubicBezTo>
                <a:cubicBezTo>
                  <a:pt x="16" y="2"/>
                  <a:pt x="26" y="109"/>
                  <a:pt x="26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9403" name="Freeform 11"/>
          <p:cNvSpPr>
            <a:spLocks/>
          </p:cNvSpPr>
          <p:nvPr/>
        </p:nvSpPr>
        <p:spPr bwMode="auto">
          <a:xfrm>
            <a:off x="1116013" y="5589588"/>
            <a:ext cx="792162" cy="1008062"/>
          </a:xfrm>
          <a:custGeom>
            <a:avLst/>
            <a:gdLst/>
            <a:ahLst/>
            <a:cxnLst>
              <a:cxn ang="0">
                <a:pos x="375" y="450"/>
              </a:cxn>
              <a:cxn ang="0">
                <a:pos x="75" y="405"/>
              </a:cxn>
              <a:cxn ang="0">
                <a:pos x="30" y="255"/>
              </a:cxn>
              <a:cxn ang="0">
                <a:pos x="15" y="210"/>
              </a:cxn>
              <a:cxn ang="0">
                <a:pos x="120" y="135"/>
              </a:cxn>
              <a:cxn ang="0">
                <a:pos x="210" y="75"/>
              </a:cxn>
              <a:cxn ang="0">
                <a:pos x="240" y="30"/>
              </a:cxn>
              <a:cxn ang="0">
                <a:pos x="330" y="0"/>
              </a:cxn>
              <a:cxn ang="0">
                <a:pos x="435" y="180"/>
              </a:cxn>
              <a:cxn ang="0">
                <a:pos x="420" y="315"/>
              </a:cxn>
              <a:cxn ang="0">
                <a:pos x="375" y="345"/>
              </a:cxn>
              <a:cxn ang="0">
                <a:pos x="375" y="450"/>
              </a:cxn>
            </a:cxnLst>
            <a:rect l="0" t="0" r="r" b="b"/>
            <a:pathLst>
              <a:path w="435" h="510">
                <a:moveTo>
                  <a:pt x="375" y="450"/>
                </a:moveTo>
                <a:cubicBezTo>
                  <a:pt x="268" y="465"/>
                  <a:pt x="145" y="510"/>
                  <a:pt x="75" y="405"/>
                </a:cubicBezTo>
                <a:cubicBezTo>
                  <a:pt x="52" y="314"/>
                  <a:pt x="67" y="365"/>
                  <a:pt x="30" y="255"/>
                </a:cubicBezTo>
                <a:cubicBezTo>
                  <a:pt x="25" y="240"/>
                  <a:pt x="15" y="210"/>
                  <a:pt x="15" y="210"/>
                </a:cubicBezTo>
                <a:cubicBezTo>
                  <a:pt x="47" y="113"/>
                  <a:pt x="0" y="215"/>
                  <a:pt x="120" y="135"/>
                </a:cubicBezTo>
                <a:cubicBezTo>
                  <a:pt x="150" y="115"/>
                  <a:pt x="210" y="75"/>
                  <a:pt x="210" y="75"/>
                </a:cubicBezTo>
                <a:cubicBezTo>
                  <a:pt x="220" y="60"/>
                  <a:pt x="225" y="40"/>
                  <a:pt x="240" y="30"/>
                </a:cubicBezTo>
                <a:cubicBezTo>
                  <a:pt x="267" y="13"/>
                  <a:pt x="330" y="0"/>
                  <a:pt x="330" y="0"/>
                </a:cubicBezTo>
                <a:cubicBezTo>
                  <a:pt x="375" y="67"/>
                  <a:pt x="393" y="118"/>
                  <a:pt x="435" y="180"/>
                </a:cubicBezTo>
                <a:cubicBezTo>
                  <a:pt x="430" y="225"/>
                  <a:pt x="435" y="272"/>
                  <a:pt x="420" y="315"/>
                </a:cubicBezTo>
                <a:cubicBezTo>
                  <a:pt x="414" y="332"/>
                  <a:pt x="386" y="331"/>
                  <a:pt x="375" y="345"/>
                </a:cubicBezTo>
                <a:cubicBezTo>
                  <a:pt x="346" y="381"/>
                  <a:pt x="366" y="412"/>
                  <a:pt x="375" y="45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7786710" y="6357958"/>
            <a:ext cx="102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obrázek č. 5</a:t>
            </a:r>
            <a:endParaRPr lang="cs-CZ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thumb/5/51/D%C3%BCne_S-Schlag_Sossusvlei.JPG/800px-D%C3%BCne_S-Schlag_Sossusvle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6977058" cy="5232794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143108" y="5857892"/>
            <a:ext cx="577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Písečné duny v Namibii                                  </a:t>
            </a:r>
            <a:r>
              <a:rPr lang="cs-CZ" sz="1200" dirty="0" smtClean="0"/>
              <a:t>obrázek č. 6</a:t>
            </a:r>
            <a:endParaRPr lang="cs-CZ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thumb/2/20/Prav%C4%8Dick%C3%A1_br%C3%A1na_%282%29.jpg/800px-Prav%C4%8Dick%C3%A1_br%C3%A1na_%282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8072494" cy="4591231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500298" y="5643578"/>
            <a:ext cx="6232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/>
              <a:t>Pravčická</a:t>
            </a:r>
            <a:r>
              <a:rPr lang="cs-CZ" sz="2000" b="1" dirty="0" smtClean="0"/>
              <a:t> brána                                              </a:t>
            </a:r>
            <a:r>
              <a:rPr lang="cs-CZ" sz="1200" dirty="0" smtClean="0"/>
              <a:t>obrázek č. 7</a:t>
            </a:r>
          </a:p>
          <a:p>
            <a:endParaRPr lang="cs-CZ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76078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/>
              <a:t>ČINNOST ČLOVĚKA</a:t>
            </a:r>
            <a:r>
              <a:rPr lang="cs-CZ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přímo působí svoji hospodářskou činností</a:t>
            </a:r>
          </a:p>
          <a:p>
            <a:r>
              <a:rPr lang="cs-CZ" b="1" dirty="0"/>
              <a:t>těžba surovin-</a:t>
            </a:r>
            <a:r>
              <a:rPr lang="cs-CZ" dirty="0"/>
              <a:t> lomy,navážky</a:t>
            </a:r>
          </a:p>
          <a:p>
            <a:r>
              <a:rPr lang="cs-CZ" b="1" dirty="0"/>
              <a:t>zemědělská výroba</a:t>
            </a:r>
            <a:r>
              <a:rPr lang="cs-CZ" dirty="0"/>
              <a:t> – rozorávání</a:t>
            </a:r>
            <a:r>
              <a:rPr lang="cs-CZ" dirty="0" smtClean="0"/>
              <a:t>, kácení </a:t>
            </a:r>
            <a:r>
              <a:rPr lang="cs-CZ" dirty="0"/>
              <a:t>lesů (vykáceno 2/3 původních lesů)</a:t>
            </a:r>
          </a:p>
          <a:p>
            <a:r>
              <a:rPr lang="cs-CZ" b="1" dirty="0"/>
              <a:t>dopravní stavby</a:t>
            </a:r>
            <a:r>
              <a:rPr lang="cs-CZ" dirty="0"/>
              <a:t> – </a:t>
            </a:r>
            <a:r>
              <a:rPr lang="cs-CZ" sz="2400" dirty="0"/>
              <a:t>náspy, tunely,komunikace…</a:t>
            </a:r>
          </a:p>
          <a:p>
            <a:r>
              <a:rPr lang="cs-CZ" b="1" dirty="0"/>
              <a:t>vojenská činnost</a:t>
            </a:r>
            <a:r>
              <a:rPr lang="cs-CZ" dirty="0"/>
              <a:t> (ženijní činnost)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e/e4/Lom_%C4%8CSA_-_T%C4%9B%C5%BEba_skr%C3%BDvky.jpg/800px-Lom_%C4%8CSA_-_T%C4%9B%C5%BEba_skr%C3%BDv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7620000" cy="505777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571736" y="5572140"/>
            <a:ext cx="5599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Povrchová těžba                                    </a:t>
            </a:r>
            <a:r>
              <a:rPr lang="cs-CZ" sz="1200" dirty="0" smtClean="0"/>
              <a:t>obrázek č. 8</a:t>
            </a:r>
            <a:endParaRPr lang="cs-CZ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upload.wikimedia.org/wikipedia/commons/thumb/8/81/Windkraft1.jpg/800px-Windkraf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7620000" cy="5715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785918" y="6143644"/>
            <a:ext cx="6429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Větrné elektrárny                                               </a:t>
            </a:r>
            <a:r>
              <a:rPr lang="cs-CZ" sz="1200" dirty="0" smtClean="0"/>
              <a:t>obrázek č. 9</a:t>
            </a:r>
            <a:endParaRPr lang="cs-CZ" sz="1200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File:Post-industrial landscape - geograph.org.uk - 5588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7982"/>
            <a:ext cx="7643866" cy="572991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143108" y="6143644"/>
            <a:ext cx="6136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Průmyslová krajina                                      </a:t>
            </a:r>
            <a:r>
              <a:rPr lang="cs-CZ" sz="1200" dirty="0" smtClean="0"/>
              <a:t>obrázek č. 10</a:t>
            </a:r>
          </a:p>
          <a:p>
            <a:endParaRPr lang="cs-CZ" sz="1200" dirty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42910" y="357166"/>
            <a:ext cx="742955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Knižní zdroje:</a:t>
            </a:r>
          </a:p>
          <a:p>
            <a:r>
              <a:rPr lang="cs-CZ" sz="1200" dirty="0" err="1" smtClean="0"/>
              <a:t>Demek</a:t>
            </a:r>
            <a:r>
              <a:rPr lang="cs-CZ" sz="1200" dirty="0" smtClean="0"/>
              <a:t> Jaromír a kolektiv. Geografie pro střední školy 1 - </a:t>
            </a:r>
            <a:r>
              <a:rPr lang="cs-CZ" sz="1200" dirty="0" err="1" smtClean="0"/>
              <a:t>Fyzickogeografická</a:t>
            </a:r>
            <a:r>
              <a:rPr lang="cs-CZ" sz="1200" dirty="0" smtClean="0"/>
              <a:t> část. 2001, SPN-pedagogické nakladatelství Praha, 96 stran. ISBN 80-85937-73-5</a:t>
            </a:r>
          </a:p>
          <a:p>
            <a:endParaRPr lang="cs-CZ" sz="1200" dirty="0" smtClean="0"/>
          </a:p>
          <a:p>
            <a:r>
              <a:rPr lang="cs-CZ" sz="1200" dirty="0" smtClean="0"/>
              <a:t>Černík Vladimír, Martinec Zdeněk,  Vítek Jan. Přírodopis 4 – mineralogie a geologie.1998, SPN-pedagogické nakladatelství Praha, 87 stran. ISBN 80-7235-044-7 </a:t>
            </a:r>
          </a:p>
          <a:p>
            <a:endParaRPr lang="cs-CZ" sz="1200" dirty="0" smtClean="0"/>
          </a:p>
          <a:p>
            <a:r>
              <a:rPr lang="cs-CZ" sz="1400" b="1" dirty="0" smtClean="0"/>
              <a:t>Seznam obrázků:</a:t>
            </a:r>
            <a:endParaRPr lang="cs-CZ" sz="1200" dirty="0" smtClean="0"/>
          </a:p>
          <a:p>
            <a:r>
              <a:rPr lang="cs-CZ" sz="1200" dirty="0" smtClean="0"/>
              <a:t>Obr. č.1 [cit. 2012-10-10]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 </a:t>
            </a:r>
            <a:r>
              <a:rPr lang="cs-CZ" sz="1200" dirty="0" smtClean="0">
                <a:hlinkClick r:id="rId2"/>
              </a:rPr>
              <a:t>http://commons.wikimedia.org/wiki/File:Dana_Reserve_06.jpg</a:t>
            </a:r>
            <a:endParaRPr lang="cs-CZ" sz="1200" dirty="0" smtClean="0"/>
          </a:p>
          <a:p>
            <a:r>
              <a:rPr lang="cs-CZ" sz="1200" dirty="0" smtClean="0"/>
              <a:t>Obr. č. 2 [cit. 2012-10-10]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 </a:t>
            </a:r>
            <a:r>
              <a:rPr lang="cs-CZ" sz="1200" dirty="0" smtClean="0">
                <a:hlinkClick r:id="rId3"/>
              </a:rPr>
              <a:t>http://commons.wikimedia.org/wiki/File:Tropfsteine.svg</a:t>
            </a:r>
            <a:endParaRPr lang="cs-CZ" sz="1200" dirty="0" smtClean="0"/>
          </a:p>
          <a:p>
            <a:r>
              <a:rPr lang="cs-CZ" sz="1200" dirty="0" smtClean="0"/>
              <a:t>Obr. č.3 [cit. 2012-10-10]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 </a:t>
            </a:r>
            <a:r>
              <a:rPr lang="cs-CZ" sz="1200" dirty="0" smtClean="0">
                <a:hlinkClick r:id="rId4"/>
              </a:rPr>
              <a:t>http://commons.wikimedia.org/wiki/File:Meander_cs.svg</a:t>
            </a:r>
            <a:endParaRPr lang="cs-CZ" sz="1200" dirty="0" smtClean="0"/>
          </a:p>
          <a:p>
            <a:r>
              <a:rPr lang="cs-CZ" sz="1200" dirty="0" smtClean="0"/>
              <a:t>Obr. č.4 [cit. 2012-10-10]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 </a:t>
            </a:r>
            <a:r>
              <a:rPr lang="cs-CZ" sz="1200" dirty="0" smtClean="0">
                <a:hlinkClick r:id="rId5"/>
              </a:rPr>
              <a:t>http://commons.wikimedia.org/wiki/File:Briksdalsbreen_(03_272).jpg</a:t>
            </a:r>
            <a:endParaRPr lang="cs-CZ" sz="1200" dirty="0" smtClean="0"/>
          </a:p>
          <a:p>
            <a:r>
              <a:rPr lang="cs-CZ" sz="1200" dirty="0" smtClean="0"/>
              <a:t>Obr. č. 5 autor Ivo Chytil</a:t>
            </a:r>
          </a:p>
          <a:p>
            <a:r>
              <a:rPr lang="cs-CZ" sz="1200" dirty="0" smtClean="0"/>
              <a:t>Obr. č.6 [cit. 2012-10-10]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 </a:t>
            </a:r>
            <a:r>
              <a:rPr lang="cs-CZ" sz="1200" dirty="0" smtClean="0">
                <a:hlinkClick r:id="rId6"/>
              </a:rPr>
              <a:t>http://commons.wikimedia.org/wiki/File:D%C3%BCne_S-Schlag_Sossusvlei.JPG</a:t>
            </a:r>
            <a:endParaRPr lang="cs-CZ" sz="1200" dirty="0" smtClean="0"/>
          </a:p>
          <a:p>
            <a:r>
              <a:rPr lang="cs-CZ" sz="1200" dirty="0" smtClean="0"/>
              <a:t>Obr. č.7 [cit. 2012-10-10]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 </a:t>
            </a:r>
            <a:r>
              <a:rPr lang="cs-CZ" sz="1200" dirty="0" smtClean="0">
                <a:hlinkClick r:id="rId7"/>
              </a:rPr>
              <a:t>http://commons.wikimedia.org/wiki/File:Prav%C4%8Dick%C3%A1_br%C3%A1na_(2).jpg</a:t>
            </a:r>
            <a:endParaRPr lang="cs-CZ" sz="1200" dirty="0" smtClean="0"/>
          </a:p>
          <a:p>
            <a:r>
              <a:rPr lang="cs-CZ" sz="1200" dirty="0" smtClean="0"/>
              <a:t>Obr. č.8 [cit. 2012-10-10]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 </a:t>
            </a:r>
            <a:r>
              <a:rPr lang="cs-CZ" sz="1200" dirty="0" smtClean="0">
                <a:hlinkClick r:id="rId8"/>
              </a:rPr>
              <a:t>http://commons.wikimedia.org/wiki/File:Lom_%C4%8CSA_-_T%C4%9B%C5%BEba_skr%C3%BDvky.jpg</a:t>
            </a:r>
            <a:endParaRPr lang="cs-CZ" sz="1200" dirty="0" smtClean="0"/>
          </a:p>
          <a:p>
            <a:r>
              <a:rPr lang="cs-CZ" sz="1200" dirty="0" smtClean="0"/>
              <a:t>Obr. č.9 [cit. 2012-10-10]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 </a:t>
            </a:r>
            <a:r>
              <a:rPr lang="cs-CZ" sz="1200" dirty="0" smtClean="0">
                <a:hlinkClick r:id="rId9"/>
              </a:rPr>
              <a:t>http://commons.wikimedia.org/wiki/File:Windkraft1.jpg</a:t>
            </a:r>
            <a:endParaRPr lang="cs-CZ" sz="1200" dirty="0" smtClean="0"/>
          </a:p>
          <a:p>
            <a:r>
              <a:rPr lang="cs-CZ" sz="1200" dirty="0" smtClean="0"/>
              <a:t>Obr. č. 10 [cit. 2012-10-10]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 </a:t>
            </a:r>
            <a:r>
              <a:rPr lang="cs-CZ" sz="1200" dirty="0" smtClean="0">
                <a:hlinkClick r:id="rId10"/>
              </a:rPr>
              <a:t>http://commons.wikimedia.org/wiki/File:Post-industrial_landscape_-_geograph.org.uk_-_558887.jpg</a:t>
            </a:r>
            <a:endParaRPr lang="cs-CZ" sz="1200" dirty="0" smtClean="0"/>
          </a:p>
          <a:p>
            <a:endParaRPr lang="cs-CZ" sz="1200" dirty="0" smtClean="0"/>
          </a:p>
          <a:p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pload.wikimedia.org/wikipedia/commons/thumb/d/d8/Dana_Reserve_06.jpg/800px-Dana_Reserve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85729"/>
            <a:ext cx="7772400" cy="1000132"/>
          </a:xfrm>
        </p:spPr>
        <p:txBody>
          <a:bodyPr/>
          <a:lstStyle/>
          <a:p>
            <a:r>
              <a:rPr lang="cs-CZ" b="1" dirty="0">
                <a:latin typeface="Times New Roman" pitchFamily="18" charset="0"/>
              </a:rPr>
              <a:t>LITOSFÉRA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841864" y="6000768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obrázek č. 1</a:t>
            </a:r>
            <a:endParaRPr lang="cs-CZ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8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VNĚJŠÍ SÍLY (EXOGENNÍ)</a:t>
            </a:r>
            <a:r>
              <a:rPr lang="cs-CZ"/>
              <a:t>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400" dirty="0"/>
              <a:t>– </a:t>
            </a:r>
            <a:r>
              <a:rPr lang="cs-CZ" sz="2400" i="1" dirty="0"/>
              <a:t>zdrojem jejich energie je sluneční </a:t>
            </a:r>
            <a:r>
              <a:rPr lang="cs-CZ" sz="2400" i="1" dirty="0" smtClean="0"/>
              <a:t>záření, gravitace</a:t>
            </a:r>
            <a:r>
              <a:rPr lang="cs-CZ" sz="2400" i="1" dirty="0"/>
              <a:t>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i="1" dirty="0"/>
              <a:t> </a:t>
            </a:r>
            <a:r>
              <a:rPr lang="cs-CZ" sz="2400" i="1" dirty="0" smtClean="0"/>
              <a:t>   - </a:t>
            </a:r>
            <a:r>
              <a:rPr lang="cs-CZ" sz="2400" i="1" dirty="0"/>
              <a:t>způsobují zarovnávání (zvětrávání) povrchu Země (</a:t>
            </a:r>
            <a:r>
              <a:rPr lang="cs-CZ" sz="2400" i="1" dirty="0" err="1"/>
              <a:t>morfostruktur</a:t>
            </a:r>
            <a:r>
              <a:rPr lang="cs-CZ" sz="2400" i="1" dirty="0"/>
              <a:t>)</a:t>
            </a:r>
            <a:r>
              <a:rPr lang="cs-CZ" sz="24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 b="1" dirty="0"/>
              <a:t>v etapách</a:t>
            </a:r>
            <a:r>
              <a:rPr lang="cs-CZ" sz="2800" dirty="0"/>
              <a:t>: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    a) </a:t>
            </a:r>
            <a:r>
              <a:rPr lang="cs-CZ" sz="2800" u="sng" dirty="0"/>
              <a:t>eroze</a:t>
            </a:r>
            <a:r>
              <a:rPr lang="cs-CZ" sz="2800" dirty="0"/>
              <a:t> – rozrušování povrchu – voda,vítr,změna teplot,činnost ledovce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    b) </a:t>
            </a:r>
            <a:r>
              <a:rPr lang="cs-CZ" sz="2800" u="sng" dirty="0"/>
              <a:t>transport</a:t>
            </a:r>
            <a:r>
              <a:rPr lang="cs-CZ" sz="2800" dirty="0"/>
              <a:t> – přeprava uvolněných částic – procesy(sypání,sesuvy,soliflukce-půdotok)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    c) </a:t>
            </a:r>
            <a:r>
              <a:rPr lang="cs-CZ" sz="2800" u="sng" dirty="0"/>
              <a:t>sedimentace</a:t>
            </a:r>
            <a:r>
              <a:rPr lang="cs-CZ" sz="2800" dirty="0"/>
              <a:t>(akumulace) – ukládání dopravovaných hmot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76078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Vliv vnějších sil na reliéf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000" dirty="0"/>
              <a:t>působí nepřetržitě na celém zemském povrchu</a:t>
            </a:r>
            <a:r>
              <a:rPr lang="cs-CZ" sz="2000" dirty="0" smtClean="0"/>
              <a:t>, zarovnávají </a:t>
            </a:r>
            <a:r>
              <a:rPr lang="cs-CZ" sz="2000" dirty="0"/>
              <a:t>a zaoblují tvary reliéfu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způsobují zvětrávání hornin zemského povrchu</a:t>
            </a:r>
            <a:endParaRPr lang="cs-CZ" sz="2000" b="1" dirty="0"/>
          </a:p>
          <a:p>
            <a:pPr>
              <a:lnSpc>
                <a:spcPct val="80000"/>
              </a:lnSpc>
            </a:pPr>
            <a:r>
              <a:rPr lang="cs-CZ" sz="2000" b="1" dirty="0"/>
              <a:t> - zvětrávání hornin:</a:t>
            </a:r>
            <a:endParaRPr lang="cs-CZ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b="1" u="sng" dirty="0"/>
              <a:t>1. Mechanické zvětrávání</a:t>
            </a:r>
            <a:r>
              <a:rPr lang="cs-CZ" sz="2000" dirty="0"/>
              <a:t> – rozpad hornin </a:t>
            </a:r>
            <a:r>
              <a:rPr lang="cs-CZ" sz="2000" dirty="0" smtClean="0"/>
              <a:t>termicky (</a:t>
            </a:r>
            <a:r>
              <a:rPr lang="cs-CZ" sz="2000" dirty="0"/>
              <a:t>vysoké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/>
              <a:t>                         teploty) a </a:t>
            </a:r>
            <a:r>
              <a:rPr lang="cs-CZ" sz="2000" dirty="0" smtClean="0"/>
              <a:t>mrazově (</a:t>
            </a:r>
            <a:r>
              <a:rPr lang="cs-CZ" sz="2000" dirty="0"/>
              <a:t>zvětšení objemu),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/>
              <a:t>       - tekoucí voda</a:t>
            </a:r>
            <a:r>
              <a:rPr lang="cs-CZ" sz="2000" dirty="0" smtClean="0"/>
              <a:t>, vítr, činnost </a:t>
            </a:r>
            <a:r>
              <a:rPr lang="cs-CZ" sz="2000" dirty="0"/>
              <a:t>člověka – </a:t>
            </a:r>
            <a:r>
              <a:rPr lang="cs-CZ" sz="2000" i="1" dirty="0"/>
              <a:t>nemění se vlastnosti hornin</a:t>
            </a:r>
            <a:endParaRPr lang="cs-CZ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b="1" u="sng" dirty="0"/>
              <a:t>2.Chemické zvětrávání</a:t>
            </a:r>
            <a:r>
              <a:rPr lang="cs-CZ" sz="2000" dirty="0"/>
              <a:t> – rozklad hornin působením vody s obsahem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/>
              <a:t>                          celé řady látek</a:t>
            </a:r>
            <a:r>
              <a:rPr lang="cs-CZ" sz="2000" dirty="0" smtClean="0"/>
              <a:t>, působí </a:t>
            </a:r>
            <a:r>
              <a:rPr lang="cs-CZ" sz="2000" dirty="0"/>
              <a:t>do hloubek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/>
              <a:t>       - </a:t>
            </a:r>
            <a:r>
              <a:rPr lang="cs-CZ" sz="2000" i="1" dirty="0"/>
              <a:t>mění se vlastnosti </a:t>
            </a:r>
            <a:r>
              <a:rPr lang="cs-CZ" sz="2000" i="1" dirty="0" smtClean="0"/>
              <a:t>hornin</a:t>
            </a:r>
            <a:endParaRPr lang="cs-CZ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>
                <a:solidFill>
                  <a:srgbClr val="FF0000"/>
                </a:solidFill>
              </a:rPr>
              <a:t>       - v oblastech málo odolných </a:t>
            </a:r>
            <a:r>
              <a:rPr lang="cs-CZ" sz="2000" dirty="0" smtClean="0">
                <a:solidFill>
                  <a:srgbClr val="FF0000"/>
                </a:solidFill>
              </a:rPr>
              <a:t>hornin (pískovce,vápence</a:t>
            </a:r>
            <a:r>
              <a:rPr lang="cs-CZ" sz="2000" dirty="0">
                <a:solidFill>
                  <a:srgbClr val="FF0000"/>
                </a:solidFill>
              </a:rPr>
              <a:t>) se vytváří atraktivní reliéf - KRAS  </a:t>
            </a:r>
            <a:r>
              <a:rPr lang="cs-CZ" sz="2000" u="sng" dirty="0" smtClean="0">
                <a:solidFill>
                  <a:srgbClr val="FF0000"/>
                </a:solidFill>
              </a:rPr>
              <a:t>jeskyně </a:t>
            </a:r>
            <a:r>
              <a:rPr lang="cs-CZ" sz="2000" dirty="0" smtClean="0">
                <a:solidFill>
                  <a:srgbClr val="FF0000"/>
                </a:solidFill>
              </a:rPr>
              <a:t>(</a:t>
            </a:r>
            <a:r>
              <a:rPr lang="cs-CZ" sz="2000" dirty="0">
                <a:solidFill>
                  <a:srgbClr val="FF0000"/>
                </a:solidFill>
              </a:rPr>
              <a:t>průtokem ponorné řeky, </a:t>
            </a:r>
            <a:r>
              <a:rPr lang="cs-CZ" sz="2000" u="sng" dirty="0">
                <a:solidFill>
                  <a:srgbClr val="FF0000"/>
                </a:solidFill>
              </a:rPr>
              <a:t>krápníky</a:t>
            </a:r>
            <a:r>
              <a:rPr lang="cs-CZ" sz="2000" dirty="0">
                <a:solidFill>
                  <a:srgbClr val="FF0000"/>
                </a:solidFill>
              </a:rPr>
              <a:t>-stalagmit,stalaktit,stalagnát</a:t>
            </a:r>
            <a:r>
              <a:rPr lang="cs-CZ" sz="2000" dirty="0" smtClean="0">
                <a:solidFill>
                  <a:srgbClr val="FF0000"/>
                </a:solidFill>
              </a:rPr>
              <a:t>) </a:t>
            </a:r>
            <a:r>
              <a:rPr lang="cs-CZ" sz="2000" u="sng" dirty="0" smtClean="0">
                <a:solidFill>
                  <a:srgbClr val="FF0000"/>
                </a:solidFill>
              </a:rPr>
              <a:t>propast </a:t>
            </a:r>
            <a:r>
              <a:rPr lang="cs-CZ" sz="2000" dirty="0" smtClean="0">
                <a:solidFill>
                  <a:srgbClr val="FF0000"/>
                </a:solidFill>
              </a:rPr>
              <a:t>(vřícením </a:t>
            </a:r>
            <a:r>
              <a:rPr lang="cs-CZ" sz="2000" dirty="0">
                <a:solidFill>
                  <a:srgbClr val="FF0000"/>
                </a:solidFill>
              </a:rPr>
              <a:t>stropu jeskyně),</a:t>
            </a:r>
            <a:endParaRPr lang="cs-CZ" sz="2000" u="sng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b="1" u="sng" dirty="0"/>
              <a:t>3. Biologické zvětrávání</a:t>
            </a:r>
            <a:r>
              <a:rPr lang="cs-CZ" sz="2000" dirty="0"/>
              <a:t> – působením organismů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pload.wikimedia.org/wikipedia/commons/thumb/6/61/Tropfsteine.svg/800px-Tropfsteine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7620000" cy="539115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643042" y="6000768"/>
            <a:ext cx="6643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               Vápencový kras                                     </a:t>
            </a:r>
            <a:r>
              <a:rPr lang="cs-CZ" sz="1200" dirty="0" smtClean="0"/>
              <a:t>obrázek č. 2</a:t>
            </a:r>
            <a:endParaRPr lang="cs-CZ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8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/>
              <a:t>ČINNOST VODY</a:t>
            </a:r>
            <a:r>
              <a:rPr lang="cs-CZ"/>
              <a:t>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00" b="1" dirty="0"/>
              <a:t>vodní toky vytvářejí tyto tvary:</a:t>
            </a:r>
            <a:endParaRPr lang="cs-CZ" sz="2400" b="1" u="sng" dirty="0"/>
          </a:p>
          <a:p>
            <a:pPr>
              <a:lnSpc>
                <a:spcPct val="90000"/>
              </a:lnSpc>
            </a:pPr>
            <a:r>
              <a:rPr lang="cs-CZ" sz="2400" u="sng" dirty="0"/>
              <a:t>říční </a:t>
            </a:r>
            <a:r>
              <a:rPr lang="cs-CZ" sz="2400" u="sng" dirty="0" smtClean="0"/>
              <a:t>údolí </a:t>
            </a:r>
            <a:r>
              <a:rPr lang="cs-CZ" sz="2400" dirty="0" smtClean="0"/>
              <a:t>(</a:t>
            </a:r>
            <a:r>
              <a:rPr lang="cs-CZ" sz="2400" dirty="0"/>
              <a:t>tvaru V), </a:t>
            </a:r>
            <a:r>
              <a:rPr lang="cs-CZ" sz="2400" u="sng" dirty="0" smtClean="0"/>
              <a:t>kaňony </a:t>
            </a:r>
            <a:r>
              <a:rPr lang="cs-CZ" sz="2400" dirty="0" smtClean="0"/>
              <a:t>(</a:t>
            </a:r>
            <a:r>
              <a:rPr lang="cs-CZ" sz="2400" dirty="0"/>
              <a:t>hloubková eroze-Grand </a:t>
            </a:r>
            <a:r>
              <a:rPr lang="cs-CZ" sz="2400" dirty="0" err="1"/>
              <a:t>Canyon</a:t>
            </a:r>
            <a:r>
              <a:rPr lang="cs-CZ" sz="2400" dirty="0"/>
              <a:t>), </a:t>
            </a:r>
            <a:r>
              <a:rPr lang="cs-CZ" sz="2400" u="sng" dirty="0" smtClean="0"/>
              <a:t>meandry </a:t>
            </a:r>
            <a:r>
              <a:rPr lang="cs-CZ" sz="2400" dirty="0" smtClean="0"/>
              <a:t>(</a:t>
            </a:r>
            <a:r>
              <a:rPr lang="cs-CZ" sz="2400" dirty="0"/>
              <a:t>Mississippi), </a:t>
            </a:r>
          </a:p>
          <a:p>
            <a:pPr>
              <a:lnSpc>
                <a:spcPct val="90000"/>
              </a:lnSpc>
              <a:buNone/>
            </a:pPr>
            <a:r>
              <a:rPr lang="cs-CZ" sz="2400" dirty="0"/>
              <a:t> </a:t>
            </a:r>
            <a:r>
              <a:rPr lang="cs-CZ" sz="2400" dirty="0" smtClean="0"/>
              <a:t>  -  v korytě tvořeném </a:t>
            </a:r>
            <a:r>
              <a:rPr lang="cs-CZ" sz="2400" dirty="0"/>
              <a:t>různým typem hornin vzniknou - </a:t>
            </a:r>
            <a:r>
              <a:rPr lang="cs-CZ" sz="2400" u="sng" dirty="0"/>
              <a:t>peřeje</a:t>
            </a:r>
            <a:r>
              <a:rPr lang="cs-CZ" sz="2400" dirty="0" smtClean="0"/>
              <a:t>, </a:t>
            </a:r>
            <a:r>
              <a:rPr lang="cs-CZ" sz="2400" u="sng" dirty="0" smtClean="0"/>
              <a:t>vodopády </a:t>
            </a:r>
            <a:r>
              <a:rPr lang="cs-CZ" sz="2400" dirty="0" smtClean="0"/>
              <a:t>(Salto </a:t>
            </a:r>
            <a:r>
              <a:rPr lang="cs-CZ" sz="2400" dirty="0"/>
              <a:t>Angel Venezuela největší 979m)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 smtClean="0"/>
              <a:t>   </a:t>
            </a:r>
            <a:r>
              <a:rPr lang="cs-CZ" sz="2400" b="1" dirty="0" smtClean="0"/>
              <a:t>Erozní </a:t>
            </a:r>
            <a:r>
              <a:rPr lang="cs-CZ" sz="2400" b="1" dirty="0"/>
              <a:t>činnost probíhá ve třech fázích: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/>
              <a:t>   </a:t>
            </a:r>
            <a:r>
              <a:rPr lang="cs-CZ" sz="2400" b="1" dirty="0"/>
              <a:t>- </a:t>
            </a:r>
            <a:r>
              <a:rPr lang="cs-CZ" sz="2400" b="1" u="sng" dirty="0"/>
              <a:t>eroze</a:t>
            </a:r>
            <a:r>
              <a:rPr lang="cs-CZ" sz="2400" dirty="0"/>
              <a:t> – převládá na horním </a:t>
            </a:r>
            <a:r>
              <a:rPr lang="cs-CZ" sz="2400" dirty="0" smtClean="0"/>
              <a:t>toku (</a:t>
            </a:r>
            <a:r>
              <a:rPr lang="cs-CZ" sz="2400" dirty="0"/>
              <a:t>větší sklon a rychlost)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/>
              <a:t>   </a:t>
            </a:r>
            <a:r>
              <a:rPr lang="cs-CZ" sz="2400" b="1" dirty="0"/>
              <a:t>- </a:t>
            </a:r>
            <a:r>
              <a:rPr lang="cs-CZ" sz="2400" b="1" u="sng" dirty="0"/>
              <a:t>transport</a:t>
            </a:r>
            <a:r>
              <a:rPr lang="cs-CZ" sz="2400" dirty="0"/>
              <a:t> – převládá na středním toku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/>
              <a:t>   </a:t>
            </a:r>
            <a:r>
              <a:rPr lang="cs-CZ" sz="2400" b="1" dirty="0"/>
              <a:t>- </a:t>
            </a:r>
            <a:r>
              <a:rPr lang="cs-CZ" sz="2400" b="1" u="sng" dirty="0"/>
              <a:t>sedimentace</a:t>
            </a:r>
            <a:r>
              <a:rPr lang="cs-CZ" sz="2400" dirty="0"/>
              <a:t> – </a:t>
            </a:r>
            <a:r>
              <a:rPr lang="cs-CZ" sz="1800" dirty="0"/>
              <a:t>převládá na dolním toku – malá rychlost proudění </a:t>
            </a:r>
            <a:endParaRPr lang="cs-CZ" sz="1800" i="1" dirty="0"/>
          </a:p>
          <a:p>
            <a:pPr>
              <a:lnSpc>
                <a:spcPct val="90000"/>
              </a:lnSpc>
            </a:pPr>
            <a:r>
              <a:rPr lang="cs-CZ" sz="2400" i="1" dirty="0" smtClean="0"/>
              <a:t>Plaveniny  </a:t>
            </a:r>
            <a:r>
              <a:rPr lang="cs-CZ" sz="2400" dirty="0" smtClean="0"/>
              <a:t>(</a:t>
            </a:r>
            <a:r>
              <a:rPr lang="cs-CZ" sz="2400" dirty="0"/>
              <a:t>jemný materiál unášený ve vodě),</a:t>
            </a:r>
          </a:p>
          <a:p>
            <a:pPr>
              <a:lnSpc>
                <a:spcPct val="90000"/>
              </a:lnSpc>
            </a:pPr>
            <a:r>
              <a:rPr lang="cs-CZ" sz="2400" i="1" dirty="0" smtClean="0"/>
              <a:t>Splaveniny  </a:t>
            </a:r>
            <a:r>
              <a:rPr lang="cs-CZ" sz="2400" dirty="0" smtClean="0"/>
              <a:t>(</a:t>
            </a:r>
            <a:r>
              <a:rPr lang="cs-CZ" sz="2400" dirty="0"/>
              <a:t>hrubý mat. dopravující se po dně)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214414" y="5500702"/>
            <a:ext cx="2648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Meandrující řeka  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158638" y="4786322"/>
            <a:ext cx="1056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Obrázek č. 3</a:t>
            </a:r>
            <a:endParaRPr lang="cs-CZ" sz="1200" dirty="0"/>
          </a:p>
        </p:txBody>
      </p:sp>
      <p:pic>
        <p:nvPicPr>
          <p:cNvPr id="12292" name="Picture 4" descr="File:Meander cs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358114" cy="412054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76078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/>
              <a:t>ČINNOST LEDOVCE</a:t>
            </a:r>
            <a:r>
              <a:rPr lang="cs-CZ"/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000" dirty="0"/>
              <a:t>ledovcová eroze vzniká při pohybu ledovce,</a:t>
            </a:r>
            <a:endParaRPr lang="cs-CZ" sz="2000" u="sng" dirty="0"/>
          </a:p>
          <a:p>
            <a:pPr>
              <a:lnSpc>
                <a:spcPct val="80000"/>
              </a:lnSpc>
            </a:pPr>
            <a:r>
              <a:rPr lang="cs-CZ" sz="2000" u="sng" dirty="0"/>
              <a:t>ledovce </a:t>
            </a:r>
            <a:r>
              <a:rPr lang="cs-CZ" sz="2000" u="sng" dirty="0" smtClean="0"/>
              <a:t>pevninské </a:t>
            </a:r>
            <a:r>
              <a:rPr lang="cs-CZ" sz="2000" dirty="0" smtClean="0"/>
              <a:t>(</a:t>
            </a:r>
            <a:r>
              <a:rPr lang="cs-CZ" sz="2000" dirty="0"/>
              <a:t>Grónsko</a:t>
            </a:r>
            <a:r>
              <a:rPr lang="cs-CZ" sz="2000" dirty="0" smtClean="0"/>
              <a:t>, Antarktida), </a:t>
            </a:r>
            <a:r>
              <a:rPr lang="cs-CZ" sz="2000" u="sng" dirty="0" smtClean="0"/>
              <a:t>horské </a:t>
            </a:r>
            <a:r>
              <a:rPr lang="cs-CZ" sz="2000" dirty="0" smtClean="0"/>
              <a:t>(</a:t>
            </a:r>
            <a:r>
              <a:rPr lang="cs-CZ" sz="2000" dirty="0"/>
              <a:t>nad sněžnou čárou-kde se led </a:t>
            </a:r>
            <a:r>
              <a:rPr lang="cs-CZ" sz="2000" dirty="0" smtClean="0"/>
              <a:t>v roce nerozpustí)</a:t>
            </a: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000" dirty="0"/>
              <a:t>   -    ledovec vzniká postupným stlačováním váhou sněhu</a:t>
            </a:r>
            <a:r>
              <a:rPr lang="cs-CZ" sz="2000" dirty="0" smtClean="0"/>
              <a:t>, vytváří </a:t>
            </a:r>
            <a:r>
              <a:rPr lang="cs-CZ" sz="2000" dirty="0"/>
              <a:t>se přechodné stádium </a:t>
            </a:r>
            <a:r>
              <a:rPr lang="cs-CZ" sz="2000" u="sng" dirty="0" smtClean="0"/>
              <a:t>Firn </a:t>
            </a:r>
            <a:r>
              <a:rPr lang="cs-CZ" sz="2000" dirty="0" smtClean="0"/>
              <a:t>(</a:t>
            </a:r>
            <a:r>
              <a:rPr lang="cs-CZ" sz="2000" dirty="0"/>
              <a:t>sníh,ledovec)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   -    ledovec se </a:t>
            </a:r>
            <a:r>
              <a:rPr lang="cs-CZ" sz="2000" dirty="0" smtClean="0"/>
              <a:t>pohybuje (průměrně v </a:t>
            </a:r>
            <a:r>
              <a:rPr lang="cs-CZ" sz="2000" dirty="0"/>
              <a:t>dm/den) – teče tlakem </a:t>
            </a:r>
            <a:r>
              <a:rPr lang="cs-CZ" sz="2000" dirty="0" smtClean="0"/>
              <a:t>ledovce a </a:t>
            </a:r>
            <a:r>
              <a:rPr lang="cs-CZ" sz="2000" dirty="0"/>
              <a:t>transportuje materiál – </a:t>
            </a:r>
            <a:r>
              <a:rPr lang="cs-CZ" sz="2000" u="sng" dirty="0"/>
              <a:t>bludné balvany</a:t>
            </a: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000" dirty="0"/>
              <a:t>-  </a:t>
            </a:r>
            <a:r>
              <a:rPr lang="cs-CZ" sz="2000" b="1" dirty="0"/>
              <a:t>vytváří tvary</a:t>
            </a:r>
            <a:r>
              <a:rPr lang="cs-CZ" sz="2000" dirty="0"/>
              <a:t>: 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      - </a:t>
            </a:r>
            <a:r>
              <a:rPr lang="cs-CZ" sz="2000" u="sng" dirty="0" smtClean="0"/>
              <a:t>kary </a:t>
            </a:r>
            <a:r>
              <a:rPr lang="cs-CZ" sz="2000" dirty="0" smtClean="0"/>
              <a:t>(</a:t>
            </a:r>
            <a:r>
              <a:rPr lang="cs-CZ" sz="2000" dirty="0"/>
              <a:t>sněžná jáma</a:t>
            </a:r>
            <a:r>
              <a:rPr lang="cs-CZ" sz="2000" dirty="0" smtClean="0"/>
              <a:t>), </a:t>
            </a:r>
            <a:r>
              <a:rPr lang="cs-CZ" sz="2000" u="sng" dirty="0" err="1" smtClean="0"/>
              <a:t>trogy</a:t>
            </a:r>
            <a:r>
              <a:rPr lang="cs-CZ" sz="2000" u="sng" dirty="0" smtClean="0"/>
              <a:t> </a:t>
            </a:r>
            <a:r>
              <a:rPr lang="cs-CZ" sz="2000" dirty="0" smtClean="0"/>
              <a:t>(ledovcové </a:t>
            </a:r>
            <a:r>
              <a:rPr lang="cs-CZ" sz="2000" dirty="0"/>
              <a:t>údolí</a:t>
            </a:r>
            <a:r>
              <a:rPr lang="cs-CZ" sz="2000" dirty="0" smtClean="0"/>
              <a:t>), </a:t>
            </a:r>
            <a:r>
              <a:rPr lang="cs-CZ" sz="2000" u="sng" dirty="0" smtClean="0"/>
              <a:t>jehlanovité </a:t>
            </a:r>
            <a:r>
              <a:rPr lang="cs-CZ" sz="2000" u="sng" dirty="0"/>
              <a:t>vrcholy </a:t>
            </a:r>
            <a:r>
              <a:rPr lang="cs-CZ" sz="2000" u="sng" dirty="0" smtClean="0"/>
              <a:t>hor </a:t>
            </a:r>
            <a:r>
              <a:rPr lang="cs-CZ" sz="2000" dirty="0" smtClean="0"/>
              <a:t>(</a:t>
            </a:r>
            <a:r>
              <a:rPr lang="cs-CZ" sz="2000" dirty="0"/>
              <a:t>Matterhorn), </a:t>
            </a:r>
            <a:r>
              <a:rPr lang="cs-CZ" sz="2000" u="sng" dirty="0"/>
              <a:t>jezerní plošiny </a:t>
            </a:r>
            <a:r>
              <a:rPr lang="cs-CZ" sz="2000" dirty="0"/>
              <a:t>(Karelská – Rusko), </a:t>
            </a:r>
            <a:r>
              <a:rPr lang="cs-CZ" sz="2000" u="sng" dirty="0" smtClean="0"/>
              <a:t>fjordy </a:t>
            </a:r>
            <a:r>
              <a:rPr lang="cs-CZ" sz="2000" dirty="0" smtClean="0"/>
              <a:t>(</a:t>
            </a:r>
            <a:r>
              <a:rPr lang="cs-CZ" sz="2000" dirty="0"/>
              <a:t>zálivy Norsko)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-  </a:t>
            </a:r>
            <a:r>
              <a:rPr lang="cs-CZ" sz="2000" b="1" dirty="0"/>
              <a:t>příčiny zalednění</a:t>
            </a:r>
            <a:r>
              <a:rPr lang="cs-CZ" sz="2000" dirty="0"/>
              <a:t> - změna tvaru oběžné dráhy Země(120tis.let)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                                  - změna sklonu zemské osy (40 tis.let)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       pozůstatkem zalednění je věčně zmrzlá půda - PERMAFROST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upload.wikimedia.org/wikipedia/commons/thumb/3/33/Briksdalsbreen_%2803_272%29.jpg/800px-Briksdalsbreen_%2803_272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7620000" cy="505777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85918" y="5715016"/>
            <a:ext cx="6441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Ledovec </a:t>
            </a:r>
            <a:r>
              <a:rPr lang="cs-CZ" sz="2000" dirty="0" err="1" smtClean="0"/>
              <a:t>Briksdal</a:t>
            </a:r>
            <a:r>
              <a:rPr lang="cs-CZ" sz="2000" dirty="0" smtClean="0"/>
              <a:t>, Norsko                                   </a:t>
            </a:r>
            <a:r>
              <a:rPr lang="cs-CZ" sz="1200" dirty="0" smtClean="0"/>
              <a:t>obrázek č. 4 </a:t>
            </a:r>
            <a:endParaRPr lang="cs-CZ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679</Words>
  <Application>Microsoft Office PowerPoint</Application>
  <PresentationFormat>Předvádění na obrazovce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Výchozí návrh</vt:lpstr>
      <vt:lpstr>Snímek 1</vt:lpstr>
      <vt:lpstr>LITOSFÉRA</vt:lpstr>
      <vt:lpstr>VNĚJŠÍ SÍLY (EXOGENNÍ) </vt:lpstr>
      <vt:lpstr>Vliv vnějších sil na reliéf</vt:lpstr>
      <vt:lpstr>Snímek 5</vt:lpstr>
      <vt:lpstr>ČINNOST VODY </vt:lpstr>
      <vt:lpstr>Snímek 7</vt:lpstr>
      <vt:lpstr>ČINNOST LEDOVCE </vt:lpstr>
      <vt:lpstr>Snímek 9</vt:lpstr>
      <vt:lpstr>ČINNOST VĚTRU </vt:lpstr>
      <vt:lpstr>Snímek 11</vt:lpstr>
      <vt:lpstr>Snímek 12</vt:lpstr>
      <vt:lpstr>ČINNOST ČLOVĚKA </vt:lpstr>
      <vt:lpstr>Snímek 14</vt:lpstr>
      <vt:lpstr>Snímek 15</vt:lpstr>
      <vt:lpstr>Snímek 16</vt:lpstr>
      <vt:lpstr>Snímek 17</vt:lpstr>
    </vt:vector>
  </TitlesOfParts>
  <Company>Chytil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LITOSFÉRA</dc:title>
  <dc:creator>Ivo</dc:creator>
  <cp:lastModifiedBy>Ivo</cp:lastModifiedBy>
  <cp:revision>59</cp:revision>
  <dcterms:created xsi:type="dcterms:W3CDTF">2006-10-31T18:12:06Z</dcterms:created>
  <dcterms:modified xsi:type="dcterms:W3CDTF">2013-06-06T20:30:54Z</dcterms:modified>
</cp:coreProperties>
</file>