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81" r:id="rId2"/>
    <p:sldId id="256" r:id="rId3"/>
    <p:sldId id="261" r:id="rId4"/>
    <p:sldId id="262" r:id="rId5"/>
    <p:sldId id="276" r:id="rId6"/>
    <p:sldId id="263" r:id="rId7"/>
    <p:sldId id="264" r:id="rId8"/>
    <p:sldId id="277" r:id="rId9"/>
    <p:sldId id="265" r:id="rId10"/>
    <p:sldId id="279" r:id="rId11"/>
    <p:sldId id="278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7721" autoAdjust="0"/>
    <p:restoredTop sz="94660"/>
  </p:normalViewPr>
  <p:slideViewPr>
    <p:cSldViewPr>
      <p:cViewPr>
        <p:scale>
          <a:sx n="70" d="100"/>
          <a:sy n="70" d="100"/>
        </p:scale>
        <p:origin x="-115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73F4B-6A14-4020-A45B-CA69D5DB514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C9111-CA59-43A2-962D-88EEF2B22C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79B07-CA60-4F4C-851D-9DB66462D63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F2A055-6561-450B-9EB7-4B7A877F5A1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D06644-F58E-4DBC-B74E-6FAB6CD82D5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C8307-5D0A-4671-9523-606FF67B5CE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AB6A5-48BD-4A34-A042-FF674C4B76F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C1ADD-CA6B-4059-A763-44FC5352263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9A753-B5C8-47CC-BAF9-62BE5C1053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3C74E-A9C9-4B07-A869-A0C2E1D8B84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1AAC3-DD93-4D00-B71B-E8C10D4C145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7418C-2A7A-4FB9-A0AC-A64C0D1951A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38619-FD8D-4EF5-A7EE-04E39F73E9C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9E39CF-BC18-4FA7-91A1-58BFC33187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99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tnaAvi%C3%B3.JPG" TargetMode="External"/><Relationship Id="rId3" Type="http://schemas.openxmlformats.org/officeDocument/2006/relationships/hyperlink" Target="http://commons.wikimedia.org/wiki/File:Oceanic-continental_convergence_Fig21oceancont_i18.gif" TargetMode="External"/><Relationship Id="rId7" Type="http://schemas.openxmlformats.org/officeDocument/2006/relationships/hyperlink" Target="http://commons.wikimedia.org/wiki/File:Destructive_plate_margin.png" TargetMode="External"/><Relationship Id="rId2" Type="http://schemas.openxmlformats.org/officeDocument/2006/relationships/hyperlink" Target="http://commons.wikimedia.org/wiki/File:Earth_cutaway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Fault_block_mountain.JPG" TargetMode="External"/><Relationship Id="rId5" Type="http://schemas.openxmlformats.org/officeDocument/2006/relationships/hyperlink" Target="http://commons.wikimedia.org/wiki/File:Antecline_(PSF).png" TargetMode="External"/><Relationship Id="rId4" Type="http://schemas.openxmlformats.org/officeDocument/2006/relationships/hyperlink" Target="http://commons.wikimedia.org/wiki/File:Tectonic_plate_boundaries2.png" TargetMode="External"/><Relationship Id="rId9" Type="http://schemas.openxmlformats.org/officeDocument/2006/relationships/hyperlink" Target="http://commons.wikimedia.org/wiki/File:Epicentrum-hypocentrum-schema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1689410"/>
              </p:ext>
            </p:extLst>
          </p:nvPr>
        </p:nvGraphicFramePr>
        <p:xfrm>
          <a:off x="413284" y="1704114"/>
          <a:ext cx="8280920" cy="4984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Litosféra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Zeměpis, 1.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Fyzicko-geografická sféra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vnitřní síly, horotvorné, sopečné a zemětřesné aktivity</a:t>
                      </a:r>
                      <a:endParaRPr lang="cs-CZ" sz="1700" b="1" dirty="0" smtClean="0"/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subdukce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divergence, vrása, příkrov, seismika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Ivo Chytil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5. 10. 2012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054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 smtClean="0"/>
              <a:t>zemětřesné vlny se šíří všemi směry,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intenzita zemětřesení se vyjadřuje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 </a:t>
            </a:r>
            <a:r>
              <a:rPr lang="cs-CZ" sz="2800" u="sng" dirty="0" smtClean="0"/>
              <a:t>Richterovou stupnicí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1-10 </a:t>
            </a:r>
            <a:r>
              <a:rPr lang="cs-CZ" sz="1800" dirty="0" smtClean="0"/>
              <a:t>(každý st. je 30x silnější než předchozí, 5 st.-katastrofa),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 smtClean="0"/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 smtClean="0"/>
              <a:t>    </a:t>
            </a:r>
            <a:r>
              <a:rPr lang="cs-CZ" sz="2800" u="sng" dirty="0" smtClean="0"/>
              <a:t>zemětřesení dělíme na :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i="1" dirty="0" smtClean="0"/>
              <a:t>tektonická,</a:t>
            </a:r>
          </a:p>
          <a:p>
            <a:pPr>
              <a:lnSpc>
                <a:spcPct val="80000"/>
              </a:lnSpc>
            </a:pPr>
            <a:r>
              <a:rPr lang="cs-CZ" sz="2800" i="1" dirty="0" smtClean="0"/>
              <a:t>vulkanická,</a:t>
            </a:r>
          </a:p>
          <a:p>
            <a:pPr>
              <a:lnSpc>
                <a:spcPct val="80000"/>
              </a:lnSpc>
            </a:pPr>
            <a:r>
              <a:rPr lang="cs-CZ" sz="2800" i="1" dirty="0" smtClean="0"/>
              <a:t>řítivá,</a:t>
            </a:r>
          </a:p>
          <a:p>
            <a:pPr>
              <a:lnSpc>
                <a:spcPct val="80000"/>
              </a:lnSpc>
            </a:pPr>
            <a:r>
              <a:rPr lang="cs-CZ" sz="2800" i="1" dirty="0" smtClean="0"/>
              <a:t>antropogenní </a:t>
            </a:r>
            <a:r>
              <a:rPr lang="cs-CZ" sz="2800" dirty="0" smtClean="0"/>
              <a:t>     </a:t>
            </a:r>
          </a:p>
          <a:p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42910" y="357167"/>
            <a:ext cx="7429552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Knižní zdroje:</a:t>
            </a:r>
          </a:p>
          <a:p>
            <a:endParaRPr lang="cs-CZ" sz="1200" dirty="0" smtClean="0"/>
          </a:p>
          <a:p>
            <a:r>
              <a:rPr lang="cs-CZ" sz="1200" dirty="0" err="1"/>
              <a:t>Demek</a:t>
            </a:r>
            <a:r>
              <a:rPr lang="cs-CZ" sz="1200" dirty="0"/>
              <a:t> Jaromír a kolektiv. Geografie pro střední školy 1 - </a:t>
            </a:r>
            <a:r>
              <a:rPr lang="cs-CZ" sz="1200" dirty="0" err="1"/>
              <a:t>Fyzickogeografická</a:t>
            </a:r>
            <a:r>
              <a:rPr lang="cs-CZ" sz="1200" dirty="0"/>
              <a:t> část. 2001, SPN-pedagogické nakladatelství Praha, 96 stran. ISBN 80-85937-73-5</a:t>
            </a:r>
          </a:p>
          <a:p>
            <a:endParaRPr lang="cs-CZ" sz="1200" dirty="0"/>
          </a:p>
          <a:p>
            <a:r>
              <a:rPr lang="cs-CZ" sz="1200" dirty="0"/>
              <a:t>Černík Vladimír, Martinec Zdeněk,  Vítek Jan. Přírodopis 4 – mineralogie a geologie.1998, SPN-pedagogické nakladatelství Praha, 87 stran. </a:t>
            </a:r>
            <a:r>
              <a:rPr lang="cs-CZ" sz="1200"/>
              <a:t>ISBN 80-7235-044-7 </a:t>
            </a:r>
          </a:p>
          <a:p>
            <a:endParaRPr lang="cs-CZ" sz="1200" dirty="0" smtClean="0"/>
          </a:p>
          <a:p>
            <a:r>
              <a:rPr lang="cs-CZ" sz="1400" b="1" dirty="0" smtClean="0"/>
              <a:t>Seznam obrázků:</a:t>
            </a:r>
          </a:p>
          <a:p>
            <a:endParaRPr lang="cs-CZ" sz="1200" dirty="0" smtClean="0"/>
          </a:p>
          <a:p>
            <a:r>
              <a:rPr lang="cs-CZ" sz="1200" dirty="0" smtClean="0"/>
              <a:t>Obr. č. 1 [cit. 2012-10-05]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2"/>
              </a:rPr>
              <a:t>http://commons.wikimedia.org/wiki/File:Earth_cutaway.png</a:t>
            </a:r>
            <a:endParaRPr lang="cs-CZ" sz="1200" dirty="0" smtClean="0"/>
          </a:p>
          <a:p>
            <a:endParaRPr lang="cs-CZ" sz="1200" dirty="0" smtClean="0"/>
          </a:p>
          <a:p>
            <a:r>
              <a:rPr lang="cs-CZ" sz="1200" dirty="0" smtClean="0"/>
              <a:t>Obr. č. 2 [cit. 2012-10-05]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3"/>
              </a:rPr>
              <a:t>http://commons.wikimedia.org/wiki/File:Oceanic-continental_convergence_Fig21oceancont_i18.gif</a:t>
            </a:r>
            <a:endParaRPr lang="cs-CZ" sz="1200" dirty="0" smtClean="0"/>
          </a:p>
          <a:p>
            <a:endParaRPr lang="cs-CZ" sz="1200" dirty="0" smtClean="0"/>
          </a:p>
          <a:p>
            <a:r>
              <a:rPr lang="cs-CZ" sz="1200" dirty="0" smtClean="0"/>
              <a:t>Obr. č. 3 [cit. 2012-10-05]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4"/>
              </a:rPr>
              <a:t>http://commons.wikimedia.org/wiki/File:Tectonic_plate_boundaries2.png</a:t>
            </a:r>
            <a:endParaRPr lang="cs-CZ" sz="1200" dirty="0" smtClean="0"/>
          </a:p>
          <a:p>
            <a:endParaRPr lang="cs-CZ" sz="1200" dirty="0" smtClean="0"/>
          </a:p>
          <a:p>
            <a:r>
              <a:rPr lang="cs-CZ" sz="1200" dirty="0" smtClean="0"/>
              <a:t>Obr. č. 4 [cit. 2012-10-05]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5"/>
              </a:rPr>
              <a:t>http://commons.wikimedia.org/wiki/File:Antecline_(PSF).png</a:t>
            </a:r>
            <a:endParaRPr lang="cs-CZ" sz="1200" dirty="0" smtClean="0"/>
          </a:p>
          <a:p>
            <a:endParaRPr lang="cs-CZ" sz="1200" dirty="0" smtClean="0"/>
          </a:p>
          <a:p>
            <a:r>
              <a:rPr lang="cs-CZ" sz="1200" dirty="0" smtClean="0"/>
              <a:t>Obr. č. 5 [cit. 2012-10-05]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6"/>
              </a:rPr>
              <a:t>http://commons.wikimedia.org/wiki/File:Fault_block_mountain.JPG</a:t>
            </a:r>
            <a:endParaRPr lang="cs-CZ" sz="1200" dirty="0" smtClean="0"/>
          </a:p>
          <a:p>
            <a:endParaRPr lang="cs-CZ" sz="1200" dirty="0" smtClean="0"/>
          </a:p>
          <a:p>
            <a:r>
              <a:rPr lang="cs-CZ" sz="1200" dirty="0" smtClean="0"/>
              <a:t>Obr. č. 6 [cit. 2012-10-05]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7"/>
              </a:rPr>
              <a:t>http://commons.wikimedia.org/wiki/File:Destructive_plate_margin.png</a:t>
            </a:r>
            <a:endParaRPr lang="cs-CZ" sz="1200" dirty="0" smtClean="0"/>
          </a:p>
          <a:p>
            <a:endParaRPr lang="cs-CZ" sz="1200" dirty="0" smtClean="0"/>
          </a:p>
          <a:p>
            <a:r>
              <a:rPr lang="cs-CZ" sz="1200" dirty="0" smtClean="0"/>
              <a:t>Obr. č. 7 [cit. 2012-10-05]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8"/>
              </a:rPr>
              <a:t>http://commons.wikimedia.org/wiki/File:EtnaAvi%C3%B3.JPG</a:t>
            </a:r>
            <a:endParaRPr lang="cs-CZ" sz="1200" dirty="0" smtClean="0"/>
          </a:p>
          <a:p>
            <a:endParaRPr lang="cs-CZ" sz="1200" dirty="0" smtClean="0"/>
          </a:p>
          <a:p>
            <a:r>
              <a:rPr lang="cs-CZ" sz="1200" dirty="0" smtClean="0"/>
              <a:t>Obr. č.8 [cit. 2012-10-05]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9"/>
              </a:rPr>
              <a:t>http://commons.wikimedia.org/wiki/File:Epicentrum-hypocentrum-schema.png</a:t>
            </a:r>
            <a:endParaRPr lang="cs-CZ" sz="1200" dirty="0" smtClean="0"/>
          </a:p>
          <a:p>
            <a:endParaRPr lang="cs-CZ" sz="1200" dirty="0" smtClean="0"/>
          </a:p>
          <a:p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Earth cutaw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4215" y="142852"/>
            <a:ext cx="6433932" cy="6572296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68" y="260351"/>
            <a:ext cx="4884744" cy="596881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Times New Roman" pitchFamily="18" charset="0"/>
              </a:rPr>
              <a:t>LITOSFÉRA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143504" y="5929330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Endogenní síly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4282" y="6357958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Obrázek č. 1</a:t>
            </a:r>
            <a:endParaRPr lang="cs-CZ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VNITŘNÍ SÍLY</a:t>
            </a:r>
            <a:r>
              <a:rPr lang="cs-CZ"/>
              <a:t> </a:t>
            </a:r>
            <a:r>
              <a:rPr lang="cs-CZ" b="1"/>
              <a:t>(ENDOGENNÍ)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400" dirty="0"/>
              <a:t>jejich původ pochází z nitra Země, </a:t>
            </a:r>
          </a:p>
          <a:p>
            <a:r>
              <a:rPr lang="cs-CZ" sz="2400" dirty="0"/>
              <a:t>vyvolávají pohyby litosférických desek (pevninotvorné),</a:t>
            </a:r>
            <a:r>
              <a:rPr lang="cs-CZ" sz="2400" b="1" dirty="0"/>
              <a:t> </a:t>
            </a:r>
            <a:r>
              <a:rPr lang="cs-CZ" sz="2400" dirty="0"/>
              <a:t>vrásnění(horotvorné</a:t>
            </a:r>
            <a:r>
              <a:rPr lang="cs-CZ" sz="2400" dirty="0" smtClean="0"/>
              <a:t>),</a:t>
            </a:r>
          </a:p>
          <a:p>
            <a:pPr>
              <a:buNone/>
            </a:pPr>
            <a:r>
              <a:rPr lang="cs-CZ" sz="2400" dirty="0" smtClean="0"/>
              <a:t>     sopečnou </a:t>
            </a:r>
            <a:r>
              <a:rPr lang="cs-CZ" sz="2400" dirty="0"/>
              <a:t>a 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     zemětřesnou </a:t>
            </a:r>
            <a:r>
              <a:rPr lang="cs-CZ" sz="2400" dirty="0"/>
              <a:t>činnost</a:t>
            </a:r>
          </a:p>
          <a:p>
            <a:pPr>
              <a:buFontTx/>
              <a:buNone/>
            </a:pPr>
            <a:r>
              <a:rPr lang="cs-CZ" sz="2400" dirty="0"/>
              <a:t> </a:t>
            </a:r>
          </a:p>
        </p:txBody>
      </p:sp>
      <p:pic>
        <p:nvPicPr>
          <p:cNvPr id="8194" name="Picture 2" descr="http://upload.wikimedia.org/wikipedia/commons/9/95/Oceanic-continental_convergence_Fig21oceancont_i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5177246" cy="378621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7801580" y="5214950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Obrázek č. 2</a:t>
            </a:r>
            <a:endParaRPr lang="cs-CZ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/>
              <a:t>1. pohyby litosférických desek</a:t>
            </a:r>
            <a:r>
              <a:rPr lang="cs-CZ" sz="400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u="sng" dirty="0" err="1" smtClean="0"/>
              <a:t>Subdukce</a:t>
            </a:r>
            <a:r>
              <a:rPr lang="cs-CZ" u="sng" dirty="0" smtClean="0"/>
              <a:t> </a:t>
            </a:r>
            <a:r>
              <a:rPr lang="cs-CZ" dirty="0" smtClean="0"/>
              <a:t>(</a:t>
            </a:r>
            <a:r>
              <a:rPr lang="cs-CZ" dirty="0"/>
              <a:t>podsouvání)</a:t>
            </a:r>
            <a:r>
              <a:rPr lang="cs-CZ" dirty="0" err="1"/>
              <a:t>Nazca</a:t>
            </a:r>
            <a:r>
              <a:rPr lang="cs-CZ" dirty="0"/>
              <a:t>-</a:t>
            </a:r>
            <a:r>
              <a:rPr lang="cs-CZ" dirty="0" err="1"/>
              <a:t>Kordilery</a:t>
            </a:r>
            <a:r>
              <a:rPr lang="cs-CZ" dirty="0"/>
              <a:t>, </a:t>
            </a:r>
          </a:p>
          <a:p>
            <a:r>
              <a:rPr lang="cs-CZ" u="sng" dirty="0" smtClean="0"/>
              <a:t>Abdukce </a:t>
            </a:r>
            <a:r>
              <a:rPr lang="cs-CZ" dirty="0" smtClean="0"/>
              <a:t>(</a:t>
            </a:r>
            <a:r>
              <a:rPr lang="cs-CZ" dirty="0" err="1"/>
              <a:t>nadsouvání</a:t>
            </a:r>
            <a:r>
              <a:rPr lang="cs-CZ" dirty="0"/>
              <a:t>) Himaláje,</a:t>
            </a:r>
            <a:endParaRPr lang="cs-CZ" b="1" dirty="0"/>
          </a:p>
          <a:p>
            <a:r>
              <a:rPr lang="cs-CZ" u="sng" dirty="0" smtClean="0"/>
              <a:t>Konvergence </a:t>
            </a:r>
            <a:r>
              <a:rPr lang="cs-CZ" dirty="0" smtClean="0"/>
              <a:t>(</a:t>
            </a:r>
            <a:r>
              <a:rPr lang="cs-CZ" dirty="0"/>
              <a:t>přibližování) oceánské příkopy, </a:t>
            </a:r>
          </a:p>
          <a:p>
            <a:r>
              <a:rPr lang="cs-CZ" u="sng" dirty="0" smtClean="0"/>
              <a:t>Divergence </a:t>
            </a:r>
            <a:r>
              <a:rPr lang="cs-CZ" dirty="0" smtClean="0"/>
              <a:t>(</a:t>
            </a:r>
            <a:r>
              <a:rPr lang="cs-CZ" dirty="0"/>
              <a:t>oddalování) podmořské hřbety, pevninské  příkopy V Afrika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d/dc/Tectonic_plate_boundaries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610" y="428604"/>
            <a:ext cx="8777108" cy="497966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7801580" y="5643578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Obrázek č. 3</a:t>
            </a:r>
            <a:endParaRPr lang="cs-CZ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2. horotvorné pohyby</a:t>
            </a:r>
            <a:r>
              <a:rPr lang="cs-CZ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 smtClean="0"/>
              <a:t>     vzniká:</a:t>
            </a:r>
            <a:endParaRPr lang="cs-CZ" sz="2400" dirty="0"/>
          </a:p>
          <a:p>
            <a:endParaRPr lang="cs-CZ" sz="2400" u="sng" dirty="0"/>
          </a:p>
          <a:p>
            <a:r>
              <a:rPr lang="cs-CZ" sz="2400" u="sng" dirty="0"/>
              <a:t>vrásového pohoří </a:t>
            </a:r>
            <a:r>
              <a:rPr lang="cs-CZ" sz="2000" i="1" dirty="0"/>
              <a:t>(zprohýbané vrstvy hornin)</a:t>
            </a:r>
          </a:p>
          <a:p>
            <a:pPr>
              <a:buFontTx/>
              <a:buNone/>
            </a:pPr>
            <a:endParaRPr lang="cs-CZ" sz="2400" u="sng" dirty="0"/>
          </a:p>
          <a:p>
            <a:r>
              <a:rPr lang="cs-CZ" sz="2400" u="sng" dirty="0"/>
              <a:t>příkrovové pohoří </a:t>
            </a:r>
            <a:r>
              <a:rPr lang="cs-CZ" sz="1800" i="1" dirty="0"/>
              <a:t>(překrývání hornin </a:t>
            </a:r>
            <a:r>
              <a:rPr lang="cs-CZ" sz="1800" i="1" dirty="0" err="1"/>
              <a:t>horiz</a:t>
            </a:r>
            <a:r>
              <a:rPr lang="cs-CZ" sz="1800" i="1" dirty="0"/>
              <a:t>. tlakem)</a:t>
            </a:r>
          </a:p>
          <a:p>
            <a:endParaRPr lang="cs-CZ" sz="2400" u="sng" dirty="0"/>
          </a:p>
          <a:p>
            <a:r>
              <a:rPr lang="cs-CZ" sz="2400" u="sng" dirty="0"/>
              <a:t>zlomové a kerné pohoří</a:t>
            </a:r>
            <a:r>
              <a:rPr lang="cs-CZ" sz="2400" dirty="0"/>
              <a:t> </a:t>
            </a:r>
            <a:r>
              <a:rPr lang="cs-CZ" sz="1800" i="1" dirty="0"/>
              <a:t>(rozlámání bloků a vertikálním tlakem  jejich přesun)</a:t>
            </a: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667500" y="2692400"/>
            <a:ext cx="0" cy="0"/>
          </a:xfrm>
          <a:noFill/>
          <a:ln/>
        </p:spPr>
      </p:pic>
      <p:pic>
        <p:nvPicPr>
          <p:cNvPr id="52230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667500" y="5032375"/>
            <a:ext cx="0" cy="0"/>
          </a:xfrm>
          <a:noFill/>
          <a:ln/>
        </p:spPr>
      </p:pic>
      <p:pic>
        <p:nvPicPr>
          <p:cNvPr id="5122" name="Picture 2" descr="File:Antecline (PSF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500174"/>
            <a:ext cx="3769969" cy="203046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7372952" y="3000372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Obrázek č. 4</a:t>
            </a:r>
            <a:endParaRPr lang="cs-CZ" sz="1200" dirty="0"/>
          </a:p>
        </p:txBody>
      </p:sp>
      <p:pic>
        <p:nvPicPr>
          <p:cNvPr id="5124" name="Picture 4" descr="File:Fault block mounta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786190"/>
            <a:ext cx="3933808" cy="254402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7143768" y="6429396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Obrázek č. 5</a:t>
            </a:r>
            <a:endParaRPr lang="cs-CZ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7607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3. sopečná činnost</a:t>
            </a:r>
            <a:r>
              <a:rPr lang="cs-CZ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b="1" u="sng" dirty="0"/>
              <a:t>vulkanismus</a:t>
            </a:r>
            <a:r>
              <a:rPr lang="cs-CZ" sz="2000" dirty="0"/>
              <a:t>, </a:t>
            </a:r>
            <a:r>
              <a:rPr lang="cs-CZ" sz="2000" i="1" dirty="0"/>
              <a:t>sopky se vyskytují podél trhlin lit. desek- dochází k výstupu  </a:t>
            </a:r>
            <a:r>
              <a:rPr lang="cs-CZ" sz="2000" i="1" dirty="0" smtClean="0"/>
              <a:t>magmatu ( </a:t>
            </a:r>
            <a:r>
              <a:rPr lang="cs-CZ" sz="2000" i="1" dirty="0"/>
              <a:t>na zemském povrchu se mění v lávu</a:t>
            </a:r>
            <a:r>
              <a:rPr lang="cs-CZ" sz="2000" i="1" dirty="0" smtClean="0"/>
              <a:t>)</a:t>
            </a:r>
            <a:endParaRPr lang="cs-CZ" sz="2000" i="1" dirty="0"/>
          </a:p>
        </p:txBody>
      </p:sp>
      <p:pic>
        <p:nvPicPr>
          <p:cNvPr id="4" name="Picture 2" descr="http://upload.wikimedia.org/wikipedia/commons/thumb/a/af/Destructive_plate_margin.png/800px-Destructive_plate_marg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548430" cy="446111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786578" y="6152397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Obrázek č.6</a:t>
            </a:r>
            <a:endParaRPr lang="cs-CZ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28596" y="357166"/>
            <a:ext cx="7929618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- </a:t>
            </a:r>
            <a:r>
              <a:rPr lang="cs-CZ" b="1" dirty="0" smtClean="0"/>
              <a:t>sopečné tvary</a:t>
            </a:r>
            <a:r>
              <a:rPr lang="cs-CZ" dirty="0" smtClean="0"/>
              <a:t>: </a:t>
            </a:r>
          </a:p>
          <a:p>
            <a:pPr>
              <a:lnSpc>
                <a:spcPct val="90000"/>
              </a:lnSpc>
            </a:pPr>
            <a:r>
              <a:rPr lang="cs-CZ" u="sng" dirty="0" smtClean="0"/>
              <a:t>Podpovrchové </a:t>
            </a:r>
            <a:r>
              <a:rPr lang="cs-CZ" dirty="0" smtClean="0"/>
              <a:t>(</a:t>
            </a:r>
            <a:r>
              <a:rPr lang="cs-CZ" dirty="0" err="1" smtClean="0"/>
              <a:t>intruzní</a:t>
            </a:r>
            <a:r>
              <a:rPr lang="cs-CZ" dirty="0" smtClean="0"/>
              <a:t>) –</a:t>
            </a:r>
            <a:r>
              <a:rPr lang="cs-CZ" i="1" dirty="0" err="1" smtClean="0"/>
              <a:t>lokolit</a:t>
            </a:r>
            <a:r>
              <a:rPr lang="cs-CZ" dirty="0" smtClean="0"/>
              <a:t>(Říp),</a:t>
            </a:r>
            <a:r>
              <a:rPr lang="cs-CZ" i="1" dirty="0" smtClean="0"/>
              <a:t>suk</a:t>
            </a:r>
            <a:r>
              <a:rPr lang="cs-CZ" dirty="0" smtClean="0"/>
              <a:t>(Trosky) a </a:t>
            </a:r>
            <a:r>
              <a:rPr lang="cs-CZ" u="sng" dirty="0" smtClean="0"/>
              <a:t>povrchové </a:t>
            </a:r>
            <a:r>
              <a:rPr lang="cs-CZ" dirty="0" smtClean="0"/>
              <a:t>(</a:t>
            </a:r>
            <a:r>
              <a:rPr lang="cs-CZ" dirty="0" err="1" smtClean="0"/>
              <a:t>efuzní</a:t>
            </a:r>
            <a:r>
              <a:rPr lang="cs-CZ" dirty="0" smtClean="0"/>
              <a:t>)- vznikají sopky </a:t>
            </a:r>
            <a:r>
              <a:rPr lang="cs-CZ" i="1" dirty="0" smtClean="0"/>
              <a:t>štítové</a:t>
            </a:r>
            <a:r>
              <a:rPr lang="cs-CZ" dirty="0" smtClean="0"/>
              <a:t> (výlevné) </a:t>
            </a:r>
            <a:r>
              <a:rPr lang="cs-CZ" dirty="0" err="1" smtClean="0"/>
              <a:t>Hawai</a:t>
            </a:r>
            <a:r>
              <a:rPr lang="cs-CZ" dirty="0" smtClean="0"/>
              <a:t> </a:t>
            </a:r>
            <a:r>
              <a:rPr lang="cs-CZ" i="1" dirty="0" smtClean="0"/>
              <a:t>a stratovulkány </a:t>
            </a:r>
            <a:r>
              <a:rPr lang="cs-CZ" dirty="0" smtClean="0"/>
              <a:t>(vrstvené-výbušné) </a:t>
            </a:r>
            <a:r>
              <a:rPr lang="cs-CZ" dirty="0" err="1" smtClean="0"/>
              <a:t>Doupovské</a:t>
            </a:r>
            <a:r>
              <a:rPr lang="cs-CZ" dirty="0" smtClean="0"/>
              <a:t> hory, Vesuv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- na světě je asi 500 činných sopek (erupce aspoň za 2000 let),Evropa </a:t>
            </a:r>
            <a:r>
              <a:rPr lang="cs-CZ" b="1" u="sng" dirty="0" smtClean="0"/>
              <a:t>Etna3340m</a:t>
            </a:r>
            <a:r>
              <a:rPr lang="cs-CZ" dirty="0" smtClean="0"/>
              <a:t>, Asie </a:t>
            </a:r>
            <a:r>
              <a:rPr lang="cs-CZ" b="1" u="sng" dirty="0" err="1" smtClean="0"/>
              <a:t>Ključevskaja</a:t>
            </a:r>
            <a:r>
              <a:rPr lang="cs-CZ" b="1" u="sng" dirty="0" smtClean="0"/>
              <a:t> 4750</a:t>
            </a:r>
            <a:r>
              <a:rPr lang="cs-CZ" dirty="0" smtClean="0"/>
              <a:t>, Oceánie </a:t>
            </a:r>
            <a:r>
              <a:rPr lang="cs-CZ" b="1" u="sng" dirty="0" err="1" smtClean="0"/>
              <a:t>Mauna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Loa</a:t>
            </a:r>
            <a:r>
              <a:rPr lang="cs-CZ" b="1" u="sng" dirty="0" smtClean="0"/>
              <a:t> 4169</a:t>
            </a:r>
            <a:r>
              <a:rPr lang="cs-CZ" dirty="0" smtClean="0"/>
              <a:t> (nejvyšší na světě-vyrůstá z 5km pod mořem)</a:t>
            </a:r>
            <a:endParaRPr lang="cs-CZ" dirty="0"/>
          </a:p>
        </p:txBody>
      </p:sp>
      <p:pic>
        <p:nvPicPr>
          <p:cNvPr id="1028" name="Picture 4" descr="http://upload.wikimedia.org/wikipedia/commons/thumb/9/90/EtnaAvi%C3%B3.JPG/799px-EtnaAvi%C3%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32347"/>
            <a:ext cx="5824525" cy="4373861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286644" y="5500702"/>
            <a:ext cx="10214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Etna</a:t>
            </a:r>
          </a:p>
          <a:p>
            <a:endParaRPr lang="cs-CZ" dirty="0" smtClean="0"/>
          </a:p>
          <a:p>
            <a:r>
              <a:rPr lang="cs-CZ" sz="1200" dirty="0" smtClean="0"/>
              <a:t>obrázek č. 7</a:t>
            </a:r>
            <a:endParaRPr lang="cs-CZ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8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4. zemětřesení</a:t>
            </a:r>
            <a:r>
              <a:rPr lang="cs-CZ"/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 u="sng" dirty="0"/>
              <a:t>seismika</a:t>
            </a:r>
            <a:r>
              <a:rPr lang="cs-CZ" sz="2800" dirty="0"/>
              <a:t> – </a:t>
            </a:r>
            <a:r>
              <a:rPr lang="cs-CZ" sz="2000" dirty="0"/>
              <a:t>krátkodobý otřes povrchu vyvolaný náhlým uvolněním nahromaděné energie pod </a:t>
            </a:r>
            <a:r>
              <a:rPr lang="cs-CZ" sz="2000" dirty="0" smtClean="0"/>
              <a:t>povrchem (</a:t>
            </a:r>
            <a:r>
              <a:rPr lang="cs-CZ" sz="2000" i="1" u="sng" dirty="0"/>
              <a:t>hypocentrum</a:t>
            </a:r>
            <a:r>
              <a:rPr lang="cs-CZ" sz="2000" dirty="0"/>
              <a:t> – místo vzniku</a:t>
            </a:r>
            <a:r>
              <a:rPr lang="cs-CZ" sz="2000" dirty="0" smtClean="0"/>
              <a:t>, </a:t>
            </a:r>
            <a:r>
              <a:rPr lang="cs-CZ" sz="2000" i="1" u="sng" dirty="0" smtClean="0"/>
              <a:t>epicentrum</a:t>
            </a:r>
            <a:r>
              <a:rPr lang="cs-CZ" sz="2000" dirty="0" smtClean="0"/>
              <a:t> </a:t>
            </a:r>
            <a:r>
              <a:rPr lang="cs-CZ" sz="2000" dirty="0"/>
              <a:t>– nejbližší místo na povrchu),</a:t>
            </a:r>
          </a:p>
          <a:p>
            <a:pPr>
              <a:lnSpc>
                <a:spcPct val="80000"/>
              </a:lnSpc>
            </a:pPr>
            <a:endParaRPr lang="cs-CZ" sz="2800" dirty="0"/>
          </a:p>
        </p:txBody>
      </p:sp>
      <p:pic>
        <p:nvPicPr>
          <p:cNvPr id="2050" name="Picture 2" descr="File:Epicentrum-hypocentrum-sche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71744"/>
            <a:ext cx="4914890" cy="40293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929454" y="6295273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Obrázek č. 8</a:t>
            </a:r>
            <a:endParaRPr lang="cs-CZ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555</Words>
  <Application>Microsoft Office PowerPoint</Application>
  <PresentationFormat>Předvádění na obrazovce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Výchozí návrh</vt:lpstr>
      <vt:lpstr>Snímek 1</vt:lpstr>
      <vt:lpstr>LITOSFÉRA</vt:lpstr>
      <vt:lpstr>VNITŘNÍ SÍLY (ENDOGENNÍ)</vt:lpstr>
      <vt:lpstr>1. pohyby litosférických desek </vt:lpstr>
      <vt:lpstr>Snímek 5</vt:lpstr>
      <vt:lpstr>2. horotvorné pohyby </vt:lpstr>
      <vt:lpstr>3. sopečná činnost </vt:lpstr>
      <vt:lpstr>Snímek 8</vt:lpstr>
      <vt:lpstr>4. zemětřesení </vt:lpstr>
      <vt:lpstr>Snímek 10</vt:lpstr>
      <vt:lpstr>Snímek 11</vt:lpstr>
    </vt:vector>
  </TitlesOfParts>
  <Company>Chytil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LITOSFÉRA</dc:title>
  <dc:creator>Ivo</dc:creator>
  <cp:lastModifiedBy>Ivo</cp:lastModifiedBy>
  <cp:revision>62</cp:revision>
  <dcterms:created xsi:type="dcterms:W3CDTF">2006-10-31T18:12:06Z</dcterms:created>
  <dcterms:modified xsi:type="dcterms:W3CDTF">2013-06-06T20:28:27Z</dcterms:modified>
</cp:coreProperties>
</file>