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sldIdLst>
    <p:sldId id="263" r:id="rId2"/>
    <p:sldId id="256" r:id="rId3"/>
    <p:sldId id="259" r:id="rId4"/>
    <p:sldId id="258" r:id="rId5"/>
    <p:sldId id="257" r:id="rId6"/>
    <p:sldId id="260" r:id="rId7"/>
    <p:sldId id="261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EFB58BE-9DBE-483F-B760-D2631BACC23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A0D5C-F5A7-4154-8D2E-D57BC5ED26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703D-A22C-4DD2-AFCC-069E24F798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16B2C8B-B79D-4AC4-845F-7E8FF2C804D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AED3-41F2-4B8B-BA0E-D3F5CD7B090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312BED3-20F0-4964-A304-2B4ECC78D8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D02F-7144-4BA9-B1A6-C59521D9B2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870B-55FA-426E-AB82-851051CC3B0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CEA52-D812-493D-AE58-1326C263D8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7B52-16C2-4694-8A75-55AC52CDE0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1BEAB-F7ED-411B-86B9-35E4CF867F4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EACECF8-C29D-4E7A-97BB-DB5A61FA6B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F70B346-F33D-455F-8373-FD464A68A6A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/>
    </p:bld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Tectonic_plates_clean.png" TargetMode="External"/><Relationship Id="rId2" Type="http://schemas.openxmlformats.org/officeDocument/2006/relationships/hyperlink" Target="http://commons.wikimedia.org/wiki/File:Tectonic_plates_de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mmons.wikimedia.org/wiki/File:Subduktion_int.JPG" TargetMode="External"/><Relationship Id="rId5" Type="http://schemas.openxmlformats.org/officeDocument/2006/relationships/hyperlink" Target="http://commons.wikimedia.org/wiki/File:Pr%C5%AF%C5%99ez_Zem%C3%AD.png" TargetMode="External"/><Relationship Id="rId4" Type="http://schemas.openxmlformats.org/officeDocument/2006/relationships/hyperlink" Target="http://commons.wikimedia.org/wiki/File:Pangaea_continents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1689410"/>
              </p:ext>
            </p:extLst>
          </p:nvPr>
        </p:nvGraphicFramePr>
        <p:xfrm>
          <a:off x="413284" y="1704114"/>
          <a:ext cx="8280920" cy="507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Litosféra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Zeměpis, 1.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Fyzicko-geografická sféra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Stavba zemského tělesa, historie a současnost, pohyby litosférických desek, zemská kůra</a:t>
                      </a:r>
                      <a:endParaRPr lang="cs-CZ" sz="17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dirty="0" err="1" smtClean="0">
                          <a:latin typeface="Arial" pitchFamily="34" charset="0"/>
                          <a:cs typeface="Arial" pitchFamily="34" charset="0"/>
                        </a:rPr>
                        <a:t>Nazca</a:t>
                      </a: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, Pangea, </a:t>
                      </a:r>
                      <a:r>
                        <a:rPr lang="cs-CZ" sz="1700" dirty="0" err="1" smtClean="0">
                          <a:latin typeface="Arial" pitchFamily="34" charset="0"/>
                          <a:cs typeface="Arial" pitchFamily="34" charset="0"/>
                        </a:rPr>
                        <a:t>Laurasie</a:t>
                      </a: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, kůra, jádro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Ivo Chytil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3. 10. 2012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9405498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upload.wikimedia.org/wikipedia/commons/thumb/f/f0/Tectonic_plates_de.png/800px-Tectonic_plates_d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285860"/>
            <a:ext cx="7132309" cy="4529017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60350"/>
            <a:ext cx="7772400" cy="1470025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  <a:latin typeface="Times New Roman" pitchFamily="18" charset="0"/>
              </a:rPr>
              <a:t>LITOSFÉRA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193905" y="5929330"/>
            <a:ext cx="10214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obrázek č. 1</a:t>
            </a:r>
            <a:endParaRPr lang="cs-CZ" sz="1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rgbClr val="FFFF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Litosféra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85860"/>
            <a:ext cx="8229600" cy="3429025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cs-CZ" sz="2000" dirty="0" smtClean="0"/>
              <a:t> 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- 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je to zemská kůra a nejsvrchnější část zemského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pláště(nejhlubší důl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3,5km,vrt 9km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lnSpc>
                <a:spcPct val="90000"/>
              </a:lnSpc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  -  není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celistvá,dělí se na </a:t>
            </a:r>
            <a:r>
              <a:rPr lang="cs-CZ" sz="1800" b="1" u="sng" dirty="0">
                <a:latin typeface="Arial" pitchFamily="34" charset="0"/>
                <a:cs typeface="Arial" pitchFamily="34" charset="0"/>
              </a:rPr>
              <a:t>12 litosférických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800" b="1" u="sng" dirty="0" smtClean="0">
                <a:latin typeface="Arial" pitchFamily="34" charset="0"/>
                <a:cs typeface="Arial" pitchFamily="34" charset="0"/>
              </a:rPr>
              <a:t>desek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názvy odvozeny od kontinentů a oceánů-Africká, Euroasijská, </a:t>
            </a:r>
            <a:r>
              <a:rPr lang="cs-CZ" sz="1800" dirty="0" err="1">
                <a:latin typeface="Arial" pitchFamily="34" charset="0"/>
                <a:cs typeface="Arial" pitchFamily="34" charset="0"/>
              </a:rPr>
              <a:t>Nazca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..) které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se pohybují v cm za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rok - oddělování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V Afriky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, posouvání 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Austrálie na S…</a:t>
            </a:r>
            <a:endParaRPr lang="cs-CZ" sz="1800" u="sng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http://upload.wikimedia.org/wikipedia/commons/thumb/7/77/Tectonic_plates_clean.png/800px-Tectonic_plates_clea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714620"/>
            <a:ext cx="7762874" cy="4143381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7372952" y="6429396"/>
            <a:ext cx="1056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Obrázek č. 2</a:t>
            </a:r>
            <a:endParaRPr lang="cs-CZ" sz="1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/>
              <a:t/>
            </a:r>
            <a:br>
              <a:rPr lang="cs-CZ" sz="4000"/>
            </a:br>
            <a:endParaRPr lang="cs-CZ" sz="4000"/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42984"/>
            <a:ext cx="3214678" cy="4525963"/>
          </a:xfrm>
        </p:spPr>
        <p:txBody>
          <a:bodyPr/>
          <a:lstStyle/>
          <a:p>
            <a:r>
              <a:rPr lang="cs-CZ" sz="2800" dirty="0"/>
              <a:t>         </a:t>
            </a:r>
            <a:r>
              <a:rPr lang="cs-CZ" sz="3600" u="sng" dirty="0"/>
              <a:t>historie</a:t>
            </a:r>
            <a:r>
              <a:rPr lang="cs-CZ" sz="2800" dirty="0"/>
              <a:t> </a:t>
            </a:r>
          </a:p>
          <a:p>
            <a:endParaRPr lang="cs-CZ" sz="2400" dirty="0"/>
          </a:p>
          <a:p>
            <a:r>
              <a:rPr lang="cs-CZ" sz="2000" dirty="0" err="1">
                <a:latin typeface="Arial" pitchFamily="34" charset="0"/>
                <a:cs typeface="Arial" pitchFamily="34" charset="0"/>
              </a:rPr>
              <a:t>prakontinent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b="1" dirty="0">
                <a:latin typeface="Arial" pitchFamily="34" charset="0"/>
                <a:cs typeface="Arial" pitchFamily="34" charset="0"/>
              </a:rPr>
              <a:t>Pangea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cs-CZ" sz="2000" dirty="0" err="1">
                <a:latin typeface="Arial" pitchFamily="34" charset="0"/>
                <a:cs typeface="Arial" pitchFamily="34" charset="0"/>
              </a:rPr>
              <a:t>praoceán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b="1" dirty="0" err="1">
                <a:latin typeface="Arial" pitchFamily="34" charset="0"/>
                <a:cs typeface="Arial" pitchFamily="34" charset="0"/>
              </a:rPr>
              <a:t>Panthalassa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cs-CZ" sz="2000" dirty="0">
                <a:latin typeface="Arial" pitchFamily="34" charset="0"/>
                <a:cs typeface="Arial" pitchFamily="34" charset="0"/>
              </a:rPr>
              <a:t>pramoře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Thetys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později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rozděleny na S </a:t>
            </a:r>
            <a:r>
              <a:rPr lang="cs-CZ" sz="2000" b="1" dirty="0" err="1">
                <a:latin typeface="Arial" pitchFamily="34" charset="0"/>
                <a:cs typeface="Arial" pitchFamily="34" charset="0"/>
              </a:rPr>
              <a:t>Laurasii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a 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J </a:t>
            </a:r>
            <a:r>
              <a:rPr lang="cs-CZ" sz="2000" b="1" dirty="0" err="1">
                <a:latin typeface="Arial" pitchFamily="34" charset="0"/>
                <a:cs typeface="Arial" pitchFamily="34" charset="0"/>
              </a:rPr>
              <a:t>Gondwanu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cs-CZ" sz="2800" dirty="0"/>
          </a:p>
        </p:txBody>
      </p:sp>
      <p:pic>
        <p:nvPicPr>
          <p:cNvPr id="3074" name="Picture 2" descr="File:Pangaea continent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57166"/>
            <a:ext cx="5576891" cy="6277926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2114697" y="6366711"/>
            <a:ext cx="10999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Obrázek č. 3 </a:t>
            </a:r>
            <a:endParaRPr lang="cs-CZ" sz="1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Stavba zemského tělesa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16463" y="1196975"/>
            <a:ext cx="4038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u="sng" dirty="0">
                <a:latin typeface="Times New Roman" pitchFamily="18" charset="0"/>
              </a:rPr>
              <a:t>- skládá se z několika geosfér</a:t>
            </a:r>
            <a:r>
              <a:rPr lang="cs-CZ" sz="2400" dirty="0">
                <a:latin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</a:pPr>
            <a:endParaRPr lang="cs-CZ" sz="2400" dirty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2400" dirty="0">
                <a:latin typeface="Times New Roman" pitchFamily="18" charset="0"/>
              </a:rPr>
              <a:t> </a:t>
            </a:r>
            <a:r>
              <a:rPr lang="cs-CZ" sz="2400" b="1" u="sng" dirty="0">
                <a:latin typeface="Times New Roman" pitchFamily="18" charset="0"/>
              </a:rPr>
              <a:t>kůra </a:t>
            </a:r>
            <a:r>
              <a:rPr lang="cs-CZ" sz="2000" dirty="0">
                <a:latin typeface="Times New Roman" pitchFamily="18" charset="0"/>
              </a:rPr>
              <a:t>(</a:t>
            </a:r>
            <a:r>
              <a:rPr lang="cs-CZ" sz="2000" i="1" dirty="0" err="1">
                <a:latin typeface="Times New Roman" pitchFamily="18" charset="0"/>
              </a:rPr>
              <a:t>Mohorovičičova</a:t>
            </a:r>
            <a:r>
              <a:rPr lang="cs-CZ" sz="2000" dirty="0">
                <a:latin typeface="Times New Roman" pitchFamily="18" charset="0"/>
              </a:rPr>
              <a:t> plocha nespojitosti-odděluje kůru od pláště</a:t>
            </a:r>
            <a:r>
              <a:rPr lang="cs-CZ" sz="1800" dirty="0">
                <a:latin typeface="Times New Roman" pitchFamily="18" charset="0"/>
              </a:rPr>
              <a:t>)</a:t>
            </a:r>
            <a:r>
              <a:rPr lang="cs-CZ" sz="2400" dirty="0">
                <a:latin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</a:pPr>
            <a:endParaRPr lang="cs-CZ" sz="2400" dirty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2400" dirty="0">
                <a:latin typeface="Times New Roman" pitchFamily="18" charset="0"/>
              </a:rPr>
              <a:t> </a:t>
            </a:r>
            <a:r>
              <a:rPr lang="cs-CZ" sz="2400" b="1" u="sng" dirty="0">
                <a:latin typeface="Times New Roman" pitchFamily="18" charset="0"/>
              </a:rPr>
              <a:t>plášť</a:t>
            </a:r>
            <a:r>
              <a:rPr lang="cs-CZ" sz="2400" dirty="0">
                <a:latin typeface="Times New Roman" pitchFamily="18" charset="0"/>
              </a:rPr>
              <a:t>- </a:t>
            </a:r>
            <a:r>
              <a:rPr lang="cs-CZ" sz="2000" dirty="0">
                <a:latin typeface="Times New Roman" pitchFamily="18" charset="0"/>
              </a:rPr>
              <a:t>svrchní,střední a spodní-astenosféra(tekutá)(</a:t>
            </a:r>
            <a:r>
              <a:rPr lang="cs-CZ" sz="2000" i="1" dirty="0" err="1">
                <a:latin typeface="Times New Roman" pitchFamily="18" charset="0"/>
              </a:rPr>
              <a:t>Gutenbergova</a:t>
            </a:r>
            <a:r>
              <a:rPr lang="cs-CZ" sz="2000" dirty="0">
                <a:latin typeface="Times New Roman" pitchFamily="18" charset="0"/>
              </a:rPr>
              <a:t> plocha nespojitosti-odděluje plášť od jádra)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400" dirty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2400" b="1" u="sng" dirty="0">
                <a:latin typeface="Times New Roman" pitchFamily="18" charset="0"/>
              </a:rPr>
              <a:t>jádro </a:t>
            </a:r>
            <a:r>
              <a:rPr lang="cs-CZ" sz="2000" dirty="0">
                <a:latin typeface="Times New Roman" pitchFamily="18" charset="0"/>
              </a:rPr>
              <a:t>(vnitřní a vnější)6378km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643438" y="6000768"/>
            <a:ext cx="10999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Obrázek č. 4 </a:t>
            </a:r>
            <a:endParaRPr lang="cs-CZ" sz="1200" dirty="0"/>
          </a:p>
        </p:txBody>
      </p:sp>
      <p:pic>
        <p:nvPicPr>
          <p:cNvPr id="2054" name="Picture 6" descr="File:Průřez Zemí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00174"/>
            <a:ext cx="4857784" cy="4857784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rgbClr val="FFFF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c/c2/Subduktion_int.JPG/800px-Subduktion_i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0"/>
            <a:ext cx="7215206" cy="4482695"/>
          </a:xfrm>
          <a:prstGeom prst="rect">
            <a:avLst/>
          </a:prstGeom>
          <a:noFill/>
        </p:spPr>
      </p:pic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Typy a složení zemské kůry</a:t>
            </a:r>
            <a:br>
              <a:rPr lang="cs-CZ" sz="4000" b="1" dirty="0"/>
            </a:br>
            <a:endParaRPr lang="cs-CZ" sz="4000" b="1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3071810"/>
            <a:ext cx="8229600" cy="3054353"/>
          </a:xfrm>
        </p:spPr>
        <p:txBody>
          <a:bodyPr/>
          <a:lstStyle/>
          <a:p>
            <a:endParaRPr lang="cs-CZ" sz="2800" b="1" u="sng" dirty="0"/>
          </a:p>
          <a:p>
            <a:r>
              <a:rPr lang="cs-CZ" sz="2400" b="1" u="sng" dirty="0">
                <a:latin typeface="Arial" pitchFamily="34" charset="0"/>
                <a:cs typeface="Arial" pitchFamily="34" charset="0"/>
              </a:rPr>
              <a:t>pevninská kůra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– mocnost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20-80km (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Mt.Everest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), složena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z </a:t>
            </a:r>
            <a:r>
              <a:rPr lang="cs-CZ" sz="2400" i="1" u="sng" dirty="0">
                <a:latin typeface="Arial" pitchFamily="34" charset="0"/>
                <a:cs typeface="Arial" pitchFamily="34" charset="0"/>
              </a:rPr>
              <a:t>čediče, žuly, usazenin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– Sial(Si a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Al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)</a:t>
            </a:r>
            <a:endParaRPr lang="cs-CZ" sz="2400" u="sng" dirty="0">
              <a:latin typeface="Arial" pitchFamily="34" charset="0"/>
              <a:cs typeface="Arial" pitchFamily="34" charset="0"/>
            </a:endParaRPr>
          </a:p>
          <a:p>
            <a:r>
              <a:rPr lang="cs-CZ" sz="2400" b="1" u="sng" dirty="0">
                <a:latin typeface="Arial" pitchFamily="34" charset="0"/>
                <a:cs typeface="Arial" pitchFamily="34" charset="0"/>
              </a:rPr>
              <a:t>oceánská kůra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– 5-7km, </a:t>
            </a:r>
            <a:r>
              <a:rPr lang="cs-CZ" sz="2400" i="1" u="sng" dirty="0">
                <a:latin typeface="Arial" pitchFamily="34" charset="0"/>
                <a:cs typeface="Arial" pitchFamily="34" charset="0"/>
              </a:rPr>
              <a:t>čedič, usazeniny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–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Sima (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Si a Mg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), je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mladší, vzniká v riftových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zónách (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hřbet)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7643834" y="3429000"/>
            <a:ext cx="10999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Obrázek č. 5 </a:t>
            </a:r>
            <a:endParaRPr lang="cs-CZ" sz="1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71472" y="714356"/>
            <a:ext cx="742955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Knižní zdroje:</a:t>
            </a:r>
          </a:p>
          <a:p>
            <a:endParaRPr lang="cs-CZ" sz="1200" dirty="0" smtClean="0"/>
          </a:p>
          <a:p>
            <a:r>
              <a:rPr lang="cs-CZ" sz="1200" dirty="0" err="1" smtClean="0"/>
              <a:t>Demek</a:t>
            </a:r>
            <a:r>
              <a:rPr lang="cs-CZ" sz="1200" dirty="0" smtClean="0"/>
              <a:t> Jaromír a kolektiv. Geografie pro střední školy 1 - </a:t>
            </a:r>
            <a:r>
              <a:rPr lang="cs-CZ" sz="1200" dirty="0" err="1" smtClean="0"/>
              <a:t>Fyzickogeografická</a:t>
            </a:r>
            <a:r>
              <a:rPr lang="cs-CZ" sz="1200" dirty="0" smtClean="0"/>
              <a:t> část. 2001, SPN-pedagogické nakladatelství Praha, 96 </a:t>
            </a:r>
            <a:r>
              <a:rPr lang="cs-CZ" sz="1200" smtClean="0"/>
              <a:t>stran. ISBN </a:t>
            </a:r>
            <a:r>
              <a:rPr lang="cs-CZ" sz="1200" dirty="0" smtClean="0"/>
              <a:t>80-85937-73-5</a:t>
            </a:r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r>
              <a:rPr lang="cs-CZ" sz="1400" b="1" dirty="0" smtClean="0"/>
              <a:t>Seznam obrázků:</a:t>
            </a:r>
          </a:p>
          <a:p>
            <a:endParaRPr lang="cs-CZ" sz="1200" dirty="0" smtClean="0"/>
          </a:p>
          <a:p>
            <a:r>
              <a:rPr lang="cs-CZ" sz="1200" dirty="0" smtClean="0"/>
              <a:t>Obr. č.1 [cit. 2012-10-03] Dostupný 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www. </a:t>
            </a:r>
            <a:r>
              <a:rPr lang="cs-CZ" sz="1200" dirty="0" smtClean="0">
                <a:hlinkClick r:id="rId2"/>
              </a:rPr>
              <a:t>http://commons.wikimedia.org/wiki/File:Tectonic_plates_de.png</a:t>
            </a:r>
            <a:endParaRPr lang="cs-CZ" sz="1200" dirty="0" smtClean="0"/>
          </a:p>
          <a:p>
            <a:endParaRPr lang="cs-CZ" sz="1200" dirty="0" smtClean="0"/>
          </a:p>
          <a:p>
            <a:r>
              <a:rPr lang="cs-CZ" sz="1200" dirty="0" smtClean="0"/>
              <a:t>Obr. č.2 [cit. 2012-10-03] Dostupný 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www. </a:t>
            </a:r>
            <a:r>
              <a:rPr lang="cs-CZ" sz="1200" dirty="0" smtClean="0">
                <a:hlinkClick r:id="rId3"/>
              </a:rPr>
              <a:t>http://commons.wikimedia.org/wiki/File:Tectonic_plates_clean.png</a:t>
            </a:r>
            <a:endParaRPr lang="cs-CZ" sz="1200" dirty="0" smtClean="0"/>
          </a:p>
          <a:p>
            <a:endParaRPr lang="cs-CZ" sz="1200" dirty="0" smtClean="0"/>
          </a:p>
          <a:p>
            <a:r>
              <a:rPr lang="cs-CZ" sz="1200" dirty="0" smtClean="0"/>
              <a:t>Obr. č.3 [cit. 2012-10-03] Dostupný 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www. </a:t>
            </a:r>
            <a:r>
              <a:rPr lang="cs-CZ" sz="1200" dirty="0" smtClean="0">
                <a:hlinkClick r:id="rId4"/>
              </a:rPr>
              <a:t>http://commons.wikimedia.org/wiki/File:Pangaea_continents.png</a:t>
            </a:r>
            <a:endParaRPr lang="cs-CZ" sz="1200" dirty="0" smtClean="0"/>
          </a:p>
          <a:p>
            <a:endParaRPr lang="cs-CZ" sz="1200" dirty="0" smtClean="0"/>
          </a:p>
          <a:p>
            <a:r>
              <a:rPr lang="cs-CZ" sz="1200" dirty="0" smtClean="0"/>
              <a:t>Obr. č.4 [cit. 2012-10-03] Dostupný 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www. </a:t>
            </a:r>
            <a:r>
              <a:rPr lang="cs-CZ" sz="1200" dirty="0" smtClean="0">
                <a:hlinkClick r:id="rId5"/>
              </a:rPr>
              <a:t>http://commons.wikimedia.org/wiki/File:Pr%C5%AF%C5%99ez_Zem%C3%AD.png</a:t>
            </a:r>
            <a:endParaRPr lang="cs-CZ" sz="1200" dirty="0" smtClean="0"/>
          </a:p>
          <a:p>
            <a:endParaRPr lang="cs-CZ" sz="1200" dirty="0" smtClean="0"/>
          </a:p>
          <a:p>
            <a:r>
              <a:rPr lang="cs-CZ" sz="1200" dirty="0" smtClean="0"/>
              <a:t>Obr. č.5 cit. 2012-10-03] Dostupný 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www. </a:t>
            </a:r>
            <a:r>
              <a:rPr lang="cs-CZ" sz="1200" dirty="0" smtClean="0">
                <a:hlinkClick r:id="rId6"/>
              </a:rPr>
              <a:t>http://commons.wikimedia.org/wiki/File:Subduktion_int.JPG</a:t>
            </a:r>
            <a:endParaRPr lang="cs-CZ" sz="1200" dirty="0" smtClean="0"/>
          </a:p>
          <a:p>
            <a:endParaRPr 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308</TotalTime>
  <Words>295</Words>
  <Application>Microsoft Office PowerPoint</Application>
  <PresentationFormat>Předvádění na obrazovce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Jmění</vt:lpstr>
      <vt:lpstr>Snímek 1</vt:lpstr>
      <vt:lpstr>LITOSFÉRA</vt:lpstr>
      <vt:lpstr>Litosféra</vt:lpstr>
      <vt:lpstr> </vt:lpstr>
      <vt:lpstr>Stavba zemského tělesa</vt:lpstr>
      <vt:lpstr>Typy a složení zemské kůry </vt:lpstr>
      <vt:lpstr>Snímek 7</vt:lpstr>
    </vt:vector>
  </TitlesOfParts>
  <Company>Chytil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LITOSFÉRA</dc:title>
  <dc:creator>Ivo</dc:creator>
  <cp:lastModifiedBy>Ivo</cp:lastModifiedBy>
  <cp:revision>52</cp:revision>
  <dcterms:created xsi:type="dcterms:W3CDTF">2006-10-31T18:12:06Z</dcterms:created>
  <dcterms:modified xsi:type="dcterms:W3CDTF">2013-06-06T20:25:05Z</dcterms:modified>
</cp:coreProperties>
</file>