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0" r:id="rId2"/>
    <p:sldId id="256" r:id="rId3"/>
    <p:sldId id="257" r:id="rId4"/>
    <p:sldId id="273" r:id="rId5"/>
    <p:sldId id="298" r:id="rId6"/>
    <p:sldId id="302" r:id="rId7"/>
    <p:sldId id="307" r:id="rId8"/>
    <p:sldId id="303" r:id="rId9"/>
    <p:sldId id="264" r:id="rId10"/>
    <p:sldId id="299" r:id="rId11"/>
    <p:sldId id="282" r:id="rId12"/>
    <p:sldId id="294" r:id="rId13"/>
    <p:sldId id="295" r:id="rId14"/>
    <p:sldId id="258" r:id="rId15"/>
    <p:sldId id="269" r:id="rId16"/>
    <p:sldId id="260" r:id="rId17"/>
    <p:sldId id="278" r:id="rId18"/>
    <p:sldId id="270" r:id="rId19"/>
    <p:sldId id="284" r:id="rId20"/>
    <p:sldId id="285" r:id="rId21"/>
    <p:sldId id="287" r:id="rId22"/>
    <p:sldId id="280" r:id="rId23"/>
    <p:sldId id="286" r:id="rId24"/>
    <p:sldId id="300" r:id="rId25"/>
    <p:sldId id="281" r:id="rId26"/>
    <p:sldId id="261" r:id="rId27"/>
    <p:sldId id="309" r:id="rId28"/>
    <p:sldId id="308" r:id="rId29"/>
    <p:sldId id="288" r:id="rId30"/>
    <p:sldId id="271" r:id="rId31"/>
    <p:sldId id="263" r:id="rId32"/>
    <p:sldId id="268" r:id="rId33"/>
    <p:sldId id="265" r:id="rId34"/>
    <p:sldId id="266" r:id="rId35"/>
    <p:sldId id="267" r:id="rId36"/>
    <p:sldId id="296" r:id="rId37"/>
    <p:sldId id="290" r:id="rId38"/>
    <p:sldId id="291" r:id="rId39"/>
    <p:sldId id="292" r:id="rId40"/>
    <p:sldId id="305" r:id="rId41"/>
    <p:sldId id="30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66"/>
    <a:srgbClr val="339933"/>
    <a:srgbClr val="663300"/>
    <a:srgbClr val="996633"/>
    <a:srgbClr val="66FFCC"/>
    <a:srgbClr val="00FFCC"/>
    <a:srgbClr val="99FFCC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onze_Horseman002.jpg" TargetMode="External"/><Relationship Id="rId2" Type="http://schemas.openxmlformats.org/officeDocument/2006/relationships/hyperlink" Target="http://commons.wikimedia.org/wiki/File:Peter_der-Grosse_1838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nkt-Pet&#283;rburg_136.jpg" TargetMode="External"/><Relationship Id="rId2" Type="http://schemas.openxmlformats.org/officeDocument/2006/relationships/hyperlink" Target="http://commons.wikimedia.org/wiki/File:Admiralty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dmiralty_St_Petersburg_01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ew_to_Saint_Isaac's_Cathedral_by_Ivan_Smelov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tersburg-square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commons.wikimedia.org/wiki/File:HermitageAcrossNev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47;&#1080;&#1084;&#1085;&#1080;&#1081;_&#1076;&#1074;&#1086;&#1088;&#1077;&#1094;_&#1089;&#1086;_&#1089;&#1090;&#1086;&#1088;&#1086;&#1085;&#1099;_&#1044;&#1074;&#1086;&#1088;&#1094;&#1086;&#1074;&#1086;&#1075;&#1086;_&#1087;&#1088;&#1086;&#1077;&#1079;&#1076;&#1072;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hyperlink" Target="http://commons.wikimedia.org/wiki/File:Hermitage_from_Zayachy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5;&#1072;&#1085;&#1086;&#1088;&#1072;&#1084;&#1072;_&#1044;&#1074;&#1086;&#1088;&#1094;&#1086;&#1074;&#1086;&#1081;_&#1087;&#1083;&#1086;&#1097;&#1072;&#1076;&#1080;._&#1047;&#1080;&#1084;&#1072;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openxmlformats.org/officeDocument/2006/relationships/hyperlink" Target="http://commons.wikimedia.org/wiki/File:PalaceSquareNigh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commons.wikimedia.org/wiki/File:&#1042;&#1080;&#1076;_&#1085;&#1072;_&#1055;&#1077;&#1090;&#1088;&#1086;&#1087;&#1072;&#1083;&#1086;&#1074;&#1082;&#1091;_&#1080;_&#1044;&#1074;&#1086;&#1088;&#1094;&#1086;&#1074;&#1099;&#1081;_pan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lace_bridge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ew_on_the_Neva_River_from_Palace_Bridge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inity_Bridge_in_Saint_Petersburg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lsheokhtinsky_Bridge_SPB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ight_Nevskiy_Flickr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b_06-2012_Nevsky_various_02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hyperlink" Target="http://commons.wikimedia.org/wiki/File:Kazan_Cathedral,_St._Petersburg,_Russia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okotov_Portrait_Catherine_II.jpg" TargetMode="External"/><Relationship Id="rId2" Type="http://schemas.openxmlformats.org/officeDocument/2006/relationships/hyperlink" Target="http://commons.wikimedia.org/wiki/File:Katharina_II.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ruiser_Aurora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riinsky_Theatre001.jp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asnaKrovi.JPG" TargetMode="External"/><Relationship Id="rId2" Type="http://schemas.openxmlformats.org/officeDocument/2006/relationships/hyperlink" Target="http://commons.wikimedia.org/wiki/File:St._Petersburg_church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molny_Convent.jp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molny_convent_building_01.jpg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molny_Convent_HDR_01_(4082705038).jpg" TargetMode="External"/><Relationship Id="rId2" Type="http://schemas.openxmlformats.org/officeDocument/2006/relationships/hyperlink" Target="http://commons.wikimedia.org/wiki/File:&#1057;&#1084;&#1086;&#1083;&#1100;&#1085;&#1099;&#1081;_&#1089;&#1086;&#1073;&#1086;&#1088;_2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7;&#1084;&#1086;&#1083;&#1100;&#1085;&#1099;&#1081;_&#1084;&#1086;&#1085;&#1072;&#1089;&#1090;&#1099;&#1088;&#1100;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terhof_summer.jpg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therine_Palace_in_Tsarskoe_Selo_02.jpg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shkin_Catherine_Park_01.jpg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at_of_Arms_of_Saint_Petersburg_(2003).svg" TargetMode="External"/><Relationship Id="rId2" Type="http://schemas.openxmlformats.org/officeDocument/2006/relationships/hyperlink" Target="http://commons.wikimedia.org/wiki/File:Flag_of_Saint_Petersburg_Russia.sv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5;&#1077;&#1090;&#1088;&#1086;&#1087;&#1072;&#1074;&#1083;&#1086;&#1074;&#1082;&#1072;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ter_&amp;_Paul_fortress_in_SPB_0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nkt_Petersburg_Peter-und-Paul-Kathedrale_2006_a.jpg" TargetMode="External"/><Relationship Id="rId2" Type="http://schemas.openxmlformats.org/officeDocument/2006/relationships/hyperlink" Target="http://commons.wikimedia.org/wiki/File:Peter_and_Paul_Cathedral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82054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– </a:t>
                      </a:r>
                      <a:r>
                        <a:rPr lang="cs-CZ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Sankt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Petěrburg</a:t>
                      </a:r>
                      <a:endParaRPr lang="cs-CZ" sz="16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Sankt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Petěrburgu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Sankt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Petěrburg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Petr I., Palácové náměstí, Ermitáž, Admiralita, Aurora, Něva, Něvský prospekt, Petropavlovská pevnost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Puškino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8. 2. 2013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latin typeface="Calibri" pitchFamily="34" charset="0"/>
              </a:rPr>
              <a:t>Санкт-Петербург</a:t>
            </a:r>
            <a:r>
              <a:rPr lang="cs-CZ" b="1" dirty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левый берег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Медный всадник – памятник основоположнику </a:t>
            </a:r>
            <a:endParaRPr lang="ru-RU" sz="2600" dirty="0"/>
          </a:p>
          <a:p>
            <a:r>
              <a:rPr lang="ru-RU" sz="2600" dirty="0"/>
              <a:t>Золотая игла </a:t>
            </a:r>
            <a:r>
              <a:rPr lang="ru-RU" sz="2600" dirty="0" smtClean="0"/>
              <a:t>Адмиралтейства - здание </a:t>
            </a:r>
            <a:r>
              <a:rPr lang="ru-RU" sz="2600" dirty="0"/>
              <a:t>военно-морского флота </a:t>
            </a:r>
            <a:r>
              <a:rPr lang="ru-RU" sz="2600" dirty="0" smtClean="0"/>
              <a:t> - находится </a:t>
            </a:r>
            <a:r>
              <a:rPr lang="ru-RU" sz="2600" dirty="0"/>
              <a:t>рядом с Медным </a:t>
            </a:r>
            <a:r>
              <a:rPr lang="ru-RU" sz="2600" dirty="0" smtClean="0"/>
              <a:t>всадником</a:t>
            </a:r>
          </a:p>
          <a:p>
            <a:r>
              <a:rPr lang="ru-RU" sz="2600" dirty="0"/>
              <a:t>Исаакиевский собор – самый большой собор города, памятник позднего русского </a:t>
            </a:r>
            <a:r>
              <a:rPr lang="ru-RU" sz="2600" dirty="0" smtClean="0"/>
              <a:t>классицизма</a:t>
            </a:r>
          </a:p>
          <a:p>
            <a:r>
              <a:rPr lang="ru-RU" sz="2600" dirty="0" smtClean="0"/>
              <a:t>Дворцовая площадь – центр города</a:t>
            </a:r>
            <a:endParaRPr lang="ru-RU" sz="2600" dirty="0"/>
          </a:p>
          <a:p>
            <a:endParaRPr lang="ru-RU" sz="2600" dirty="0"/>
          </a:p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660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30" dirty="0" smtClean="0"/>
              <a:t>&lt;</a:t>
            </a:r>
            <a:r>
              <a:rPr lang="cs-CZ" sz="1600" spc="-30" dirty="0" smtClean="0">
                <a:hlinkClick r:id="rId2"/>
              </a:rPr>
              <a:t>http://commons.wikimedia.org/wiki/File:Peter_der-Grosse_1838.jpg</a:t>
            </a:r>
            <a:r>
              <a:rPr lang="pl-PL" sz="1600" spc="-30" dirty="0" smtClean="0"/>
              <a:t>&gt;, </a:t>
            </a:r>
            <a:r>
              <a:rPr lang="pl-PL" sz="1600" spc="-30" dirty="0"/>
              <a:t>Dostupný pod </a:t>
            </a:r>
            <a:r>
              <a:rPr lang="pl-PL" sz="1600" spc="-30" dirty="0" smtClean="0"/>
              <a:t>licencí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70" dirty="0" smtClean="0"/>
              <a:t>Creative </a:t>
            </a:r>
            <a:r>
              <a:rPr lang="pl-PL" sz="1600" spc="-70" dirty="0"/>
              <a:t>Commons na WWW</a:t>
            </a:r>
            <a:r>
              <a:rPr lang="pl-PL" sz="1600" spc="-70" dirty="0" smtClean="0"/>
              <a:t>:</a:t>
            </a:r>
            <a:r>
              <a:rPr lang="cs-CZ" sz="1600" spc="-70" dirty="0"/>
              <a:t> </a:t>
            </a:r>
            <a:r>
              <a:rPr lang="pl-PL" sz="1600" spc="-70" dirty="0" smtClean="0"/>
              <a:t>&lt;</a:t>
            </a:r>
            <a:r>
              <a:rPr lang="cs-CZ" sz="1600" spc="-70" dirty="0" smtClean="0">
                <a:hlinkClick r:id="rId3"/>
              </a:rPr>
              <a:t>http</a:t>
            </a:r>
            <a:r>
              <a:rPr lang="cs-CZ" sz="1600" spc="-70" dirty="0">
                <a:hlinkClick r:id="rId3"/>
              </a:rPr>
              <a:t>://</a:t>
            </a:r>
            <a:r>
              <a:rPr lang="cs-CZ" sz="1600" spc="-70" dirty="0" smtClean="0">
                <a:hlinkClick r:id="rId3"/>
              </a:rPr>
              <a:t>commons.wikimedia.org/wiki/File:Bronze_Horseman002.jpg</a:t>
            </a:r>
            <a:r>
              <a:rPr lang="cs-CZ" spc="-70" dirty="0" smtClean="0"/>
              <a:t>&gt;</a:t>
            </a:r>
            <a:endParaRPr lang="cs-CZ" spc="-70" dirty="0"/>
          </a:p>
        </p:txBody>
      </p:sp>
      <p:pic>
        <p:nvPicPr>
          <p:cNvPr id="7" name="Zástupný symbol pro 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00" y="476250"/>
            <a:ext cx="3816350" cy="4681538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Медный всадник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3816424" cy="426170"/>
          </a:xfrm>
        </p:spPr>
        <p:txBody>
          <a:bodyPr/>
          <a:lstStyle/>
          <a:p>
            <a:pPr algn="ctr"/>
            <a:r>
              <a:rPr lang="ru-RU" dirty="0"/>
              <a:t>Портрет Петра I Великого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250"/>
            <a:ext cx="36576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5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Главное адмиралтейство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2013-02-06]. </a:t>
            </a:r>
            <a:r>
              <a:rPr lang="pl-PL" sz="1600" dirty="0"/>
              <a:t>Dostupný pod licencí 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commons.wikimedia.org/wiki/File:Admiralty.jpg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commons.wikimedia.org/wiki/File:Sankt-Petěrburg_136.jpg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  <p:pic>
        <p:nvPicPr>
          <p:cNvPr id="5" name="Zástupný symbol pro 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684213" y="476250"/>
            <a:ext cx="3816350" cy="4681538"/>
          </a:xfrm>
          <a:prstGeom prst="rect">
            <a:avLst/>
          </a:prstGeom>
        </p:spPr>
      </p:pic>
      <p:pic>
        <p:nvPicPr>
          <p:cNvPr id="6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00" y="476250"/>
            <a:ext cx="3816350" cy="4681538"/>
          </a:xfrm>
        </p:spPr>
      </p:pic>
    </p:spTree>
    <p:extLst>
      <p:ext uri="{BB962C8B-B14F-4D97-AF65-F5344CB8AC3E}">
        <p14:creationId xmlns:p14="http://schemas.microsoft.com/office/powerpoint/2010/main" val="26820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Главное адмиралтейство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2013-02-06]. </a:t>
            </a:r>
            <a:r>
              <a:rPr lang="pl-PL" sz="1600" dirty="0"/>
              <a:t>Dostupný pod licencí 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commons.wikimedia.org/wiki/File:Admiralty_St_Petersburg_01.jpg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Исаакиевский собор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" b="201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80" dirty="0" smtClean="0"/>
              <a:t>&lt;</a:t>
            </a:r>
            <a:r>
              <a:rPr lang="cs-CZ" sz="1600" spc="-80" dirty="0" smtClean="0">
                <a:hlinkClick r:id="rId3"/>
              </a:rPr>
              <a:t>http</a:t>
            </a:r>
            <a:r>
              <a:rPr lang="cs-CZ" sz="1600" spc="-80" dirty="0">
                <a:hlinkClick r:id="rId3"/>
              </a:rPr>
              <a:t>://</a:t>
            </a:r>
            <a:r>
              <a:rPr lang="cs-CZ" sz="1600" spc="-80" dirty="0" smtClean="0">
                <a:hlinkClick r:id="rId3"/>
              </a:rPr>
              <a:t>commons.wikimedia.org/wiki/File:View_to_Saint_Isaac%27s_Cathedral_by_Ivan_Smelov.jpg</a:t>
            </a:r>
            <a:r>
              <a:rPr lang="pl-PL" sz="1600" spc="-80" dirty="0" smtClean="0"/>
              <a:t>&gt;</a:t>
            </a:r>
            <a:endParaRPr lang="pl-PL" sz="1600" spc="-8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Дворцовая площадь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commons.wikimedia.org/wiki/File:Petersburg-square.jpg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Дворцовая площадь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Александровская колона</a:t>
            </a:r>
          </a:p>
          <a:p>
            <a:r>
              <a:rPr lang="ru-RU" sz="2600" dirty="0" smtClean="0"/>
              <a:t>Зимний дворец</a:t>
            </a:r>
          </a:p>
          <a:p>
            <a:r>
              <a:rPr lang="ru-RU" sz="2600" dirty="0" smtClean="0"/>
              <a:t>здания всемирно известного музея Эрмитаж </a:t>
            </a:r>
          </a:p>
          <a:p>
            <a:r>
              <a:rPr lang="ru-RU" sz="2600" dirty="0" smtClean="0"/>
              <a:t>Эрмитаж основала царица Екатерина </a:t>
            </a:r>
            <a:r>
              <a:rPr lang="cs-CZ" sz="2600" dirty="0" smtClean="0"/>
              <a:t>II</a:t>
            </a:r>
            <a:endParaRPr lang="ru-RU" sz="2600" dirty="0" smtClean="0"/>
          </a:p>
          <a:p>
            <a:r>
              <a:rPr lang="ru-RU" sz="2600" dirty="0" smtClean="0"/>
              <a:t>Эрмитаж включает здания Малого, Старого, Нового Эрмитажа и Эрмитажного театра 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endParaRPr lang="cs-CZ" sz="2600" dirty="0"/>
          </a:p>
        </p:txBody>
      </p:sp>
      <p:sp>
        <p:nvSpPr>
          <p:cNvPr id="4" name="Zástupný symbol pro text 3"/>
          <p:cNvSpPr txBox="1">
            <a:spLocks/>
          </p:cNvSpPr>
          <p:nvPr/>
        </p:nvSpPr>
        <p:spPr>
          <a:xfrm>
            <a:off x="683568" y="5648474"/>
            <a:ext cx="7703840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 smtClean="0"/>
              <a:t>Zdroj: [online]. [cit. 2013-02-06]. Dostupný pod licencí Creative Commons na WWW:</a:t>
            </a:r>
          </a:p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commons.wikimedia.org/wiki/File:HermitageAcrossNeva.jpg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6009"/>
          <a:stretch>
            <a:fillRect/>
          </a:stretch>
        </p:blipFill>
        <p:spPr>
          <a:xfrm>
            <a:off x="684213" y="4581177"/>
            <a:ext cx="7702550" cy="10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Зимний </a:t>
            </a:r>
            <a:r>
              <a:rPr lang="ru-RU" dirty="0" smtClean="0"/>
              <a:t>дворец</a:t>
            </a:r>
            <a:r>
              <a:rPr lang="cs-CZ" dirty="0" smtClean="0"/>
              <a:t>, </a:t>
            </a:r>
            <a:r>
              <a:rPr lang="ru-RU" dirty="0"/>
              <a:t>там Государственный Эрмитаж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" b="4824"/>
          <a:stretch>
            <a:fillRect/>
          </a:stretch>
        </p:blipFill>
        <p:spPr>
          <a:xfrm>
            <a:off x="684213" y="476250"/>
            <a:ext cx="7702550" cy="25923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 smtClean="0">
                <a:hlinkClick r:id="rId3"/>
              </a:rPr>
              <a:t>Зимний_дворец_со_стороны_Дворцового_</a:t>
            </a:r>
            <a:endParaRPr lang="cs-CZ" sz="1600" dirty="0" smtClean="0">
              <a:hlinkClick r:id="rId3"/>
            </a:endParaRP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ru-RU" sz="1600" dirty="0" smtClean="0">
                <a:hlinkClick r:id="rId3"/>
              </a:rPr>
              <a:t>проезда.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&gt;, &lt;</a:t>
            </a:r>
            <a:r>
              <a:rPr lang="pl-PL" sz="1600" dirty="0" smtClean="0">
                <a:hlinkClick r:id="rId4"/>
              </a:rPr>
              <a:t>http</a:t>
            </a:r>
            <a:r>
              <a:rPr lang="pl-PL" sz="1600" dirty="0">
                <a:hlinkClick r:id="rId4"/>
              </a:rPr>
              <a:t>://</a:t>
            </a:r>
            <a:r>
              <a:rPr lang="pl-PL" sz="1600" dirty="0" smtClean="0">
                <a:hlinkClick r:id="rId4"/>
              </a:rPr>
              <a:t>commons.wikimedia.org/wiki/File:Hermitage_from_Zayachy.jpg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4" b="24084"/>
          <a:stretch>
            <a:fillRect/>
          </a:stretch>
        </p:blipFill>
        <p:spPr>
          <a:xfrm>
            <a:off x="684213" y="3141663"/>
            <a:ext cx="7702550" cy="2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Дворцовая площадь ночью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r="10945"/>
          <a:stretch>
            <a:fillRect/>
          </a:stretch>
        </p:blipFill>
        <p:spPr>
          <a:xfrm>
            <a:off x="684213" y="476250"/>
            <a:ext cx="7702550" cy="23050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90" dirty="0" smtClean="0"/>
              <a:t>&lt;</a:t>
            </a:r>
            <a:r>
              <a:rPr lang="pl-PL" sz="1600" spc="-90" dirty="0" smtClean="0">
                <a:hlinkClick r:id="rId3"/>
              </a:rPr>
              <a:t>http</a:t>
            </a:r>
            <a:r>
              <a:rPr lang="pl-PL" sz="1600" spc="-90" dirty="0">
                <a:hlinkClick r:id="rId3"/>
              </a:rPr>
              <a:t>://commons.wikimedia.org/wiki/File:</a:t>
            </a:r>
            <a:r>
              <a:rPr lang="ru-RU" sz="1600" spc="-90" dirty="0">
                <a:hlinkClick r:id="rId3"/>
              </a:rPr>
              <a:t>Панорама_Дворцовой_площади._Зима.</a:t>
            </a:r>
            <a:r>
              <a:rPr lang="pl-PL" sz="1600" spc="-90" dirty="0" smtClean="0">
                <a:hlinkClick r:id="rId3"/>
              </a:rPr>
              <a:t>jpg</a:t>
            </a:r>
            <a:r>
              <a:rPr lang="pl-PL" sz="1600" spc="-90" dirty="0" smtClean="0"/>
              <a:t>&gt;, Dostupný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90" dirty="0" smtClean="0"/>
              <a:t>pod licencí Public Domain na WWW: &lt;</a:t>
            </a:r>
            <a:r>
              <a:rPr lang="cs-CZ" sz="1600" spc="-90" dirty="0" smtClean="0">
                <a:hlinkClick r:id="rId4"/>
              </a:rPr>
              <a:t>http://commons.wikimedia.org/wiki/File:PalaceSquareNight.jpg</a:t>
            </a:r>
            <a:r>
              <a:rPr lang="pl-PL" sz="1600" spc="-90" dirty="0" smtClean="0"/>
              <a:t>&gt;</a:t>
            </a:r>
            <a:endParaRPr lang="cs-CZ" dirty="0"/>
          </a:p>
        </p:txBody>
      </p:sp>
      <p:pic>
        <p:nvPicPr>
          <p:cNvPr id="7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2407"/>
          <a:stretch>
            <a:fillRect/>
          </a:stretch>
        </p:blipFill>
        <p:spPr>
          <a:xfrm>
            <a:off x="684213" y="2852738"/>
            <a:ext cx="7702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</a:t>
            </a:r>
            <a:r>
              <a:rPr lang="ru-RU" b="1" dirty="0" smtClean="0"/>
              <a:t>осты Санкт Петербурга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город расположен на сто одном острове дельты реки Невы – зовут его Венецией севера</a:t>
            </a:r>
          </a:p>
          <a:p>
            <a:r>
              <a:rPr lang="ru-RU" sz="2600" dirty="0" smtClean="0"/>
              <a:t>в городе около 800 мостов и мостиков, в том числе около 20 разводных</a:t>
            </a:r>
            <a:endParaRPr lang="cs-CZ" sz="2600" dirty="0" smtClean="0"/>
          </a:p>
          <a:p>
            <a:r>
              <a:rPr lang="ru-RU" sz="2600" dirty="0" smtClean="0"/>
              <a:t>часа в два ночи открываются мосты на реке Неве </a:t>
            </a:r>
            <a:r>
              <a:rPr lang="cs-CZ" sz="2600" dirty="0" smtClean="0"/>
              <a:t>…</a:t>
            </a:r>
            <a:endParaRPr lang="cs-CZ" sz="2600" dirty="0"/>
          </a:p>
        </p:txBody>
      </p:sp>
      <p:sp>
        <p:nvSpPr>
          <p:cNvPr id="4" name="Zástupný symbol pro text 3"/>
          <p:cNvSpPr txBox="1">
            <a:spLocks/>
          </p:cNvSpPr>
          <p:nvPr/>
        </p:nvSpPr>
        <p:spPr>
          <a:xfrm>
            <a:off x="683568" y="5648474"/>
            <a:ext cx="7703840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 smtClean="0"/>
              <a:t>Zdroj: [online]. [cit. 2013-02-06]. Dostupný pod licencí Creative Commons na WWW:</a:t>
            </a:r>
            <a:r>
              <a:rPr lang="ru-RU" sz="1600" dirty="0" smtClean="0"/>
              <a:t> </a:t>
            </a:r>
            <a:r>
              <a:rPr lang="pl-PL" sz="1600" spc="-30" dirty="0" smtClean="0"/>
              <a:t>&lt;</a:t>
            </a:r>
            <a:r>
              <a:rPr lang="cs-CZ" sz="1600" spc="-30" dirty="0" smtClean="0">
                <a:hlinkClick r:id="rId2"/>
              </a:rPr>
              <a:t>http://commons.wikimedia.org/wiki/File:</a:t>
            </a:r>
            <a:r>
              <a:rPr lang="ru-RU" sz="1600" spc="-30" dirty="0">
                <a:hlinkClick r:id="rId2"/>
              </a:rPr>
              <a:t>Вид_на_Петропаловку_и_Дворцовый_</a:t>
            </a:r>
            <a:r>
              <a:rPr lang="cs-CZ" sz="1600" spc="-30" dirty="0" smtClean="0">
                <a:hlinkClick r:id="rId2"/>
              </a:rPr>
              <a:t>pan7.jpg</a:t>
            </a:r>
            <a:r>
              <a:rPr lang="pl-PL" sz="1600" spc="-30" dirty="0" smtClean="0"/>
              <a:t>&gt;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11959"/>
          <a:stretch>
            <a:fillRect/>
          </a:stretch>
        </p:blipFill>
        <p:spPr>
          <a:xfrm>
            <a:off x="684213" y="3861048"/>
            <a:ext cx="7702550" cy="17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84206" y="1353542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1340768"/>
            <a:ext cx="5951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bg1"/>
                </a:solidFill>
              </a:rPr>
              <a:t>Санкт-Петербург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Дворцовый мост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b="184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</a:t>
            </a:r>
            <a:r>
              <a:rPr lang="pl-PL" sz="1600" dirty="0" smtClean="0"/>
              <a:t>licencí 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commons.wikimedia.org/wiki/File:Palace_bridge.JPG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7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Вид на реку </a:t>
            </a:r>
            <a:r>
              <a:rPr lang="ru-RU" dirty="0" smtClean="0"/>
              <a:t>Невы </a:t>
            </a:r>
            <a:r>
              <a:rPr lang="ru-RU" dirty="0"/>
              <a:t>с Дворцового моста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464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40" dirty="0" smtClean="0"/>
              <a:t>&lt;</a:t>
            </a:r>
            <a:r>
              <a:rPr lang="cs-CZ" sz="1600" spc="-40" dirty="0" smtClean="0">
                <a:hlinkClick r:id="rId3"/>
              </a:rPr>
              <a:t>http</a:t>
            </a:r>
            <a:r>
              <a:rPr lang="cs-CZ" sz="1600" spc="-40" dirty="0">
                <a:hlinkClick r:id="rId3"/>
              </a:rPr>
              <a:t>://</a:t>
            </a:r>
            <a:r>
              <a:rPr lang="cs-CZ" sz="1600" spc="-40" dirty="0" smtClean="0">
                <a:hlinkClick r:id="rId3"/>
              </a:rPr>
              <a:t>commons.wikimedia.org/wiki/File:View_on_the_Neva_River_from_Palace_Bridge.jpg</a:t>
            </a:r>
            <a:r>
              <a:rPr lang="pl-PL" sz="1600" spc="-40" dirty="0" smtClean="0"/>
              <a:t>&gt;</a:t>
            </a:r>
            <a:endParaRPr lang="pl-PL" sz="1600" spc="-4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7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Троицкий мост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324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commons.wikimedia.org/wiki/File:Trinity_Bridge_in_Saint_Petersburg.jpg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5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Большеохтинский мост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b="412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commons.wikimedia.org/wiki/File:Bolsheokhtinsky_Bridge_SPB.jpg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7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Невский проспект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Невский </a:t>
            </a:r>
            <a:r>
              <a:rPr lang="ru-RU" sz="2600" dirty="0" smtClean="0"/>
              <a:t>проспект – главная улица города</a:t>
            </a:r>
            <a:endParaRPr lang="ru-RU" sz="2600" dirty="0"/>
          </a:p>
          <a:p>
            <a:r>
              <a:rPr lang="ru-RU" sz="2600" dirty="0"/>
              <a:t>Казанский собор – он выходит на Невский проспект, </a:t>
            </a:r>
            <a:r>
              <a:rPr lang="cs-CZ" sz="2600" dirty="0"/>
              <a:t>  </a:t>
            </a:r>
            <a:r>
              <a:rPr lang="ru-RU" sz="2600" dirty="0"/>
              <a:t>к зданию собора примыкает  полукруглая коллонада</a:t>
            </a:r>
          </a:p>
          <a:p>
            <a:r>
              <a:rPr lang="ru-RU" sz="2600" dirty="0"/>
              <a:t>Памятник Екатерине</a:t>
            </a:r>
            <a:r>
              <a:rPr lang="cs-CZ" sz="2600" dirty="0"/>
              <a:t> II</a:t>
            </a:r>
            <a:r>
              <a:rPr lang="ru-RU" sz="2600" dirty="0"/>
              <a:t> – он на Невском </a:t>
            </a:r>
            <a:r>
              <a:rPr lang="ru-RU" sz="2600" dirty="0" smtClean="0"/>
              <a:t>проспекте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ru-RU" sz="2600" dirty="0" smtClean="0"/>
          </a:p>
          <a:p>
            <a:endParaRPr lang="ru-RU" sz="2600" dirty="0" smtClean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537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Невский проспект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commons.wikimedia.org/wiki/File:Night_Nevskiy_Flickr.jpg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5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Казанский собор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7" b="21567"/>
          <a:stretch>
            <a:fillRect/>
          </a:stretch>
        </p:blipFill>
        <p:spPr>
          <a:xfrm>
            <a:off x="684213" y="476250"/>
            <a:ext cx="7702550" cy="23050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commons.wikimedia.org/wiki/File:Spb_06-2012_Nevsky_various_02.jpg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4"/>
              </a:rPr>
              <a:t>http</a:t>
            </a:r>
            <a:r>
              <a:rPr lang="pl-PL" sz="1600" dirty="0">
                <a:hlinkClick r:id="rId4"/>
              </a:rPr>
              <a:t>://commons.wikimedia.org/wiki/File:Kazan_Cathedral,_St._Petersburg,_</a:t>
            </a:r>
            <a:r>
              <a:rPr lang="pl-PL" sz="1600" dirty="0" smtClean="0">
                <a:hlinkClick r:id="rId4"/>
              </a:rPr>
              <a:t>Russia.jpg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  <p:pic>
        <p:nvPicPr>
          <p:cNvPr id="6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1756"/>
          <a:stretch>
            <a:fillRect/>
          </a:stretch>
        </p:blipFill>
        <p:spPr>
          <a:xfrm>
            <a:off x="684213" y="2852738"/>
            <a:ext cx="7702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://commons.wikimedia.org/wiki/File:Katharina_II..</a:t>
            </a:r>
            <a:r>
              <a:rPr lang="cs-CZ" sz="1600" dirty="0" err="1" smtClean="0">
                <a:hlinkClick r:id="rId2"/>
              </a:rPr>
              <a:t>jpg</a:t>
            </a:r>
            <a:r>
              <a:rPr lang="pl-PL" sz="1600" dirty="0" smtClean="0"/>
              <a:t>&gt;,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50" dirty="0" smtClean="0"/>
              <a:t>Domain </a:t>
            </a:r>
            <a:r>
              <a:rPr lang="pl-PL" sz="1600" spc="-50" dirty="0"/>
              <a:t>na WWW</a:t>
            </a:r>
            <a:r>
              <a:rPr lang="pl-PL" sz="1600" spc="-50" dirty="0" smtClean="0"/>
              <a:t>:</a:t>
            </a:r>
            <a:r>
              <a:rPr lang="cs-CZ" sz="1600" spc="-50" dirty="0"/>
              <a:t> </a:t>
            </a:r>
            <a:r>
              <a:rPr lang="pl-PL" sz="1600" spc="-50" dirty="0" smtClean="0"/>
              <a:t>&lt;</a:t>
            </a:r>
            <a:r>
              <a:rPr lang="cs-CZ" sz="1600" spc="-50" dirty="0" smtClean="0">
                <a:hlinkClick r:id="rId3"/>
              </a:rPr>
              <a:t>http</a:t>
            </a:r>
            <a:r>
              <a:rPr lang="cs-CZ" sz="1600" spc="-50" dirty="0">
                <a:hlinkClick r:id="rId3"/>
              </a:rPr>
              <a:t>://</a:t>
            </a:r>
            <a:r>
              <a:rPr lang="cs-CZ" sz="1600" spc="-50" dirty="0" smtClean="0">
                <a:hlinkClick r:id="rId3"/>
              </a:rPr>
              <a:t>commons.wikimedia.org/wiki/</a:t>
            </a:r>
            <a:r>
              <a:rPr lang="cs-CZ" sz="1600" spc="-50" dirty="0" err="1" smtClean="0">
                <a:hlinkClick r:id="rId3"/>
              </a:rPr>
              <a:t>File:Rokotov_Portrait_Catherine_II.jpg</a:t>
            </a:r>
            <a:r>
              <a:rPr lang="cs-CZ" spc="-50" dirty="0" smtClean="0"/>
              <a:t>&gt;</a:t>
            </a:r>
            <a:endParaRPr lang="cs-CZ" spc="-50" dirty="0"/>
          </a:p>
        </p:txBody>
      </p:sp>
      <p:pic>
        <p:nvPicPr>
          <p:cNvPr id="5" name="Zástupný symbol pro 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2723"/>
          <a:stretch>
            <a:fillRect/>
          </a:stretch>
        </p:blipFill>
        <p:spPr>
          <a:xfrm>
            <a:off x="684213" y="476250"/>
            <a:ext cx="3816350" cy="4681538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Екатерина </a:t>
            </a:r>
            <a:r>
              <a:rPr lang="cs-CZ" dirty="0"/>
              <a:t>II </a:t>
            </a:r>
            <a:r>
              <a:rPr lang="ru-RU" dirty="0"/>
              <a:t>Великая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3816424" cy="426170"/>
          </a:xfrm>
        </p:spPr>
        <p:txBody>
          <a:bodyPr/>
          <a:lstStyle/>
          <a:p>
            <a:pPr algn="ctr"/>
            <a:r>
              <a:rPr lang="ru-RU" dirty="0"/>
              <a:t>Памятник Екатерине </a:t>
            </a:r>
            <a:r>
              <a:rPr lang="cs-CZ" dirty="0"/>
              <a:t>II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94" y="476250"/>
            <a:ext cx="382563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4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Известные места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Крейсер </a:t>
            </a:r>
            <a:r>
              <a:rPr lang="ru-RU" sz="2600" dirty="0"/>
              <a:t>Аврора</a:t>
            </a:r>
            <a:r>
              <a:rPr lang="cs-CZ" sz="2600" dirty="0"/>
              <a:t> – </a:t>
            </a:r>
            <a:r>
              <a:rPr lang="ru-RU" sz="2600" dirty="0"/>
              <a:t>памятник октябрьской революции, </a:t>
            </a:r>
            <a:r>
              <a:rPr lang="cs-CZ" sz="2600" dirty="0"/>
              <a:t>o</a:t>
            </a:r>
            <a:r>
              <a:rPr lang="ru-RU" sz="2600" dirty="0"/>
              <a:t>н на вечной стоянке</a:t>
            </a:r>
          </a:p>
          <a:p>
            <a:r>
              <a:rPr lang="ru-RU" sz="2600" dirty="0"/>
              <a:t>Мариинский театр оперы и </a:t>
            </a:r>
            <a:r>
              <a:rPr lang="ru-RU" sz="2600" dirty="0" smtClean="0"/>
              <a:t>балета – он на театральной площади</a:t>
            </a:r>
          </a:p>
          <a:p>
            <a:r>
              <a:rPr lang="ru-RU" sz="2800" dirty="0"/>
              <a:t>Храм Воскресения </a:t>
            </a:r>
            <a:r>
              <a:rPr lang="ru-RU" sz="2800" dirty="0" smtClean="0"/>
              <a:t>Христова</a:t>
            </a:r>
          </a:p>
          <a:p>
            <a:r>
              <a:rPr lang="ru-RU" sz="2800" dirty="0"/>
              <a:t>Смольный </a:t>
            </a:r>
            <a:r>
              <a:rPr lang="ru-RU" sz="2800" dirty="0" smtClean="0"/>
              <a:t>монастырь и Смольный собор</a:t>
            </a:r>
            <a:endParaRPr lang="cs-CZ" sz="2800" dirty="0" smtClean="0"/>
          </a:p>
          <a:p>
            <a:endParaRPr lang="ru-RU" sz="2600" dirty="0"/>
          </a:p>
          <a:p>
            <a:endParaRPr lang="cs-CZ" sz="2600" dirty="0"/>
          </a:p>
          <a:p>
            <a:pPr marL="0" indent="0">
              <a:buNone/>
            </a:pPr>
            <a:endParaRPr lang="ru-RU" sz="2600" dirty="0" smtClean="0"/>
          </a:p>
          <a:p>
            <a:endParaRPr lang="ru-RU" sz="2600" dirty="0" smtClean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6720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Крейсер «Аврора»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20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commons.wikimedia.org/wiki/File:Kruiser_Aurora.jpg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7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b="1" dirty="0" smtClean="0">
                <a:latin typeface="Calibri" pitchFamily="34" charset="0"/>
              </a:rPr>
              <a:t>Санкт-Петербург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0" name="Volný tvar 169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1" name="Volný tvar 170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3" name="TextovéPole 172"/>
          <p:cNvSpPr txBox="1"/>
          <p:nvPr/>
        </p:nvSpPr>
        <p:spPr>
          <a:xfrm>
            <a:off x="191993" y="3140968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Санкт-Петербу́рг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1557624" y="2780928"/>
            <a:ext cx="422088" cy="249510"/>
          </a:xfrm>
          <a:custGeom>
            <a:avLst/>
            <a:gdLst>
              <a:gd name="connsiteX0" fmla="*/ 6708 w 305369"/>
              <a:gd name="connsiteY0" fmla="*/ 267633 h 296216"/>
              <a:gd name="connsiteX1" fmla="*/ 186817 w 305369"/>
              <a:gd name="connsiteY1" fmla="*/ 281487 h 296216"/>
              <a:gd name="connsiteX2" fmla="*/ 297653 w 305369"/>
              <a:gd name="connsiteY2" fmla="*/ 170651 h 296216"/>
              <a:gd name="connsiteX3" fmla="*/ 269944 w 305369"/>
              <a:gd name="connsiteY3" fmla="*/ 18251 h 296216"/>
              <a:gd name="connsiteX4" fmla="*/ 62126 w 305369"/>
              <a:gd name="connsiteY4" fmla="*/ 32106 h 296216"/>
              <a:gd name="connsiteX5" fmla="*/ 6708 w 305369"/>
              <a:gd name="connsiteY5" fmla="*/ 267633 h 29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69" h="296216">
                <a:moveTo>
                  <a:pt x="6708" y="267633"/>
                </a:moveTo>
                <a:cubicBezTo>
                  <a:pt x="27490" y="309196"/>
                  <a:pt x="138326" y="297651"/>
                  <a:pt x="186817" y="281487"/>
                </a:cubicBezTo>
                <a:cubicBezTo>
                  <a:pt x="235308" y="265323"/>
                  <a:pt x="283799" y="214524"/>
                  <a:pt x="297653" y="170651"/>
                </a:cubicBezTo>
                <a:cubicBezTo>
                  <a:pt x="311507" y="126778"/>
                  <a:pt x="309199" y="41342"/>
                  <a:pt x="269944" y="18251"/>
                </a:cubicBezTo>
                <a:cubicBezTo>
                  <a:pt x="230689" y="-4840"/>
                  <a:pt x="108308" y="-11766"/>
                  <a:pt x="62126" y="32106"/>
                </a:cubicBezTo>
                <a:cubicBezTo>
                  <a:pt x="15944" y="75978"/>
                  <a:pt x="-14074" y="226070"/>
                  <a:pt x="6708" y="26763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9217" y="1916832"/>
            <a:ext cx="1882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 smtClean="0">
                <a:solidFill>
                  <a:srgbClr val="385D8A"/>
                </a:solidFill>
              </a:rPr>
              <a:t>Ладожское</a:t>
            </a:r>
            <a:endParaRPr lang="cs-CZ" sz="2800" dirty="0" smtClean="0">
              <a:solidFill>
                <a:srgbClr val="385D8A"/>
              </a:solidFill>
            </a:endParaRPr>
          </a:p>
          <a:p>
            <a:r>
              <a:rPr lang="az-Cyrl-AZ" sz="2800" dirty="0" smtClean="0">
                <a:solidFill>
                  <a:srgbClr val="385D8A"/>
                </a:solidFill>
              </a:rPr>
              <a:t>озеро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172" name="Ovál 171"/>
          <p:cNvSpPr/>
          <p:nvPr/>
        </p:nvSpPr>
        <p:spPr>
          <a:xfrm>
            <a:off x="1331640" y="2780928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2843808" y="1988840"/>
            <a:ext cx="5842992" cy="4525963"/>
          </a:xfrm>
        </p:spPr>
        <p:txBody>
          <a:bodyPr>
            <a:normAutofit/>
          </a:bodyPr>
          <a:lstStyle/>
          <a:p>
            <a:r>
              <a:rPr lang="ru-RU" sz="2600" dirty="0"/>
              <a:t>город построен на северо западе России на берегая реки Невы и Финского залива </a:t>
            </a:r>
          </a:p>
          <a:p>
            <a:r>
              <a:rPr lang="ru-RU" sz="2600" dirty="0"/>
              <a:t>на востоке Ладожское озеро</a:t>
            </a:r>
            <a:endParaRPr lang="cs-CZ" sz="2600" dirty="0"/>
          </a:p>
          <a:p>
            <a:r>
              <a:rPr lang="ru-RU" sz="2600" dirty="0" smtClean="0"/>
              <a:t>город основал в 1703-ьем году царь Пётр Первый и провозгласил его столицей империи</a:t>
            </a:r>
          </a:p>
        </p:txBody>
      </p:sp>
    </p:spTree>
    <p:extLst>
      <p:ext uri="{BB962C8B-B14F-4D97-AF65-F5344CB8AC3E}">
        <p14:creationId xmlns:p14="http://schemas.microsoft.com/office/powerpoint/2010/main" val="8653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Мариинский </a:t>
            </a:r>
            <a:r>
              <a:rPr lang="ru-RU" dirty="0" smtClean="0"/>
              <a:t>театр</a:t>
            </a:r>
            <a:r>
              <a:rPr lang="cs-CZ" dirty="0" smtClean="0"/>
              <a:t> na </a:t>
            </a:r>
            <a:r>
              <a:rPr lang="ru-RU" dirty="0" smtClean="0"/>
              <a:t>Театральной площади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commons.wikimedia.org/wiki/File:Mariinsky_Theatre001.jpg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Храм Воскресения </a:t>
            </a:r>
            <a:r>
              <a:rPr lang="ru-RU" dirty="0" smtClean="0"/>
              <a:t>Христова</a:t>
            </a:r>
            <a:r>
              <a:rPr lang="cs-CZ" dirty="0" smtClean="0"/>
              <a:t> (</a:t>
            </a:r>
            <a:r>
              <a:rPr lang="ru-RU" dirty="0"/>
              <a:t>Спас на </a:t>
            </a:r>
            <a:r>
              <a:rPr lang="ru-RU" dirty="0" smtClean="0"/>
              <a:t>Крови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</a:t>
            </a:r>
            <a:r>
              <a:rPr lang="pl-PL" sz="1600" dirty="0"/>
              <a:t> </a:t>
            </a:r>
            <a:r>
              <a:rPr lang="pl-PL" sz="1600" dirty="0" smtClean="0"/>
              <a:t>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://commons.wikimedia.org/wiki/File:St._</a:t>
            </a:r>
            <a:r>
              <a:rPr lang="cs-CZ" sz="1600" dirty="0" smtClean="0">
                <a:hlinkClick r:id="rId2"/>
              </a:rPr>
              <a:t>Petersburg_church.jpg</a:t>
            </a:r>
            <a:r>
              <a:rPr lang="pl-PL" sz="1600" dirty="0" smtClean="0"/>
              <a:t>&gt;, Dostupný pod li-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10" dirty="0" smtClean="0"/>
              <a:t>cencí Public </a:t>
            </a:r>
            <a:r>
              <a:rPr lang="pl-PL" sz="1600" spc="-10" dirty="0"/>
              <a:t>Domain na WWW</a:t>
            </a:r>
            <a:r>
              <a:rPr lang="pl-PL" sz="1600" spc="-10" dirty="0" smtClean="0"/>
              <a:t>: &lt;</a:t>
            </a:r>
            <a:r>
              <a:rPr lang="pl-PL" sz="1600" spc="-10" dirty="0" smtClean="0">
                <a:hlinkClick r:id="rId3"/>
              </a:rPr>
              <a:t>http</a:t>
            </a:r>
            <a:r>
              <a:rPr lang="pl-PL" sz="1600" spc="-10" dirty="0">
                <a:hlinkClick r:id="rId3"/>
              </a:rPr>
              <a:t>://</a:t>
            </a:r>
            <a:r>
              <a:rPr lang="pl-PL" sz="1600" spc="-10" dirty="0" smtClean="0">
                <a:hlinkClick r:id="rId3"/>
              </a:rPr>
              <a:t>commons.wikimedia.org/wiki/File:SpasnaKrovi.JPG</a:t>
            </a:r>
            <a:r>
              <a:rPr lang="pl-PL" sz="1600" spc="-10" dirty="0" smtClean="0"/>
              <a:t>&gt;</a:t>
            </a:r>
            <a:endParaRPr lang="pl-PL" sz="1600" spc="-10" dirty="0"/>
          </a:p>
          <a:p>
            <a:endParaRPr lang="cs-CZ" dirty="0"/>
          </a:p>
        </p:txBody>
      </p:sp>
      <p:pic>
        <p:nvPicPr>
          <p:cNvPr id="5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22"/>
          <a:stretch>
            <a:fillRect/>
          </a:stretch>
        </p:blipFill>
        <p:spPr>
          <a:xfrm>
            <a:off x="684213" y="476250"/>
            <a:ext cx="3816350" cy="4681538"/>
          </a:xfrm>
        </p:spPr>
      </p:pic>
      <p:pic>
        <p:nvPicPr>
          <p:cNvPr id="7" name="Zástupný symbol pro 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b="9144"/>
          <a:stretch>
            <a:fillRect/>
          </a:stretch>
        </p:blipFill>
        <p:spPr>
          <a:xfrm>
            <a:off x="4572000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Смольный монастырь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557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commons.wikimedia.org/wiki/File:Smolny_Convent.jpg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Смольный монастырь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b="412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commons.wikimedia.org/wiki/File:Smolny_convent_building_01.jpg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Смольный собор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://commons.wikimedia.org/wiki/File:</a:t>
            </a:r>
            <a:r>
              <a:rPr lang="ru-RU" sz="1600" dirty="0">
                <a:hlinkClick r:id="rId2"/>
              </a:rPr>
              <a:t>Смольный_собор_2.</a:t>
            </a:r>
            <a:r>
              <a:rPr lang="cs-CZ" sz="1600" dirty="0" err="1" smtClean="0">
                <a:hlinkClick r:id="rId2"/>
              </a:rPr>
              <a:t>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://commons.wikimedia.org/wiki/File:Smolny_Convent_HDR_01_(4082705038).</a:t>
            </a:r>
            <a:r>
              <a:rPr lang="pl-PL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5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b="3717"/>
          <a:stretch>
            <a:fillRect/>
          </a:stretch>
        </p:blipFill>
        <p:spPr>
          <a:xfrm>
            <a:off x="684213" y="476250"/>
            <a:ext cx="3455987" cy="4681538"/>
          </a:xfrm>
        </p:spPr>
      </p:pic>
      <p:pic>
        <p:nvPicPr>
          <p:cNvPr id="6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" b="1653"/>
          <a:stretch>
            <a:fillRect/>
          </a:stretch>
        </p:blipFill>
        <p:spPr>
          <a:xfrm>
            <a:off x="4932363" y="476250"/>
            <a:ext cx="3455987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Смольный собор ночью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516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Смольный_монастырь.</a:t>
            </a:r>
            <a:r>
              <a:rPr lang="cs-CZ" sz="1600" dirty="0" err="1" smtClean="0">
                <a:hlinkClick r:id="rId3"/>
              </a:rPr>
              <a:t>png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Окрестности Санкт-Петербурга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Петергоф-Петродворец </a:t>
            </a:r>
            <a:r>
              <a:rPr lang="cs-CZ" sz="2600" dirty="0" smtClean="0"/>
              <a:t>– </a:t>
            </a:r>
            <a:r>
              <a:rPr lang="ru-RU" sz="2600" dirty="0" smtClean="0"/>
              <a:t>расположен </a:t>
            </a:r>
            <a:r>
              <a:rPr lang="ru-RU" sz="2600" dirty="0"/>
              <a:t>в 29 км к западу от Санкт-Петербурга на южном берегу Финского </a:t>
            </a:r>
            <a:r>
              <a:rPr lang="ru-RU" sz="2600" dirty="0" smtClean="0"/>
              <a:t>залива</a:t>
            </a:r>
            <a:r>
              <a:rPr lang="cs-CZ" sz="2600" dirty="0" smtClean="0"/>
              <a:t>, </a:t>
            </a:r>
            <a:r>
              <a:rPr lang="ru-RU" sz="2600" dirty="0" smtClean="0"/>
              <a:t>в 18</a:t>
            </a:r>
            <a:r>
              <a:rPr lang="cs-CZ" sz="2600" dirty="0" smtClean="0"/>
              <a:t>-</a:t>
            </a:r>
            <a:r>
              <a:rPr lang="ru-RU" sz="2600" dirty="0" smtClean="0"/>
              <a:t>19 веках </a:t>
            </a:r>
            <a:r>
              <a:rPr lang="ru-RU" sz="2600" dirty="0"/>
              <a:t>здесь был создан один из крупнейших в России дворцово-парковых </a:t>
            </a:r>
            <a:r>
              <a:rPr lang="ru-RU" sz="2600" dirty="0" smtClean="0"/>
              <a:t>ансамблей</a:t>
            </a:r>
            <a:endParaRPr lang="cs-CZ" sz="2600" dirty="0" smtClean="0"/>
          </a:p>
          <a:p>
            <a:r>
              <a:rPr lang="ru-RU" sz="2600" dirty="0" smtClean="0"/>
              <a:t>Город Пушкин </a:t>
            </a:r>
            <a:r>
              <a:rPr lang="cs-CZ" sz="2600" dirty="0" smtClean="0"/>
              <a:t>– </a:t>
            </a:r>
            <a:r>
              <a:rPr lang="ru-RU" sz="2600" dirty="0" smtClean="0"/>
              <a:t>расположен в 24 км к</a:t>
            </a:r>
            <a:r>
              <a:rPr lang="cs-CZ" sz="2600" dirty="0" smtClean="0"/>
              <a:t> </a:t>
            </a:r>
            <a:r>
              <a:rPr lang="ru-RU" sz="2600" dirty="0" smtClean="0"/>
              <a:t>югу от Санкт Петербурга, здесь </a:t>
            </a:r>
            <a:r>
              <a:rPr lang="ru-RU" sz="2600" dirty="0"/>
              <a:t>функционировал от 1811-ого по 1843-ий Царскосельский лицей, </a:t>
            </a:r>
            <a:r>
              <a:rPr lang="ru-RU" sz="2600" dirty="0" smtClean="0"/>
              <a:t>высшее </a:t>
            </a:r>
            <a:r>
              <a:rPr lang="ru-RU" sz="2600" dirty="0"/>
              <a:t>учебное </a:t>
            </a:r>
            <a:r>
              <a:rPr lang="ru-RU" sz="2600" dirty="0" smtClean="0"/>
              <a:t>заведение для дворян, </a:t>
            </a:r>
            <a:r>
              <a:rPr lang="ru-RU" sz="2600" dirty="0"/>
              <a:t>в котором </a:t>
            </a:r>
            <a:r>
              <a:rPr lang="ru-RU" sz="2600" dirty="0" smtClean="0"/>
              <a:t>учился Пушкин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8260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Петергоф, Петродворец и фонтан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321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</a:t>
            </a:r>
            <a:r>
              <a:rPr lang="pl-PL" sz="1600" dirty="0"/>
              <a:t> </a:t>
            </a:r>
            <a:r>
              <a:rPr lang="pl-PL" sz="1600" dirty="0" smtClean="0"/>
              <a:t>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en.wikipedia.org/wiki/File:Peterhof_summer.jpg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Екатерининский дворец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b="412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commons.wikimedia.org/wiki/File:Catherine_Palace_in_Tsarskoe_Selo_02.jpg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Павильон «Эрмитаж»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commons.wikimedia.org/wiki/File:Pushkin_Catherine_Park_01.jpg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5222304"/>
            <a:ext cx="3815408" cy="426170"/>
          </a:xfrm>
        </p:spPr>
        <p:txBody>
          <a:bodyPr/>
          <a:lstStyle/>
          <a:p>
            <a:pPr algn="ctr"/>
            <a:r>
              <a:rPr lang="ru-RU" dirty="0"/>
              <a:t>Герб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</a:t>
            </a:r>
            <a:r>
              <a:rPr lang="pl-PL" sz="1600" dirty="0" smtClean="0"/>
              <a:t>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2"/>
              </a:rPr>
              <a:t>http</a:t>
            </a:r>
            <a:r>
              <a:rPr lang="pl-PL" sz="1600" dirty="0">
                <a:hlinkClick r:id="rId2"/>
              </a:rPr>
              <a:t>://</a:t>
            </a:r>
            <a:r>
              <a:rPr lang="pl-PL" sz="1600" dirty="0" smtClean="0">
                <a:hlinkClick r:id="rId2"/>
              </a:rPr>
              <a:t>commons.wikimedia.org/wiki/File:Flag_of_Saint_Petersburg_Russia.svg</a:t>
            </a:r>
            <a:r>
              <a:rPr lang="pl-PL" sz="1600" dirty="0" smtClean="0"/>
              <a:t>&gt;,</a:t>
            </a:r>
            <a:endParaRPr lang="pl-PL" sz="1600" dirty="0"/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10" dirty="0" smtClean="0"/>
              <a:t>&lt;</a:t>
            </a:r>
            <a:r>
              <a:rPr lang="cs-CZ" sz="1600" spc="-10" dirty="0" smtClean="0">
                <a:hlinkClick r:id="rId3"/>
              </a:rPr>
              <a:t>http</a:t>
            </a:r>
            <a:r>
              <a:rPr lang="cs-CZ" sz="1600" spc="-10" dirty="0">
                <a:hlinkClick r:id="rId3"/>
              </a:rPr>
              <a:t>://commons.wikimedia.org/wiki/File:Coat_of_Arms_of_Saint_Petersburg_(2003).</a:t>
            </a:r>
            <a:r>
              <a:rPr lang="cs-CZ" sz="1600" spc="-10" dirty="0" smtClean="0">
                <a:hlinkClick r:id="rId3"/>
              </a:rPr>
              <a:t>svg</a:t>
            </a:r>
            <a:r>
              <a:rPr lang="pl-PL" sz="1600" spc="-10" dirty="0" smtClean="0"/>
              <a:t>&gt;</a:t>
            </a:r>
            <a:endParaRPr lang="pl-PL" sz="1600" spc="-10" dirty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5222304"/>
            <a:ext cx="3816424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Флаг</a:t>
            </a:r>
            <a:endParaRPr lang="cs-CZ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7095"/>
          <a:stretch>
            <a:fillRect/>
          </a:stretch>
        </p:blipFill>
        <p:spPr>
          <a:xfrm>
            <a:off x="4572000" y="476250"/>
            <a:ext cx="3816350" cy="4681538"/>
          </a:xfrm>
        </p:spPr>
      </p:pic>
      <p:pic>
        <p:nvPicPr>
          <p:cNvPr id="9" name="Zástupný symbol pro 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458"/>
          <a:stretch>
            <a:fillRect/>
          </a:stretch>
        </p:blipFill>
        <p:spPr>
          <a:xfrm>
            <a:off x="684213" y="1700808"/>
            <a:ext cx="3816350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FRANTA, M., IVANOVA, M. a kol., 2008. </a:t>
            </a:r>
            <a:r>
              <a:rPr lang="cs-CZ" sz="2600" i="1" dirty="0" smtClean="0"/>
              <a:t>Ruština</a:t>
            </a:r>
            <a:r>
              <a:rPr lang="cs-CZ" sz="2600" dirty="0" smtClean="0"/>
              <a:t>. Otázky </a:t>
            </a:r>
            <a:r>
              <a:rPr lang="en-US" sz="2600" dirty="0" smtClean="0"/>
              <a:t>&amp; </a:t>
            </a:r>
            <a:r>
              <a:rPr lang="cs-CZ" sz="2600" dirty="0" smtClean="0"/>
              <a:t>Odpovědi, Nejen k maturitě. Dubicko: INFOA. ISBN 978-80-7240-608-1.</a:t>
            </a:r>
          </a:p>
          <a:p>
            <a:r>
              <a:rPr lang="ru-RU" sz="2600" i="1" dirty="0" smtClean="0"/>
              <a:t>Википедия</a:t>
            </a:r>
            <a:r>
              <a:rPr lang="cs-CZ" sz="2600" i="1" dirty="0" smtClean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</a:t>
            </a:r>
            <a:r>
              <a:rPr lang="cs-CZ" sz="2600" dirty="0" smtClean="0"/>
              <a:t> </a:t>
            </a:r>
            <a:r>
              <a:rPr lang="ru-RU" sz="2600" dirty="0" smtClean="0"/>
              <a:t>Санкт-Петербург</a:t>
            </a:r>
            <a:r>
              <a:rPr lang="cs-CZ" sz="2600" dirty="0" smtClean="0"/>
              <a:t> [online].  2013-02-05 [cit. 2013-02-06]. </a:t>
            </a:r>
            <a:r>
              <a:rPr lang="cs-CZ" sz="2600" dirty="0"/>
              <a:t>Dostupné z WWW: </a:t>
            </a:r>
            <a:r>
              <a:rPr lang="cs-CZ" sz="2600" dirty="0" smtClean="0"/>
              <a:t>&lt;http</a:t>
            </a:r>
            <a:r>
              <a:rPr lang="cs-CZ" sz="2600" dirty="0"/>
              <a:t>://</a:t>
            </a:r>
            <a:r>
              <a:rPr lang="cs-CZ" sz="2600" dirty="0" smtClean="0"/>
              <a:t>ru.wikipedia.org/wiki/</a:t>
            </a:r>
            <a:r>
              <a:rPr lang="ru-RU" sz="2600" dirty="0" smtClean="0"/>
              <a:t>Санкт-Петербург</a:t>
            </a:r>
            <a:r>
              <a:rPr lang="cs-CZ" sz="2600" dirty="0" smtClean="0"/>
              <a:t>&gt;.</a:t>
            </a:r>
          </a:p>
          <a:p>
            <a:r>
              <a:rPr lang="cs-CZ" sz="2600" dirty="0"/>
              <a:t>Ostatní grafické prvky v prezentaci: Radek </a:t>
            </a:r>
            <a:r>
              <a:rPr lang="cs-CZ" sz="2600" dirty="0" smtClean="0"/>
              <a:t>Barvíř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910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0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latin typeface="Calibri" pitchFamily="34" charset="0"/>
              </a:rPr>
              <a:t>Санкт-Петербург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он второй по величине город </a:t>
            </a:r>
            <a:r>
              <a:rPr lang="ru-RU" sz="2600" dirty="0" smtClean="0"/>
              <a:t>России – там живёт больше чем 5 миллионов жителей</a:t>
            </a:r>
          </a:p>
          <a:p>
            <a:r>
              <a:rPr lang="ru-RU" sz="2600" dirty="0" smtClean="0"/>
              <a:t>культурный</a:t>
            </a:r>
            <a:r>
              <a:rPr lang="ru-RU" sz="2600" dirty="0"/>
              <a:t>, научный, </a:t>
            </a:r>
            <a:r>
              <a:rPr lang="ru-RU" sz="2600" dirty="0" smtClean="0"/>
              <a:t>промышленный </a:t>
            </a:r>
            <a:r>
              <a:rPr lang="ru-RU" sz="2600" dirty="0"/>
              <a:t>центр </a:t>
            </a:r>
            <a:endParaRPr lang="ru-RU" sz="2600" dirty="0" smtClean="0"/>
          </a:p>
          <a:p>
            <a:r>
              <a:rPr lang="ru-RU" sz="2600" dirty="0" smtClean="0"/>
              <a:t>транспортный узел, центр судостроения страны</a:t>
            </a:r>
            <a:endParaRPr lang="ru-RU" sz="2600" dirty="0"/>
          </a:p>
          <a:p>
            <a:r>
              <a:rPr lang="ru-RU" sz="2600" dirty="0" smtClean="0"/>
              <a:t>с </a:t>
            </a:r>
            <a:r>
              <a:rPr lang="ru-RU" sz="2600" dirty="0"/>
              <a:t>1914-ого по1924-ый Петроград, с 1924-ого по 1991-ый Ленинград, с 1991-ого первоначальное название Санкт </a:t>
            </a:r>
            <a:r>
              <a:rPr lang="ru-RU" sz="2600" dirty="0" smtClean="0"/>
              <a:t>Петербург</a:t>
            </a:r>
            <a:endParaRPr lang="cs-CZ" sz="2600" dirty="0" smtClean="0"/>
          </a:p>
          <a:p>
            <a:r>
              <a:rPr lang="ru-RU" sz="2600" dirty="0"/>
              <a:t>Санкт-Петербург носит звание Город-герой  - во время Великой Отечественной войны город 900 дней был в блокаде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49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Петропавловская крепость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886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2013-02-06]. </a:t>
            </a:r>
            <a:r>
              <a:rPr lang="pl-PL" sz="1600" dirty="0"/>
              <a:t>Dostupný pod licencí 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Петропавловка.</a:t>
            </a:r>
            <a:r>
              <a:rPr lang="cs-CZ" sz="1600" dirty="0" err="1">
                <a:hlinkClick r:id="rId3"/>
              </a:rPr>
              <a:t>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8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latin typeface="Calibri" pitchFamily="34" charset="0"/>
              </a:rPr>
              <a:t>Санкт-Петербург</a:t>
            </a:r>
            <a:r>
              <a:rPr lang="cs-CZ" b="1" dirty="0" smtClean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правый берег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Петропавловская крепость построена на Заячьем острове на правом берегу реки </a:t>
            </a:r>
            <a:r>
              <a:rPr lang="ru-RU" sz="2600" dirty="0" smtClean="0"/>
              <a:t>Невы</a:t>
            </a:r>
          </a:p>
          <a:p>
            <a:r>
              <a:rPr lang="ru-RU" sz="2600" dirty="0" smtClean="0"/>
              <a:t>в центре крепости Петропавловский собор</a:t>
            </a:r>
          </a:p>
          <a:p>
            <a:r>
              <a:rPr lang="cs-CZ" sz="2600" dirty="0" err="1" smtClean="0"/>
              <a:t>монументальн</a:t>
            </a:r>
            <a:r>
              <a:rPr lang="ru-RU" sz="2600" dirty="0" smtClean="0"/>
              <a:t>ая</a:t>
            </a:r>
            <a:r>
              <a:rPr lang="cs-CZ" sz="2600" dirty="0" smtClean="0"/>
              <a:t>, </a:t>
            </a:r>
            <a:r>
              <a:rPr lang="cs-CZ" sz="2600" dirty="0" err="1"/>
              <a:t>выразительная</a:t>
            </a:r>
            <a:r>
              <a:rPr lang="cs-CZ" sz="2600" dirty="0"/>
              <a:t> </a:t>
            </a:r>
            <a:r>
              <a:rPr lang="cs-CZ" sz="2600" dirty="0" err="1"/>
              <a:t>по</a:t>
            </a:r>
            <a:r>
              <a:rPr lang="cs-CZ" sz="2600" dirty="0"/>
              <a:t> </a:t>
            </a:r>
            <a:r>
              <a:rPr lang="cs-CZ" sz="2600" dirty="0" err="1"/>
              <a:t>силуэту</a:t>
            </a:r>
            <a:r>
              <a:rPr lang="cs-CZ" sz="2600" dirty="0"/>
              <a:t> </a:t>
            </a:r>
            <a:r>
              <a:rPr lang="cs-CZ" sz="2600" dirty="0" err="1" smtClean="0"/>
              <a:t>колокольня</a:t>
            </a:r>
            <a:r>
              <a:rPr lang="ru-RU" sz="2600" dirty="0" smtClean="0"/>
              <a:t> собора</a:t>
            </a:r>
            <a:r>
              <a:rPr lang="cs-CZ" sz="2600" dirty="0" smtClean="0"/>
              <a:t> </a:t>
            </a:r>
            <a:r>
              <a:rPr lang="ru-RU" sz="2600" dirty="0" smtClean="0"/>
              <a:t>с </a:t>
            </a:r>
            <a:r>
              <a:rPr lang="cs-CZ" sz="2600" dirty="0"/>
              <a:t>34-метровым </a:t>
            </a:r>
            <a:r>
              <a:rPr lang="cs-CZ" sz="2600" dirty="0" err="1" smtClean="0"/>
              <a:t>золоченым</a:t>
            </a:r>
            <a:r>
              <a:rPr lang="ru-RU" sz="2600" dirty="0" smtClean="0"/>
              <a:t> </a:t>
            </a:r>
            <a:r>
              <a:rPr lang="cs-CZ" sz="2600" dirty="0" err="1"/>
              <a:t>шпилем</a:t>
            </a:r>
            <a:r>
              <a:rPr lang="cs-CZ" sz="2600" dirty="0"/>
              <a:t> </a:t>
            </a:r>
            <a:endParaRPr lang="ru-RU" sz="2600" dirty="0"/>
          </a:p>
          <a:p>
            <a:r>
              <a:rPr lang="ru-RU" sz="2600" dirty="0" smtClean="0"/>
              <a:t>строители решили </a:t>
            </a:r>
            <a:r>
              <a:rPr lang="ru-RU" sz="2600" dirty="0"/>
              <a:t>перенести </a:t>
            </a:r>
            <a:r>
              <a:rPr lang="ru-RU" sz="2600" dirty="0" smtClean="0"/>
              <a:t>центр города на </a:t>
            </a:r>
            <a:r>
              <a:rPr lang="ru-RU" sz="2600" dirty="0"/>
              <a:t>левый Адмиралтейский берег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114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Петропавловская крепость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b="412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2013-02-06]. </a:t>
            </a:r>
            <a:r>
              <a:rPr lang="pl-PL" sz="1600" dirty="0"/>
              <a:t>Dostupný pod licencí 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://commons.wikimedia.org/wiki/File:Peter_%</a:t>
            </a:r>
            <a:r>
              <a:rPr lang="cs-CZ" sz="1600" dirty="0" smtClean="0">
                <a:hlinkClick r:id="rId3"/>
              </a:rPr>
              <a:t>26_Paul_fortress_in_SPB_03.jpg</a:t>
            </a:r>
            <a:r>
              <a:rPr lang="pl-PL" sz="1600" dirty="0" smtClean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8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Петропавловский собор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50" dirty="0" smtClean="0"/>
              <a:t>&lt;</a:t>
            </a:r>
            <a:r>
              <a:rPr lang="cs-CZ" sz="1600" spc="-50" dirty="0" smtClean="0">
                <a:hlinkClick r:id="rId2"/>
              </a:rPr>
              <a:t>http</a:t>
            </a:r>
            <a:r>
              <a:rPr lang="cs-CZ" sz="1600" spc="-50" dirty="0">
                <a:hlinkClick r:id="rId2"/>
              </a:rPr>
              <a:t>://commons.wikimedia.org/wiki/File:Peter_and_Paul_Cathedral.jpg</a:t>
            </a:r>
            <a:r>
              <a:rPr lang="pl-PL" sz="1600" spc="-50" dirty="0" smtClean="0"/>
              <a:t>&gt;, &lt;</a:t>
            </a:r>
            <a:r>
              <a:rPr lang="pl-PL" sz="1600" spc="-50" dirty="0" smtClean="0">
                <a:hlinkClick r:id="rId3"/>
              </a:rPr>
              <a:t>http</a:t>
            </a:r>
            <a:r>
              <a:rPr lang="pl-PL" sz="1600" spc="-50" dirty="0">
                <a:hlinkClick r:id="rId3"/>
              </a:rPr>
              <a:t>://</a:t>
            </a:r>
            <a:r>
              <a:rPr lang="pl-PL" sz="1600" spc="-50" dirty="0" smtClean="0">
                <a:hlinkClick r:id="rId3"/>
              </a:rPr>
              <a:t>commons.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>
                <a:hlinkClick r:id="rId3"/>
              </a:rPr>
              <a:t>wikimedia.org/wiki/File:Sankt_Petersburg_Peter-und-Paul-Kathedrale_2006_a.jpg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5" name="Zástupný symbol pro obrázek 1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>
            <a:fillRect/>
          </a:stretch>
        </p:blipFill>
        <p:spPr>
          <a:xfrm>
            <a:off x="684213" y="476250"/>
            <a:ext cx="3815779" cy="4681538"/>
          </a:xfrm>
        </p:spPr>
      </p:pic>
      <p:pic>
        <p:nvPicPr>
          <p:cNvPr id="6" name="Zástupný symbol pro 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1998"/>
          <a:stretch>
            <a:fillRect/>
          </a:stretch>
        </p:blipFill>
        <p:spPr>
          <a:xfrm>
            <a:off x="4572000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1464</Words>
  <Application>Microsoft Office PowerPoint</Application>
  <PresentationFormat>Předvádění na obrazovce (4:3)</PresentationFormat>
  <Paragraphs>177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Prezentace aplikace PowerPoint</vt:lpstr>
      <vt:lpstr>Prezentace aplikace PowerPoint</vt:lpstr>
      <vt:lpstr>Санкт-Петербург</vt:lpstr>
      <vt:lpstr>Герб</vt:lpstr>
      <vt:lpstr>Санкт-Петербург</vt:lpstr>
      <vt:lpstr>Петропавловская крепость</vt:lpstr>
      <vt:lpstr>Санкт-Петербург – правый берег</vt:lpstr>
      <vt:lpstr>Петропавловская крепость</vt:lpstr>
      <vt:lpstr>Петропавловский собор</vt:lpstr>
      <vt:lpstr>Санкт-Петербург – левый берег</vt:lpstr>
      <vt:lpstr>Портрет Петра I Великого</vt:lpstr>
      <vt:lpstr>Главное адмиралтейство</vt:lpstr>
      <vt:lpstr>Главное адмиралтейство</vt:lpstr>
      <vt:lpstr>Исаакиевский собор</vt:lpstr>
      <vt:lpstr>Дворцовая площадь</vt:lpstr>
      <vt:lpstr>Дворцовая площадь</vt:lpstr>
      <vt:lpstr>Зимний дворец, там Государственный Эрмитаж</vt:lpstr>
      <vt:lpstr>Дворцовая площадь ночью</vt:lpstr>
      <vt:lpstr>Mосты Санкт Петербурга</vt:lpstr>
      <vt:lpstr>Дворцовый мост</vt:lpstr>
      <vt:lpstr>Вид на реку Невы с Дворцового моста</vt:lpstr>
      <vt:lpstr>Троицкий мост</vt:lpstr>
      <vt:lpstr>Большеохтинский мост</vt:lpstr>
      <vt:lpstr>Невский проспект</vt:lpstr>
      <vt:lpstr>Невский проспект</vt:lpstr>
      <vt:lpstr>Казанский собор</vt:lpstr>
      <vt:lpstr>Памятник Екатерине II</vt:lpstr>
      <vt:lpstr>Известные места</vt:lpstr>
      <vt:lpstr>Крейсер «Аврора»</vt:lpstr>
      <vt:lpstr>Мариинский театр na Театральной площади</vt:lpstr>
      <vt:lpstr>Храм Воскресения Христова (Спас на Крови)</vt:lpstr>
      <vt:lpstr>Смольный монастырь</vt:lpstr>
      <vt:lpstr>Смольный монастырь</vt:lpstr>
      <vt:lpstr>Смольный собор</vt:lpstr>
      <vt:lpstr>Смольный собор ночью</vt:lpstr>
      <vt:lpstr>Окрестности Санкт-Петербурга</vt:lpstr>
      <vt:lpstr>Петергоф, Петродворец и фонтан</vt:lpstr>
      <vt:lpstr>Екатерининский дворец</vt:lpstr>
      <vt:lpstr>Павильон «Эрмитаж»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175</cp:revision>
  <dcterms:created xsi:type="dcterms:W3CDTF">2013-01-31T17:26:22Z</dcterms:created>
  <dcterms:modified xsi:type="dcterms:W3CDTF">2013-05-28T13:57:36Z</dcterms:modified>
</cp:coreProperties>
</file>