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260" r:id="rId3"/>
    <p:sldId id="261" r:id="rId4"/>
    <p:sldId id="263" r:id="rId5"/>
    <p:sldId id="265" r:id="rId6"/>
    <p:sldId id="283" r:id="rId7"/>
    <p:sldId id="285" r:id="rId8"/>
    <p:sldId id="264" r:id="rId9"/>
    <p:sldId id="286" r:id="rId10"/>
    <p:sldId id="287" r:id="rId11"/>
    <p:sldId id="266" r:id="rId12"/>
    <p:sldId id="294" r:id="rId13"/>
    <p:sldId id="295" r:id="rId14"/>
    <p:sldId id="296" r:id="rId15"/>
    <p:sldId id="267" r:id="rId16"/>
    <p:sldId id="268" r:id="rId17"/>
    <p:sldId id="274" r:id="rId18"/>
    <p:sldId id="277" r:id="rId19"/>
    <p:sldId id="278" r:id="rId20"/>
    <p:sldId id="269" r:id="rId21"/>
    <p:sldId id="282" r:id="rId22"/>
    <p:sldId id="288" r:id="rId23"/>
    <p:sldId id="289" r:id="rId24"/>
    <p:sldId id="298" r:id="rId25"/>
    <p:sldId id="29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CC66"/>
    <a:srgbClr val="339933"/>
    <a:srgbClr val="663300"/>
    <a:srgbClr val="996633"/>
    <a:srgbClr val="66FFCC"/>
    <a:srgbClr val="00FFCC"/>
    <a:srgbClr val="99FF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okotov_Portrait_Catherine_II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utuzovborodino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eat_moscow_fire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ire_of_Moscow_1812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urora_Cruiser_Museum_StPetersburg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vrora1917Petrograd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ormningen_av_vinterpalatset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nin_and_stalin.jp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hyperlink" Target="http://commons.wikimedia.org/wiki/File:Stalin_Signature.svg" TargetMode="External"/><Relationship Id="rId4" Type="http://schemas.openxmlformats.org/officeDocument/2006/relationships/hyperlink" Target="http://commons.wikimedia.org/wiki/File:Unterschrift_Lenins.sv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ezhnev-color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File:Leonid_Brezhnev_Signature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khail_Gorbachev_2010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://commons.wikimedia.org/wiki/File:Mikhail_Gorbachev_Signature.sv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150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commons.wikimedia.org/wiki/File:Vasnetsov_Ioann_4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ter_der-Grosse_1838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76982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Historie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v ruském jazyce a obrazovým materiálem k ruské historii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Kijevská Rus,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Tataro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-mongolské jho, Moskevské knížectví, Petr I, Kateřina II., válka s Napoleonem, Děkabristé, revoluce, SSSR 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8. 2. 2013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Екатерина </a:t>
            </a:r>
            <a:r>
              <a:rPr lang="cs-CZ" dirty="0"/>
              <a:t>II </a:t>
            </a:r>
            <a:r>
              <a:rPr lang="ru-RU" dirty="0"/>
              <a:t>Великая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b="800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commons.wikimedia.org/wiki/File:Rokotov_Portrait_Catherine_II.jpg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5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b="1" dirty="0"/>
              <a:t>Отечественная война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</a:t>
            </a:r>
            <a:r>
              <a:rPr lang="ru-RU" sz="2600" b="1" dirty="0" smtClean="0"/>
              <a:t> </a:t>
            </a:r>
            <a:r>
              <a:rPr lang="ru-RU" sz="2600" b="1" dirty="0"/>
              <a:t>1812 году</a:t>
            </a:r>
            <a:r>
              <a:rPr lang="ru-RU" sz="2600" dirty="0"/>
              <a:t> </a:t>
            </a:r>
            <a:r>
              <a:rPr lang="ru-RU" sz="2600" dirty="0" smtClean="0"/>
              <a:t>войска </a:t>
            </a:r>
            <a:r>
              <a:rPr lang="ru-RU" sz="2600" dirty="0"/>
              <a:t>Наполеона </a:t>
            </a:r>
            <a:r>
              <a:rPr lang="ru-RU" sz="2600" dirty="0" smtClean="0"/>
              <a:t>дошли </a:t>
            </a:r>
            <a:r>
              <a:rPr lang="ru-RU" sz="2600" dirty="0"/>
              <a:t>до </a:t>
            </a:r>
            <a:r>
              <a:rPr lang="ru-RU" sz="2600" dirty="0" smtClean="0"/>
              <a:t>Москвы</a:t>
            </a:r>
            <a:r>
              <a:rPr lang="cs-CZ" sz="2600" dirty="0" smtClean="0"/>
              <a:t> </a:t>
            </a:r>
          </a:p>
          <a:p>
            <a:r>
              <a:rPr lang="ru-RU" sz="2600" dirty="0"/>
              <a:t>п</a:t>
            </a:r>
            <a:r>
              <a:rPr lang="ru-RU" sz="2600" dirty="0" smtClean="0"/>
              <a:t>олководец </a:t>
            </a:r>
            <a:r>
              <a:rPr lang="ru-RU" sz="2600" dirty="0"/>
              <a:t>Кутузов выбрал для обороны позицию </a:t>
            </a:r>
            <a:r>
              <a:rPr lang="cs-CZ" sz="2600" dirty="0" smtClean="0"/>
              <a:t>    </a:t>
            </a:r>
            <a:r>
              <a:rPr lang="ru-RU" sz="2600" dirty="0" smtClean="0"/>
              <a:t>у </a:t>
            </a:r>
            <a:r>
              <a:rPr lang="ru-RU" sz="2600" dirty="0"/>
              <a:t>села </a:t>
            </a:r>
            <a:r>
              <a:rPr lang="ru-RU" sz="2600" dirty="0" smtClean="0"/>
              <a:t>Бородино</a:t>
            </a:r>
            <a:r>
              <a:rPr lang="cs-CZ" sz="2600" dirty="0" smtClean="0"/>
              <a:t> - </a:t>
            </a:r>
            <a:r>
              <a:rPr lang="ru-RU" sz="2600" dirty="0"/>
              <a:t>окончилось </a:t>
            </a:r>
            <a:r>
              <a:rPr lang="ru-RU" sz="2600" dirty="0" smtClean="0"/>
              <a:t>вничью</a:t>
            </a:r>
            <a:endParaRPr lang="cs-CZ" sz="2600" dirty="0" smtClean="0"/>
          </a:p>
          <a:p>
            <a:r>
              <a:rPr lang="ru-RU" sz="2600" dirty="0"/>
              <a:t>Наполеон вошёл в пустую Москву</a:t>
            </a:r>
            <a:endParaRPr lang="cs-CZ" sz="2600" dirty="0" smtClean="0"/>
          </a:p>
          <a:p>
            <a:r>
              <a:rPr lang="cs-CZ" sz="2600" dirty="0" smtClean="0"/>
              <a:t>a</a:t>
            </a:r>
            <a:r>
              <a:rPr lang="ru-RU" sz="2600" dirty="0" smtClean="0"/>
              <a:t>рмия </a:t>
            </a:r>
            <a:r>
              <a:rPr lang="ru-RU" sz="2600" dirty="0"/>
              <a:t>Кутузова преследовала отступающего врага</a:t>
            </a:r>
            <a:r>
              <a:rPr lang="cs-CZ" sz="2600" dirty="0"/>
              <a:t> </a:t>
            </a:r>
            <a:r>
              <a:rPr lang="ru-RU" sz="2600" dirty="0"/>
              <a:t>по той же дороге, по которой пришёл</a:t>
            </a:r>
            <a:endParaRPr lang="cs-CZ" sz="2600" dirty="0"/>
          </a:p>
          <a:p>
            <a:endParaRPr lang="cs-CZ" sz="26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ětiúhelník 75"/>
          <p:cNvSpPr/>
          <p:nvPr/>
        </p:nvSpPr>
        <p:spPr>
          <a:xfrm>
            <a:off x="5940152" y="6294412"/>
            <a:ext cx="1152128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Pětiúhelník 71"/>
          <p:cNvSpPr/>
          <p:nvPr/>
        </p:nvSpPr>
        <p:spPr>
          <a:xfrm>
            <a:off x="5796136" y="6294412"/>
            <a:ext cx="1152128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Pětiúhelník 72"/>
          <p:cNvSpPr/>
          <p:nvPr/>
        </p:nvSpPr>
        <p:spPr>
          <a:xfrm>
            <a:off x="3851920" y="6294412"/>
            <a:ext cx="2088232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Pětiúhelník 73"/>
          <p:cNvSpPr/>
          <p:nvPr/>
        </p:nvSpPr>
        <p:spPr>
          <a:xfrm>
            <a:off x="2699792" y="6294040"/>
            <a:ext cx="1440160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Pětiúhelník 74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Кутузов во время Бородинской </a:t>
            </a:r>
            <a:r>
              <a:rPr lang="ru-RU" dirty="0" smtClean="0"/>
              <a:t>битвы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44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commons.wikimedia.org/wiki/File:Kutuzovborodino.jpg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8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Горящий Кремль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755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commons.wikimedia.org/wiki/File:Great_moscow_fire.gif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6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Пожар Москвы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739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commons.wikimedia.org/wiki/File:Fire_of_Moscow_1812.jpg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6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b="1" dirty="0" smtClean="0"/>
              <a:t>Крепостное </a:t>
            </a:r>
            <a:r>
              <a:rPr lang="ru-RU" b="1" dirty="0"/>
              <a:t>право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после </a:t>
            </a:r>
            <a:r>
              <a:rPr lang="ru-RU" sz="2600" dirty="0"/>
              <a:t>победы Русских над Наполеоном </a:t>
            </a:r>
            <a:r>
              <a:rPr lang="ru-RU" sz="2600" dirty="0" smtClean="0"/>
              <a:t>царь </a:t>
            </a:r>
            <a:r>
              <a:rPr lang="cs-CZ" sz="2600" dirty="0" smtClean="0"/>
              <a:t> </a:t>
            </a:r>
            <a:r>
              <a:rPr lang="ru-RU" sz="2600" dirty="0" smtClean="0"/>
              <a:t>не</a:t>
            </a:r>
            <a:r>
              <a:rPr lang="cs-CZ" sz="2600" dirty="0" smtClean="0"/>
              <a:t> </a:t>
            </a:r>
            <a:r>
              <a:rPr lang="ru-RU" sz="2600" dirty="0" smtClean="0"/>
              <a:t>отменил</a:t>
            </a:r>
            <a:r>
              <a:rPr lang="cs-CZ" sz="2600" dirty="0" smtClean="0"/>
              <a:t> </a:t>
            </a:r>
            <a:r>
              <a:rPr lang="ru-RU" sz="2600" dirty="0" smtClean="0"/>
              <a:t>крепостное право </a:t>
            </a:r>
            <a:r>
              <a:rPr lang="cs-CZ" sz="2600" dirty="0" smtClean="0"/>
              <a:t>-</a:t>
            </a:r>
            <a:r>
              <a:rPr lang="ru-RU" sz="2600" dirty="0" smtClean="0"/>
              <a:t> кризис феодализма</a:t>
            </a:r>
            <a:r>
              <a:rPr lang="cs-CZ" sz="2600" dirty="0" smtClean="0"/>
              <a:t> </a:t>
            </a:r>
          </a:p>
          <a:p>
            <a:r>
              <a:rPr lang="ru-RU" sz="2600" dirty="0" smtClean="0"/>
              <a:t>в</a:t>
            </a:r>
            <a:r>
              <a:rPr lang="cs-CZ" sz="2600" dirty="0" smtClean="0"/>
              <a:t> </a:t>
            </a:r>
            <a:r>
              <a:rPr lang="ru-RU" sz="2600" dirty="0" smtClean="0"/>
              <a:t>декабре </a:t>
            </a:r>
            <a:r>
              <a:rPr lang="ru-RU" sz="2600" dirty="0"/>
              <a:t>1825 </a:t>
            </a:r>
            <a:r>
              <a:rPr lang="ru-RU" sz="2600" dirty="0" smtClean="0"/>
              <a:t>года</a:t>
            </a:r>
            <a:r>
              <a:rPr lang="cs-CZ" sz="2600" dirty="0" smtClean="0"/>
              <a:t> </a:t>
            </a:r>
            <a:r>
              <a:rPr lang="ru-RU" sz="2600" dirty="0" smtClean="0"/>
              <a:t>против </a:t>
            </a:r>
            <a:r>
              <a:rPr lang="ru-RU" sz="2600" dirty="0"/>
              <a:t>самодержавия и крепостничества выступили </a:t>
            </a:r>
            <a:r>
              <a:rPr lang="ru-RU" sz="2600" dirty="0" smtClean="0"/>
              <a:t>Декабристы</a:t>
            </a:r>
            <a:endParaRPr lang="cs-CZ" sz="2600" dirty="0" smtClean="0"/>
          </a:p>
          <a:p>
            <a:r>
              <a:rPr lang="ru-RU" sz="2600" dirty="0" smtClean="0"/>
              <a:t>крепостное </a:t>
            </a:r>
            <a:r>
              <a:rPr lang="ru-RU" sz="2600" dirty="0"/>
              <a:t>право отменилось навсегда в 1861 </a:t>
            </a:r>
            <a:r>
              <a:rPr lang="ru-RU" sz="2600" dirty="0" smtClean="0"/>
              <a:t>году</a:t>
            </a:r>
            <a:r>
              <a:rPr lang="cs-CZ" sz="2600" dirty="0" smtClean="0"/>
              <a:t> (</a:t>
            </a:r>
            <a:r>
              <a:rPr lang="ru-RU" sz="2600" dirty="0" smtClean="0"/>
              <a:t>царь </a:t>
            </a:r>
            <a:r>
              <a:rPr lang="ru-RU" sz="2600" dirty="0"/>
              <a:t>Александр понял, что лучше отменить крепостное право сверху, чем </a:t>
            </a:r>
            <a:r>
              <a:rPr lang="ru-RU" sz="2600" dirty="0" smtClean="0"/>
              <a:t>снизу</a:t>
            </a:r>
            <a:r>
              <a:rPr lang="cs-CZ" sz="2600" dirty="0" smtClean="0"/>
              <a:t>) </a:t>
            </a:r>
            <a:r>
              <a:rPr lang="ru-RU" sz="2600" dirty="0" smtClean="0"/>
              <a:t> </a:t>
            </a:r>
            <a:endParaRPr lang="cs-CZ" sz="2600" dirty="0" smtClean="0"/>
          </a:p>
          <a:p>
            <a:r>
              <a:rPr lang="ru-RU" sz="2600" dirty="0"/>
              <a:t>Россия </a:t>
            </a:r>
            <a:r>
              <a:rPr lang="ru-RU" sz="2600" dirty="0" smtClean="0"/>
              <a:t>превращается </a:t>
            </a:r>
            <a:r>
              <a:rPr lang="ru-RU" sz="2600" dirty="0"/>
              <a:t>в </a:t>
            </a:r>
            <a:r>
              <a:rPr lang="ru-RU" sz="2600" dirty="0" smtClean="0"/>
              <a:t>капиталистическую</a:t>
            </a:r>
            <a:r>
              <a:rPr lang="cs-CZ" sz="2600" dirty="0" smtClean="0"/>
              <a:t> </a:t>
            </a:r>
            <a:r>
              <a:rPr lang="ru-RU" sz="2600" dirty="0" smtClean="0"/>
              <a:t>стран</a:t>
            </a:r>
            <a:r>
              <a:rPr lang="cs-CZ" sz="2600" dirty="0" smtClean="0"/>
              <a:t>y</a:t>
            </a:r>
          </a:p>
          <a:p>
            <a:r>
              <a:rPr lang="ru-RU" sz="2600" dirty="0"/>
              <a:t>борьба рабочих с предпринимателями и </a:t>
            </a:r>
            <a:r>
              <a:rPr lang="ru-RU" sz="2600" dirty="0" smtClean="0"/>
              <a:t>крестян </a:t>
            </a:r>
            <a:r>
              <a:rPr lang="ru-RU" sz="2600" dirty="0"/>
              <a:t>с </a:t>
            </a:r>
            <a:r>
              <a:rPr lang="ru-RU" sz="2600" dirty="0" smtClean="0"/>
              <a:t>помещиками</a:t>
            </a:r>
            <a:r>
              <a:rPr lang="cs-CZ" sz="2600" dirty="0" smtClean="0"/>
              <a:t> -</a:t>
            </a:r>
            <a:r>
              <a:rPr lang="ru-RU" sz="2600" dirty="0" smtClean="0"/>
              <a:t> </a:t>
            </a:r>
            <a:r>
              <a:rPr lang="ru-RU" sz="2600" dirty="0"/>
              <a:t>о</a:t>
            </a:r>
            <a:r>
              <a:rPr lang="ru-RU" sz="2600" dirty="0" smtClean="0"/>
              <a:t>пять революционная ситуация</a:t>
            </a:r>
          </a:p>
        </p:txBody>
      </p:sp>
      <p:cxnSp>
        <p:nvCxnSpPr>
          <p:cNvPr id="42" name="Přímá spojnice 41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ětiúhelník 63"/>
          <p:cNvSpPr/>
          <p:nvPr/>
        </p:nvSpPr>
        <p:spPr>
          <a:xfrm>
            <a:off x="6300192" y="6294412"/>
            <a:ext cx="1152128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Pětiúhelník 58"/>
          <p:cNvSpPr/>
          <p:nvPr/>
        </p:nvSpPr>
        <p:spPr>
          <a:xfrm>
            <a:off x="5940152" y="6294412"/>
            <a:ext cx="1152128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Pětiúhelník 59"/>
          <p:cNvSpPr/>
          <p:nvPr/>
        </p:nvSpPr>
        <p:spPr>
          <a:xfrm>
            <a:off x="5796136" y="6294412"/>
            <a:ext cx="1152128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Pětiúhelník 60"/>
          <p:cNvSpPr/>
          <p:nvPr/>
        </p:nvSpPr>
        <p:spPr>
          <a:xfrm>
            <a:off x="3851920" y="6294412"/>
            <a:ext cx="2088232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Pětiúhelník 61"/>
          <p:cNvSpPr/>
          <p:nvPr/>
        </p:nvSpPr>
        <p:spPr>
          <a:xfrm>
            <a:off x="2699792" y="6294040"/>
            <a:ext cx="1440160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Pětiúhelník 62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dirty="0"/>
              <a:t>январь 1905-ого года </a:t>
            </a:r>
            <a:r>
              <a:rPr lang="cs-CZ" sz="8000" dirty="0" smtClean="0"/>
              <a:t>– </a:t>
            </a:r>
            <a:r>
              <a:rPr lang="ru-RU" sz="8000" dirty="0" smtClean="0"/>
              <a:t>первая </a:t>
            </a:r>
            <a:r>
              <a:rPr lang="ru-RU" sz="8000" dirty="0"/>
              <a:t>русская </a:t>
            </a:r>
            <a:r>
              <a:rPr lang="ru-RU" sz="8000" dirty="0" smtClean="0"/>
              <a:t>революция</a:t>
            </a:r>
            <a:r>
              <a:rPr lang="cs-CZ" sz="80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8000" dirty="0" smtClean="0"/>
              <a:t>февраль </a:t>
            </a:r>
            <a:r>
              <a:rPr lang="ru-RU" sz="8000" dirty="0"/>
              <a:t>1917-ого года </a:t>
            </a:r>
            <a:r>
              <a:rPr lang="cs-CZ" sz="8000" dirty="0" smtClean="0"/>
              <a:t>– </a:t>
            </a:r>
            <a:r>
              <a:rPr lang="ru-RU" sz="8000" dirty="0" smtClean="0"/>
              <a:t>произошло </a:t>
            </a:r>
            <a:r>
              <a:rPr lang="ru-RU" sz="8000" dirty="0"/>
              <a:t>свержение последнего русского царя Николая </a:t>
            </a:r>
            <a:r>
              <a:rPr lang="cs-CZ" sz="8000" dirty="0"/>
              <a:t>II.</a:t>
            </a:r>
          </a:p>
          <a:p>
            <a:pPr>
              <a:lnSpc>
                <a:spcPct val="120000"/>
              </a:lnSpc>
            </a:pPr>
            <a:r>
              <a:rPr lang="cs-CZ" sz="8000" dirty="0" smtClean="0"/>
              <a:t>o</a:t>
            </a:r>
            <a:r>
              <a:rPr lang="ru-RU" sz="8000" dirty="0"/>
              <a:t>ктябрь 1917-ого года </a:t>
            </a:r>
            <a:r>
              <a:rPr lang="cs-CZ" sz="8000" dirty="0" smtClean="0"/>
              <a:t>– </a:t>
            </a:r>
            <a:r>
              <a:rPr lang="ru-RU" sz="8000" dirty="0" smtClean="0"/>
              <a:t>большевики </a:t>
            </a:r>
            <a:r>
              <a:rPr lang="ru-RU" sz="8000" dirty="0"/>
              <a:t>свергли демократическое Временное </a:t>
            </a:r>
            <a:r>
              <a:rPr lang="ru-RU" sz="8000" dirty="0" smtClean="0"/>
              <a:t>правительство</a:t>
            </a:r>
            <a:endParaRPr lang="cs-CZ" sz="8000" dirty="0" smtClean="0"/>
          </a:p>
          <a:p>
            <a:pPr>
              <a:lnSpc>
                <a:spcPct val="120000"/>
              </a:lnSpc>
            </a:pPr>
            <a:r>
              <a:rPr lang="ru-RU" sz="8000" dirty="0" smtClean="0"/>
              <a:t>вооружённое восстание</a:t>
            </a:r>
            <a:r>
              <a:rPr lang="cs-CZ" sz="8000" dirty="0" smtClean="0"/>
              <a:t> - </a:t>
            </a:r>
            <a:r>
              <a:rPr lang="ru-RU" sz="8000" dirty="0"/>
              <a:t>выстрел из </a:t>
            </a:r>
            <a:r>
              <a:rPr lang="ru-RU" sz="8000" dirty="0" smtClean="0"/>
              <a:t>крейсер</a:t>
            </a:r>
            <a:r>
              <a:rPr lang="cs-CZ" sz="8000" dirty="0" smtClean="0"/>
              <a:t>a</a:t>
            </a:r>
            <a:r>
              <a:rPr lang="ru-RU" sz="8000" dirty="0" smtClean="0"/>
              <a:t> </a:t>
            </a:r>
            <a:r>
              <a:rPr lang="cs-CZ" sz="8000" dirty="0" smtClean="0"/>
              <a:t>A</a:t>
            </a:r>
            <a:r>
              <a:rPr lang="ru-RU" sz="8000" dirty="0" smtClean="0"/>
              <a:t>вр</a:t>
            </a:r>
            <a:r>
              <a:rPr lang="cs-CZ" sz="8000" dirty="0" smtClean="0"/>
              <a:t>o</a:t>
            </a:r>
            <a:r>
              <a:rPr lang="ru-RU" sz="8000" dirty="0" smtClean="0"/>
              <a:t>ра</a:t>
            </a:r>
            <a:r>
              <a:rPr lang="cs-CZ" sz="8000" dirty="0" smtClean="0"/>
              <a:t> </a:t>
            </a:r>
            <a:r>
              <a:rPr lang="ru-RU" sz="8000" dirty="0"/>
              <a:t>подал сигнал к началу штурма Зимнего дворца</a:t>
            </a:r>
            <a:endParaRPr lang="cs-CZ" sz="8000" dirty="0"/>
          </a:p>
          <a:p>
            <a:pPr>
              <a:lnSpc>
                <a:spcPct val="120000"/>
              </a:lnSpc>
            </a:pPr>
            <a:r>
              <a:rPr lang="cs-CZ" sz="8000" dirty="0" smtClean="0"/>
              <a:t>o</a:t>
            </a:r>
            <a:r>
              <a:rPr lang="ru-RU" sz="8000" dirty="0" smtClean="0"/>
              <a:t>ктябрьская </a:t>
            </a:r>
            <a:r>
              <a:rPr lang="ru-RU" sz="8000" dirty="0"/>
              <a:t>революция </a:t>
            </a:r>
            <a:r>
              <a:rPr lang="ru-RU" sz="8000" dirty="0" smtClean="0"/>
              <a:t>установила </a:t>
            </a:r>
            <a:r>
              <a:rPr lang="ru-RU" sz="8000" dirty="0"/>
              <a:t>«</a:t>
            </a:r>
            <a:r>
              <a:rPr lang="ru-RU" sz="8000" dirty="0" smtClean="0"/>
              <a:t>диктатур</a:t>
            </a:r>
            <a:r>
              <a:rPr lang="cs-CZ" sz="8000" dirty="0" smtClean="0"/>
              <a:t>y</a:t>
            </a:r>
            <a:r>
              <a:rPr lang="ru-RU" sz="8000" dirty="0" smtClean="0"/>
              <a:t> </a:t>
            </a:r>
            <a:r>
              <a:rPr lang="ru-RU" sz="8000" dirty="0"/>
              <a:t>пролетариата»  во главе с </a:t>
            </a:r>
            <a:r>
              <a:rPr lang="ru-RU" sz="8000" dirty="0" smtClean="0"/>
              <a:t>Лениным</a:t>
            </a:r>
            <a:endParaRPr lang="cs-CZ" sz="80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усские революции</a:t>
            </a:r>
            <a:endParaRPr lang="cs-CZ" b="1" dirty="0"/>
          </a:p>
        </p:txBody>
      </p:sp>
      <p:sp>
        <p:nvSpPr>
          <p:cNvPr id="4" name="Krychle 3"/>
          <p:cNvSpPr/>
          <p:nvPr/>
        </p:nvSpPr>
        <p:spPr>
          <a:xfrm>
            <a:off x="5651167" y="6224051"/>
            <a:ext cx="3147274" cy="301293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lechovka 4"/>
          <p:cNvSpPr/>
          <p:nvPr/>
        </p:nvSpPr>
        <p:spPr>
          <a:xfrm>
            <a:off x="6854225" y="5841699"/>
            <a:ext cx="182117" cy="44109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lechovka 5"/>
          <p:cNvSpPr/>
          <p:nvPr/>
        </p:nvSpPr>
        <p:spPr>
          <a:xfrm>
            <a:off x="7133871" y="5841699"/>
            <a:ext cx="182117" cy="44109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lechovka 6"/>
          <p:cNvSpPr/>
          <p:nvPr/>
        </p:nvSpPr>
        <p:spPr>
          <a:xfrm>
            <a:off x="7421903" y="5841699"/>
            <a:ext cx="182117" cy="44109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rychle 7"/>
          <p:cNvSpPr/>
          <p:nvPr/>
        </p:nvSpPr>
        <p:spPr>
          <a:xfrm>
            <a:off x="7718321" y="6121844"/>
            <a:ext cx="285937" cy="174215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6566193" y="5647987"/>
            <a:ext cx="2" cy="63481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8" idx="1"/>
          </p:cNvCxnSpPr>
          <p:nvPr/>
        </p:nvCxnSpPr>
        <p:spPr>
          <a:xfrm flipV="1">
            <a:off x="7839513" y="5647987"/>
            <a:ext cx="22822" cy="51741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430563" y="5925795"/>
            <a:ext cx="288032" cy="22624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 flipV="1">
            <a:off x="7718321" y="5936019"/>
            <a:ext cx="288032" cy="22624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 flipV="1">
            <a:off x="6489993" y="5742307"/>
            <a:ext cx="152401" cy="12170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 flipV="1">
            <a:off x="7790329" y="5792003"/>
            <a:ext cx="152401" cy="12170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echovka 14"/>
          <p:cNvSpPr/>
          <p:nvPr/>
        </p:nvSpPr>
        <p:spPr>
          <a:xfrm>
            <a:off x="5913928" y="6162267"/>
            <a:ext cx="292225" cy="133792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lechovka 15"/>
          <p:cNvSpPr/>
          <p:nvPr/>
        </p:nvSpPr>
        <p:spPr>
          <a:xfrm>
            <a:off x="8218184" y="6152043"/>
            <a:ext cx="292225" cy="133792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 flipH="1" flipV="1">
            <a:off x="5774105" y="6062248"/>
            <a:ext cx="146114" cy="11625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8468117" y="6121844"/>
            <a:ext cx="194694" cy="7375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168731" y="6442150"/>
            <a:ext cx="1482436" cy="83194"/>
          </a:xfrm>
          <a:custGeom>
            <a:avLst/>
            <a:gdLst>
              <a:gd name="connsiteX0" fmla="*/ 1482436 w 1482436"/>
              <a:gd name="connsiteY0" fmla="*/ 55485 h 83194"/>
              <a:gd name="connsiteX1" fmla="*/ 1357745 w 1482436"/>
              <a:gd name="connsiteY1" fmla="*/ 67 h 83194"/>
              <a:gd name="connsiteX2" fmla="*/ 1274618 w 1482436"/>
              <a:gd name="connsiteY2" fmla="*/ 55485 h 83194"/>
              <a:gd name="connsiteX3" fmla="*/ 1108363 w 1482436"/>
              <a:gd name="connsiteY3" fmla="*/ 67 h 83194"/>
              <a:gd name="connsiteX4" fmla="*/ 997527 w 1482436"/>
              <a:gd name="connsiteY4" fmla="*/ 69340 h 83194"/>
              <a:gd name="connsiteX5" fmla="*/ 762000 w 1482436"/>
              <a:gd name="connsiteY5" fmla="*/ 67 h 83194"/>
              <a:gd name="connsiteX6" fmla="*/ 568036 w 1482436"/>
              <a:gd name="connsiteY6" fmla="*/ 69340 h 83194"/>
              <a:gd name="connsiteX7" fmla="*/ 304800 w 1482436"/>
              <a:gd name="connsiteY7" fmla="*/ 41631 h 83194"/>
              <a:gd name="connsiteX8" fmla="*/ 0 w 1482436"/>
              <a:gd name="connsiteY8" fmla="*/ 83194 h 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436" h="83194">
                <a:moveTo>
                  <a:pt x="1482436" y="55485"/>
                </a:moveTo>
                <a:cubicBezTo>
                  <a:pt x="1437408" y="27776"/>
                  <a:pt x="1392381" y="67"/>
                  <a:pt x="1357745" y="67"/>
                </a:cubicBezTo>
                <a:cubicBezTo>
                  <a:pt x="1323109" y="67"/>
                  <a:pt x="1316182" y="55485"/>
                  <a:pt x="1274618" y="55485"/>
                </a:cubicBezTo>
                <a:cubicBezTo>
                  <a:pt x="1233054" y="55485"/>
                  <a:pt x="1154545" y="-2242"/>
                  <a:pt x="1108363" y="67"/>
                </a:cubicBezTo>
                <a:cubicBezTo>
                  <a:pt x="1062181" y="2376"/>
                  <a:pt x="1055254" y="69340"/>
                  <a:pt x="997527" y="69340"/>
                </a:cubicBezTo>
                <a:cubicBezTo>
                  <a:pt x="939800" y="69340"/>
                  <a:pt x="833582" y="67"/>
                  <a:pt x="762000" y="67"/>
                </a:cubicBezTo>
                <a:cubicBezTo>
                  <a:pt x="690418" y="67"/>
                  <a:pt x="644236" y="62413"/>
                  <a:pt x="568036" y="69340"/>
                </a:cubicBezTo>
                <a:cubicBezTo>
                  <a:pt x="491836" y="76267"/>
                  <a:pt x="399473" y="39322"/>
                  <a:pt x="304800" y="41631"/>
                </a:cubicBezTo>
                <a:cubicBezTo>
                  <a:pt x="210127" y="43940"/>
                  <a:pt x="18473" y="80885"/>
                  <a:pt x="0" y="831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4139952" y="6384064"/>
            <a:ext cx="1510146" cy="69272"/>
          </a:xfrm>
          <a:custGeom>
            <a:avLst/>
            <a:gdLst>
              <a:gd name="connsiteX0" fmla="*/ 1510146 w 1510146"/>
              <a:gd name="connsiteY0" fmla="*/ 69272 h 69272"/>
              <a:gd name="connsiteX1" fmla="*/ 1371600 w 1510146"/>
              <a:gd name="connsiteY1" fmla="*/ 13854 h 69272"/>
              <a:gd name="connsiteX2" fmla="*/ 1260764 w 1510146"/>
              <a:gd name="connsiteY2" fmla="*/ 55418 h 69272"/>
              <a:gd name="connsiteX3" fmla="*/ 1108364 w 1510146"/>
              <a:gd name="connsiteY3" fmla="*/ 0 h 69272"/>
              <a:gd name="connsiteX4" fmla="*/ 914400 w 1510146"/>
              <a:gd name="connsiteY4" fmla="*/ 55418 h 69272"/>
              <a:gd name="connsiteX5" fmla="*/ 609600 w 1510146"/>
              <a:gd name="connsiteY5" fmla="*/ 0 h 69272"/>
              <a:gd name="connsiteX6" fmla="*/ 249382 w 1510146"/>
              <a:gd name="connsiteY6" fmla="*/ 55418 h 69272"/>
              <a:gd name="connsiteX7" fmla="*/ 0 w 1510146"/>
              <a:gd name="connsiteY7" fmla="*/ 55418 h 6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146" h="69272">
                <a:moveTo>
                  <a:pt x="1510146" y="69272"/>
                </a:moveTo>
                <a:cubicBezTo>
                  <a:pt x="1461655" y="42717"/>
                  <a:pt x="1413164" y="16163"/>
                  <a:pt x="1371600" y="13854"/>
                </a:cubicBezTo>
                <a:cubicBezTo>
                  <a:pt x="1330036" y="11545"/>
                  <a:pt x="1304637" y="57727"/>
                  <a:pt x="1260764" y="55418"/>
                </a:cubicBezTo>
                <a:cubicBezTo>
                  <a:pt x="1216891" y="53109"/>
                  <a:pt x="1166091" y="0"/>
                  <a:pt x="1108364" y="0"/>
                </a:cubicBezTo>
                <a:cubicBezTo>
                  <a:pt x="1050637" y="0"/>
                  <a:pt x="997527" y="55418"/>
                  <a:pt x="914400" y="55418"/>
                </a:cubicBezTo>
                <a:cubicBezTo>
                  <a:pt x="831273" y="55418"/>
                  <a:pt x="720436" y="0"/>
                  <a:pt x="609600" y="0"/>
                </a:cubicBezTo>
                <a:cubicBezTo>
                  <a:pt x="498764" y="0"/>
                  <a:pt x="350982" y="46182"/>
                  <a:pt x="249382" y="55418"/>
                </a:cubicBezTo>
                <a:cubicBezTo>
                  <a:pt x="147782" y="64654"/>
                  <a:pt x="0" y="55418"/>
                  <a:pt x="0" y="554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Mrak 26"/>
          <p:cNvSpPr/>
          <p:nvPr/>
        </p:nvSpPr>
        <p:spPr>
          <a:xfrm rot="20779224">
            <a:off x="-2357756" y="82013"/>
            <a:ext cx="16555949" cy="11320590"/>
          </a:xfrm>
          <a:prstGeom prst="cloud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5743213" y="6021288"/>
            <a:ext cx="102900" cy="102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5510201" y="5805264"/>
            <a:ext cx="573967" cy="453307"/>
            <a:chOff x="5508104" y="6000029"/>
            <a:chExt cx="573967" cy="453307"/>
          </a:xfrm>
        </p:grpSpPr>
        <p:sp>
          <p:nvSpPr>
            <p:cNvPr id="22" name="Výbuch 2 21"/>
            <p:cNvSpPr/>
            <p:nvPr/>
          </p:nvSpPr>
          <p:spPr>
            <a:xfrm>
              <a:off x="5508104" y="6000029"/>
              <a:ext cx="573967" cy="453307"/>
            </a:xfrm>
            <a:prstGeom prst="irregularSeal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ýbuch 2 22"/>
            <p:cNvSpPr/>
            <p:nvPr/>
          </p:nvSpPr>
          <p:spPr>
            <a:xfrm>
              <a:off x="5680513" y="6093296"/>
              <a:ext cx="187631" cy="246319"/>
            </a:xfrm>
            <a:prstGeom prst="irregularSeal2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85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9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Современный вид крейсера «Аврора»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2013-02-02]. 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commons.wikimedia.org/wiki/File:Aurora_Cruiser_Museum_StPetersburg.JPG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195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У Франко-русского завода, 1917 год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b="977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2013-02-02]. 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commons.wikimedia.org/wiki/File:Avrora1917Petrograd.jpg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634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Кадр </a:t>
            </a:r>
            <a:r>
              <a:rPr lang="ru-RU" dirty="0"/>
              <a:t>из художественного фильма «Октябрь</a:t>
            </a:r>
            <a:r>
              <a:rPr lang="ru-RU" dirty="0" smtClean="0"/>
              <a:t>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915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commons.wikimedia.org/wiki/File:Stormningen_av_vinterpalatset.jpg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4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490397" y="116632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28222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210029" y="1340768"/>
            <a:ext cx="301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ИСТОРИЯ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cs-CZ" b="1" dirty="0" smtClean="0"/>
              <a:t>20-</a:t>
            </a:r>
            <a:r>
              <a:rPr lang="ru-RU" b="1" dirty="0" smtClean="0"/>
              <a:t>ый</a:t>
            </a:r>
            <a:r>
              <a:rPr lang="cs-CZ" b="1" dirty="0" smtClean="0"/>
              <a:t> </a:t>
            </a:r>
            <a:r>
              <a:rPr lang="ru-RU" b="1" dirty="0"/>
              <a:t>век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после революции наступает с 1918 до1922 года Гаржданская войнна</a:t>
            </a:r>
            <a:endParaRPr lang="cs-CZ" sz="2600" dirty="0" smtClean="0"/>
          </a:p>
          <a:p>
            <a:r>
              <a:rPr lang="ru-RU" sz="2600" dirty="0" smtClean="0"/>
              <a:t>культ </a:t>
            </a:r>
            <a:r>
              <a:rPr lang="ru-RU" sz="2600" dirty="0"/>
              <a:t>личности Ленина и </a:t>
            </a:r>
            <a:r>
              <a:rPr lang="ru-RU" sz="2600" dirty="0" smtClean="0"/>
              <a:t>Сталина</a:t>
            </a:r>
            <a:r>
              <a:rPr lang="cs-CZ" sz="2600" dirty="0" smtClean="0"/>
              <a:t> </a:t>
            </a:r>
          </a:p>
          <a:p>
            <a:r>
              <a:rPr lang="ru-RU" sz="2600" dirty="0" smtClean="0"/>
              <a:t>июнь 1941-ого </a:t>
            </a:r>
            <a:r>
              <a:rPr lang="ru-RU" sz="2600" dirty="0"/>
              <a:t>года </a:t>
            </a:r>
            <a:r>
              <a:rPr lang="cs-CZ" sz="2600" dirty="0" smtClean="0"/>
              <a:t>-</a:t>
            </a:r>
            <a:r>
              <a:rPr lang="ru-RU" sz="2600" dirty="0" smtClean="0"/>
              <a:t> </a:t>
            </a:r>
            <a:r>
              <a:rPr lang="ru-RU" sz="2600" dirty="0"/>
              <a:t>Великая Отечественная </a:t>
            </a:r>
            <a:r>
              <a:rPr lang="ru-RU" sz="2600" dirty="0" smtClean="0"/>
              <a:t>война</a:t>
            </a:r>
            <a:endParaRPr lang="cs-CZ" sz="2600" dirty="0" smtClean="0"/>
          </a:p>
          <a:p>
            <a:r>
              <a:rPr lang="ru-RU" sz="2600" dirty="0"/>
              <a:t>Хрущёв </a:t>
            </a:r>
            <a:r>
              <a:rPr lang="cs-CZ" sz="2600" dirty="0" smtClean="0"/>
              <a:t>- </a:t>
            </a:r>
            <a:r>
              <a:rPr lang="ru-RU" sz="2600" dirty="0" smtClean="0"/>
              <a:t>критик</a:t>
            </a:r>
            <a:r>
              <a:rPr lang="cs-CZ" sz="2600" dirty="0" smtClean="0"/>
              <a:t>a</a:t>
            </a:r>
            <a:r>
              <a:rPr lang="ru-RU" sz="2600" dirty="0" smtClean="0"/>
              <a:t> </a:t>
            </a:r>
            <a:r>
              <a:rPr lang="ru-RU" sz="2600" dirty="0"/>
              <a:t>культа </a:t>
            </a:r>
            <a:r>
              <a:rPr lang="ru-RU" sz="2600" dirty="0" smtClean="0"/>
              <a:t>личности</a:t>
            </a:r>
            <a:r>
              <a:rPr lang="cs-CZ" sz="2600" dirty="0" smtClean="0"/>
              <a:t>,</a:t>
            </a:r>
            <a:r>
              <a:rPr lang="ru-RU" sz="2600" dirty="0" smtClean="0"/>
              <a:t> </a:t>
            </a:r>
            <a:r>
              <a:rPr lang="ru-RU" sz="2600" dirty="0"/>
              <a:t>но </a:t>
            </a:r>
            <a:r>
              <a:rPr lang="ru-RU" sz="2600" dirty="0" smtClean="0"/>
              <a:t>он </a:t>
            </a:r>
            <a:r>
              <a:rPr lang="ru-RU" sz="2600" dirty="0"/>
              <a:t>всё таки продолжается </a:t>
            </a:r>
            <a:r>
              <a:rPr lang="cs-CZ" sz="2600" dirty="0" smtClean="0"/>
              <a:t>- </a:t>
            </a:r>
            <a:r>
              <a:rPr lang="ru-RU" sz="2600" dirty="0" smtClean="0"/>
              <a:t>Брежнев</a:t>
            </a:r>
            <a:endParaRPr lang="cs-CZ" sz="2600" dirty="0"/>
          </a:p>
          <a:p>
            <a:r>
              <a:rPr lang="ru-RU" sz="2600" dirty="0" smtClean="0"/>
              <a:t>в 1985</a:t>
            </a:r>
            <a:r>
              <a:rPr lang="cs-CZ" sz="2600" dirty="0" smtClean="0"/>
              <a:t>-</a:t>
            </a:r>
            <a:r>
              <a:rPr lang="ru-RU" sz="2600" dirty="0" smtClean="0"/>
              <a:t>ом </a:t>
            </a:r>
            <a:r>
              <a:rPr lang="ru-RU" sz="2600" dirty="0"/>
              <a:t>году перестройка Горбачёва </a:t>
            </a:r>
            <a:r>
              <a:rPr lang="cs-CZ" sz="2600" dirty="0" smtClean="0"/>
              <a:t>- </a:t>
            </a:r>
            <a:r>
              <a:rPr lang="ru-RU" sz="2600" dirty="0"/>
              <a:t>политика гласности, свободы </a:t>
            </a:r>
            <a:r>
              <a:rPr lang="ru-RU" sz="2600" dirty="0" smtClean="0"/>
              <a:t>слова</a:t>
            </a:r>
            <a:r>
              <a:rPr lang="cs-CZ" sz="2600" dirty="0" smtClean="0"/>
              <a:t>, </a:t>
            </a:r>
            <a:r>
              <a:rPr lang="ru-RU" sz="2600" dirty="0" smtClean="0"/>
              <a:t>кон</a:t>
            </a:r>
            <a:r>
              <a:rPr lang="cs-CZ" sz="2600" dirty="0" smtClean="0"/>
              <a:t>e</a:t>
            </a:r>
            <a:r>
              <a:rPr lang="ru-RU" sz="2800" dirty="0" smtClean="0"/>
              <a:t>ц</a:t>
            </a:r>
            <a:r>
              <a:rPr lang="ru-RU" sz="2600" dirty="0" smtClean="0"/>
              <a:t> </a:t>
            </a:r>
            <a:r>
              <a:rPr lang="ru-RU" sz="2600" dirty="0"/>
              <a:t>«холодной </a:t>
            </a:r>
            <a:r>
              <a:rPr lang="ru-RU" sz="2600" dirty="0" smtClean="0"/>
              <a:t>войны»</a:t>
            </a:r>
            <a:endParaRPr lang="cs-CZ" sz="2600" dirty="0" smtClean="0"/>
          </a:p>
          <a:p>
            <a:r>
              <a:rPr lang="ru-RU" sz="2600" dirty="0"/>
              <a:t>в</a:t>
            </a:r>
            <a:r>
              <a:rPr lang="ru-RU" sz="2600" dirty="0" smtClean="0"/>
              <a:t> </a:t>
            </a:r>
            <a:r>
              <a:rPr lang="ru-RU" sz="2600" dirty="0"/>
              <a:t>1991 году СССР в условиях глубокого кризиса и распада </a:t>
            </a:r>
            <a:r>
              <a:rPr lang="ru-RU" sz="2600" dirty="0" smtClean="0"/>
              <a:t>прекращает </a:t>
            </a:r>
            <a:r>
              <a:rPr lang="ru-RU" sz="2600" dirty="0"/>
              <a:t>своё </a:t>
            </a:r>
            <a:r>
              <a:rPr lang="ru-RU" sz="2600" dirty="0" smtClean="0"/>
              <a:t>существование</a:t>
            </a:r>
            <a:endParaRPr lang="cs-CZ" sz="2600" dirty="0"/>
          </a:p>
          <a:p>
            <a:endParaRPr lang="cs-CZ" sz="26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ětiúhelník 49"/>
          <p:cNvSpPr/>
          <p:nvPr/>
        </p:nvSpPr>
        <p:spPr>
          <a:xfrm>
            <a:off x="6732240" y="6294412"/>
            <a:ext cx="1152128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Pětiúhelník 20"/>
          <p:cNvSpPr/>
          <p:nvPr/>
        </p:nvSpPr>
        <p:spPr>
          <a:xfrm>
            <a:off x="6300192" y="6294412"/>
            <a:ext cx="1152128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ětiúhelník 21"/>
          <p:cNvSpPr/>
          <p:nvPr/>
        </p:nvSpPr>
        <p:spPr>
          <a:xfrm>
            <a:off x="5940152" y="6294412"/>
            <a:ext cx="1152128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ětiúhelník 22"/>
          <p:cNvSpPr/>
          <p:nvPr/>
        </p:nvSpPr>
        <p:spPr>
          <a:xfrm>
            <a:off x="5796136" y="6294412"/>
            <a:ext cx="1152128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ětiúhelník 23"/>
          <p:cNvSpPr/>
          <p:nvPr/>
        </p:nvSpPr>
        <p:spPr>
          <a:xfrm>
            <a:off x="3851920" y="6294412"/>
            <a:ext cx="2088232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ětiúhelník 24"/>
          <p:cNvSpPr/>
          <p:nvPr/>
        </p:nvSpPr>
        <p:spPr>
          <a:xfrm>
            <a:off x="2699792" y="6294040"/>
            <a:ext cx="1440160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ětiúhelník 25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Владимир Ильич Ульянов </a:t>
            </a:r>
            <a:r>
              <a:rPr lang="cs-CZ" dirty="0" smtClean="0"/>
              <a:t>- </a:t>
            </a:r>
            <a:r>
              <a:rPr lang="ru-RU" dirty="0" smtClean="0"/>
              <a:t>Ленин</a:t>
            </a:r>
            <a:r>
              <a:rPr lang="cs-CZ" dirty="0" smtClean="0"/>
              <a:t> </a:t>
            </a:r>
            <a:r>
              <a:rPr lang="ru-RU" dirty="0"/>
              <a:t>и Иосиф Виссарионович Сталин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 b="717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Public Domainna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60" dirty="0" smtClean="0"/>
              <a:t>&lt;</a:t>
            </a:r>
            <a:r>
              <a:rPr lang="cs-CZ" sz="1600" spc="-60" dirty="0" smtClean="0">
                <a:hlinkClick r:id="rId3"/>
              </a:rPr>
              <a:t>http</a:t>
            </a:r>
            <a:r>
              <a:rPr lang="cs-CZ" sz="1600" spc="-60" dirty="0">
                <a:hlinkClick r:id="rId3"/>
              </a:rPr>
              <a:t>://</a:t>
            </a:r>
            <a:r>
              <a:rPr lang="cs-CZ" sz="1600" spc="-60" dirty="0" smtClean="0">
                <a:hlinkClick r:id="rId3"/>
              </a:rPr>
              <a:t>commons.wikimedia.org/wiki/File:Lenin_and_stalin.jpg</a:t>
            </a:r>
            <a:r>
              <a:rPr lang="pl-PL" sz="1600" spc="-60" dirty="0" smtClean="0"/>
              <a:t>&gt;, &lt;</a:t>
            </a:r>
            <a:r>
              <a:rPr lang="pl-PL" sz="1600" spc="-60" dirty="0" smtClean="0">
                <a:hlinkClick r:id="rId4"/>
              </a:rPr>
              <a:t>http</a:t>
            </a:r>
            <a:r>
              <a:rPr lang="pl-PL" sz="1600" spc="-60" dirty="0">
                <a:hlinkClick r:id="rId4"/>
              </a:rPr>
              <a:t>://</a:t>
            </a:r>
            <a:r>
              <a:rPr lang="pl-PL" sz="1600" spc="-60" dirty="0" smtClean="0">
                <a:hlinkClick r:id="rId4"/>
              </a:rPr>
              <a:t>commons.wikimedia.org/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60" dirty="0" smtClean="0">
                <a:hlinkClick r:id="rId4"/>
              </a:rPr>
              <a:t>wiki/File:Unterschrift_Lenins.svg</a:t>
            </a:r>
            <a:r>
              <a:rPr lang="pl-PL" sz="1600" spc="-60" dirty="0" smtClean="0"/>
              <a:t>&gt;, &lt;</a:t>
            </a:r>
            <a:r>
              <a:rPr lang="pl-PL" sz="1600" spc="-60" dirty="0" smtClean="0">
                <a:hlinkClick r:id="rId5"/>
              </a:rPr>
              <a:t>http</a:t>
            </a:r>
            <a:r>
              <a:rPr lang="pl-PL" sz="1600" spc="-60" dirty="0">
                <a:hlinkClick r:id="rId5"/>
              </a:rPr>
              <a:t>://</a:t>
            </a:r>
            <a:r>
              <a:rPr lang="pl-PL" sz="1600" spc="-60" dirty="0" smtClean="0">
                <a:hlinkClick r:id="rId5"/>
              </a:rPr>
              <a:t>commons.wikimedia.org/wiki/File:Stalin_Signature.svg</a:t>
            </a:r>
            <a:r>
              <a:rPr lang="pl-PL" sz="1600" spc="-60" dirty="0" smtClean="0"/>
              <a:t>&gt;</a:t>
            </a:r>
            <a:endParaRPr lang="pl-PL" sz="1600" spc="-60" dirty="0"/>
          </a:p>
          <a:p>
            <a:endParaRPr lang="cs-CZ" dirty="0"/>
          </a:p>
        </p:txBody>
      </p:sp>
      <p:pic>
        <p:nvPicPr>
          <p:cNvPr id="1026" name="Picture 2" descr="File:Unterschrift Lenin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7059"/>
            <a:ext cx="2771800" cy="18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talin Signatur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96344" cy="13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Леонид Ильич Брежнев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8" b="792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commons.wikimedia.org/wiki/File:Brezhnev-color.jpg</a:t>
            </a:r>
            <a:r>
              <a:rPr lang="pl-PL" sz="1600" dirty="0" smtClean="0"/>
              <a:t>&gt;,Dostupný pod licencí Public</a:t>
            </a:r>
            <a:endParaRPr lang="cs-CZ" dirty="0"/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spc="-40" dirty="0" err="1" smtClean="0"/>
              <a:t>Domain</a:t>
            </a:r>
            <a:r>
              <a:rPr lang="cs-CZ" sz="1600" spc="-40" dirty="0" smtClean="0"/>
              <a:t> na WWW: &lt;</a:t>
            </a:r>
            <a:r>
              <a:rPr lang="cs-CZ" sz="1600" spc="-40" dirty="0" smtClean="0">
                <a:hlinkClick r:id="rId4"/>
              </a:rPr>
              <a:t>http</a:t>
            </a:r>
            <a:r>
              <a:rPr lang="cs-CZ" sz="1600" spc="-40" dirty="0">
                <a:hlinkClick r:id="rId4"/>
              </a:rPr>
              <a:t>://</a:t>
            </a:r>
            <a:r>
              <a:rPr lang="cs-CZ" sz="1600" spc="-40" dirty="0" smtClean="0">
                <a:hlinkClick r:id="rId4"/>
              </a:rPr>
              <a:t>commons.wikimedia.org/wiki/</a:t>
            </a:r>
            <a:r>
              <a:rPr lang="cs-CZ" sz="1600" spc="-40" dirty="0" err="1" smtClean="0">
                <a:hlinkClick r:id="rId4"/>
              </a:rPr>
              <a:t>File:Leonid_Brezhnev_Signature.svg</a:t>
            </a:r>
            <a:r>
              <a:rPr lang="cs-CZ" sz="1600" spc="-40" dirty="0" smtClean="0"/>
              <a:t>&gt;</a:t>
            </a:r>
            <a:endParaRPr lang="pl-PL" sz="1600" spc="-40" dirty="0"/>
          </a:p>
        </p:txBody>
      </p:sp>
      <p:pic>
        <p:nvPicPr>
          <p:cNvPr id="2050" name="Picture 2" descr="Автогра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17438"/>
            <a:ext cx="2736304" cy="18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Михаил Сергеевич Горбачёв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b="42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 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40" dirty="0" smtClean="0"/>
              <a:t>&lt;</a:t>
            </a:r>
            <a:r>
              <a:rPr lang="cs-CZ" sz="1600" spc="-40" dirty="0" smtClean="0">
                <a:hlinkClick r:id="rId3"/>
              </a:rPr>
              <a:t>http</a:t>
            </a:r>
            <a:r>
              <a:rPr lang="cs-CZ" sz="1600" spc="-40" dirty="0">
                <a:hlinkClick r:id="rId3"/>
              </a:rPr>
              <a:t>://</a:t>
            </a:r>
            <a:r>
              <a:rPr lang="cs-CZ" sz="1600" spc="-40" dirty="0" smtClean="0">
                <a:hlinkClick r:id="rId3"/>
              </a:rPr>
              <a:t>commons.wikimedia.org/wiki/File:Mikhail_Gorbachev_2010.jpg</a:t>
            </a:r>
            <a:r>
              <a:rPr lang="pl-PL" sz="1600" spc="-40" dirty="0" smtClean="0"/>
              <a:t>&gt;, Dostupný pod licencí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90" dirty="0" smtClean="0"/>
              <a:t>Public Domain na WWW: &lt;</a:t>
            </a:r>
            <a:r>
              <a:rPr lang="pl-PL" sz="1600" spc="-90" dirty="0" smtClean="0">
                <a:hlinkClick r:id="rId4"/>
              </a:rPr>
              <a:t>http</a:t>
            </a:r>
            <a:r>
              <a:rPr lang="pl-PL" sz="1600" spc="-90" dirty="0">
                <a:hlinkClick r:id="rId4"/>
              </a:rPr>
              <a:t>://</a:t>
            </a:r>
            <a:r>
              <a:rPr lang="pl-PL" sz="1600" spc="-90" dirty="0" smtClean="0">
                <a:hlinkClick r:id="rId4"/>
              </a:rPr>
              <a:t>commons.wikimedia.org/wiki/File:Mikhail_Gorbachev_Signature.svg</a:t>
            </a:r>
            <a:r>
              <a:rPr lang="pl-PL" sz="1600" spc="-90" dirty="0" smtClean="0"/>
              <a:t>&gt;</a:t>
            </a:r>
            <a:endParaRPr lang="pl-PL" sz="1600" spc="-90" dirty="0"/>
          </a:p>
          <a:p>
            <a:endParaRPr lang="cs-CZ" dirty="0"/>
          </a:p>
        </p:txBody>
      </p:sp>
      <p:pic>
        <p:nvPicPr>
          <p:cNvPr id="3074" name="Picture 2" descr="File:Mikhail Gorbachev Signatur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9324"/>
            <a:ext cx="4648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80-7200-893-5.</a:t>
            </a:r>
          </a:p>
          <a:p>
            <a:r>
              <a:rPr lang="cs-CZ" sz="2600" dirty="0" smtClean="0"/>
              <a:t>SYROV, S., 1979. </a:t>
            </a:r>
            <a:r>
              <a:rPr lang="cs-CZ" sz="2600" i="1" dirty="0" smtClean="0"/>
              <a:t>Stránky z dějin</a:t>
            </a:r>
            <a:r>
              <a:rPr lang="cs-CZ" sz="2600" dirty="0" smtClean="0"/>
              <a:t>. Ruská četba. Druhé vydání. Moskva: „Ruský jazyk“.</a:t>
            </a:r>
          </a:p>
          <a:p>
            <a:r>
              <a:rPr lang="cs-CZ" sz="2600" dirty="0"/>
              <a:t>Ostatní grafické prvky v prezentaci: Radek </a:t>
            </a:r>
            <a:r>
              <a:rPr lang="cs-CZ" sz="2600" dirty="0" smtClean="0"/>
              <a:t>Barvíř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9257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7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Киевск</a:t>
            </a:r>
            <a:r>
              <a:rPr lang="cs-CZ" b="1" dirty="0" smtClean="0"/>
              <a:t>a</a:t>
            </a:r>
            <a:r>
              <a:rPr lang="ru-RU" b="1" dirty="0" smtClean="0"/>
              <a:t>я Рус</a:t>
            </a:r>
            <a:r>
              <a:rPr lang="ru-RU" b="1" dirty="0"/>
              <a:t>ь</a:t>
            </a:r>
            <a:r>
              <a:rPr lang="ru-RU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42000"/>
            <a:r>
              <a:rPr lang="ru-RU" sz="2600" dirty="0" smtClean="0"/>
              <a:t>первое </a:t>
            </a:r>
            <a:r>
              <a:rPr lang="ru-RU" sz="2600" dirty="0"/>
              <a:t>восточнословянское государство </a:t>
            </a:r>
            <a:endParaRPr lang="cs-CZ" sz="2600" dirty="0" smtClean="0"/>
          </a:p>
          <a:p>
            <a:pPr indent="-342000"/>
            <a:r>
              <a:rPr lang="ru-RU" sz="2600" dirty="0" smtClean="0"/>
              <a:t>существовало </a:t>
            </a:r>
            <a:r>
              <a:rPr lang="ru-RU" sz="2600" dirty="0"/>
              <a:t>с </a:t>
            </a:r>
            <a:r>
              <a:rPr lang="ru-RU" sz="2600" b="1" dirty="0"/>
              <a:t>9-ого до 13-ого </a:t>
            </a:r>
            <a:r>
              <a:rPr lang="ru-RU" sz="2600" b="1" dirty="0" smtClean="0"/>
              <a:t>века</a:t>
            </a:r>
            <a:endParaRPr lang="cs-CZ" sz="2600" dirty="0"/>
          </a:p>
          <a:p>
            <a:pPr indent="-342000"/>
            <a:r>
              <a:rPr lang="ru-RU" sz="2600" dirty="0" smtClean="0"/>
              <a:t>словянский </a:t>
            </a:r>
            <a:r>
              <a:rPr lang="ru-RU" sz="2600" dirty="0"/>
              <a:t>князь Кий построил на </a:t>
            </a:r>
            <a:r>
              <a:rPr lang="ru-RU" sz="2600" dirty="0" smtClean="0"/>
              <a:t>бергу </a:t>
            </a:r>
            <a:r>
              <a:rPr lang="ru-RU" sz="2600" dirty="0"/>
              <a:t>Днепра город, который в честь его звали </a:t>
            </a:r>
            <a:r>
              <a:rPr lang="ru-RU" sz="2600" dirty="0" smtClean="0"/>
              <a:t>Киевом</a:t>
            </a:r>
            <a:endParaRPr lang="cs-CZ" sz="2600" dirty="0" smtClean="0"/>
          </a:p>
          <a:p>
            <a:pPr indent="-342000"/>
            <a:r>
              <a:rPr lang="cs-CZ" sz="2600" dirty="0" smtClean="0"/>
              <a:t>c</a:t>
            </a:r>
            <a:r>
              <a:rPr lang="ru-RU" sz="2600" dirty="0" smtClean="0"/>
              <a:t>ловяне обљединились </a:t>
            </a:r>
            <a:r>
              <a:rPr lang="ru-RU" sz="2600" dirty="0"/>
              <a:t>и стали называться </a:t>
            </a:r>
            <a:r>
              <a:rPr lang="ru-RU" sz="2600" dirty="0" smtClean="0"/>
              <a:t>русами</a:t>
            </a:r>
            <a:r>
              <a:rPr lang="cs-CZ" sz="2600" dirty="0" smtClean="0"/>
              <a:t> -</a:t>
            </a:r>
            <a:r>
              <a:rPr lang="ru-RU" sz="2600" dirty="0" smtClean="0"/>
              <a:t> рек</a:t>
            </a:r>
            <a:r>
              <a:rPr lang="cs-CZ" sz="2600" dirty="0" smtClean="0"/>
              <a:t>a</a:t>
            </a:r>
            <a:r>
              <a:rPr lang="ru-RU" sz="2600" dirty="0" smtClean="0"/>
              <a:t> Р</a:t>
            </a:r>
            <a:r>
              <a:rPr lang="ru-RU" sz="2600" b="1" dirty="0" smtClean="0"/>
              <a:t>о</a:t>
            </a:r>
            <a:r>
              <a:rPr lang="ru-RU" sz="2600" dirty="0" smtClean="0"/>
              <a:t>с</a:t>
            </a:r>
            <a:r>
              <a:rPr lang="cs-CZ" sz="2600" dirty="0" smtClean="0"/>
              <a:t>a</a:t>
            </a:r>
            <a:r>
              <a:rPr lang="ru-RU" sz="2600" dirty="0" smtClean="0"/>
              <a:t>, приток Днепра</a:t>
            </a:r>
            <a:endParaRPr lang="cs-CZ" sz="2600" dirty="0" smtClean="0"/>
          </a:p>
          <a:p>
            <a:pPr indent="-342000"/>
            <a:r>
              <a:rPr lang="ru-RU" sz="2600" dirty="0" smtClean="0"/>
              <a:t>успешн</a:t>
            </a:r>
            <a:r>
              <a:rPr lang="cs-CZ" sz="2600" dirty="0" smtClean="0"/>
              <a:t>a</a:t>
            </a:r>
            <a:r>
              <a:rPr lang="ru-RU" sz="2600" dirty="0" smtClean="0"/>
              <a:t>я борьб</a:t>
            </a:r>
            <a:r>
              <a:rPr lang="cs-CZ" sz="2600" dirty="0" smtClean="0"/>
              <a:t>a</a:t>
            </a:r>
            <a:r>
              <a:rPr lang="ru-RU" sz="2600" dirty="0" smtClean="0"/>
              <a:t> </a:t>
            </a:r>
            <a:r>
              <a:rPr lang="ru-RU" sz="2600" dirty="0"/>
              <a:t>с </a:t>
            </a:r>
            <a:r>
              <a:rPr lang="ru-RU" sz="2600" dirty="0" smtClean="0"/>
              <a:t>кочевниками </a:t>
            </a:r>
            <a:r>
              <a:rPr lang="ru-RU" sz="2600" dirty="0"/>
              <a:t>в период правления </a:t>
            </a:r>
            <a:r>
              <a:rPr lang="ru-RU" sz="2600" dirty="0" smtClean="0"/>
              <a:t>княз</a:t>
            </a:r>
            <a:r>
              <a:rPr lang="ru-RU" sz="2600" dirty="0"/>
              <a:t>я</a:t>
            </a:r>
            <a:r>
              <a:rPr lang="ru-RU" sz="2600" dirty="0" smtClean="0"/>
              <a:t> </a:t>
            </a:r>
            <a:r>
              <a:rPr lang="ru-RU" sz="2600" b="1" dirty="0" smtClean="0"/>
              <a:t>Владимира</a:t>
            </a:r>
            <a:endParaRPr lang="cs-CZ" sz="2600" b="1" dirty="0" smtClean="0"/>
          </a:p>
          <a:p>
            <a:pPr indent="-342000"/>
            <a:r>
              <a:rPr lang="ru-RU" sz="2600" dirty="0" smtClean="0"/>
              <a:t>расцвет</a:t>
            </a:r>
            <a:r>
              <a:rPr lang="cs-CZ" sz="2600" dirty="0" smtClean="0"/>
              <a:t> </a:t>
            </a:r>
            <a:r>
              <a:rPr lang="ru-RU" sz="2600" dirty="0" smtClean="0"/>
              <a:t>при </a:t>
            </a:r>
            <a:r>
              <a:rPr lang="ru-RU" sz="2600" b="1" dirty="0"/>
              <a:t>Ярославе</a:t>
            </a:r>
            <a:r>
              <a:rPr lang="cs-CZ" sz="2600" b="1" dirty="0"/>
              <a:t> IV.</a:t>
            </a:r>
            <a:r>
              <a:rPr lang="ru-RU" sz="2600" b="1" dirty="0"/>
              <a:t> Мудром</a:t>
            </a:r>
            <a:r>
              <a:rPr lang="ru-RU" sz="2600" dirty="0"/>
              <a:t> – </a:t>
            </a:r>
            <a:r>
              <a:rPr lang="ru-RU" sz="2600" dirty="0" smtClean="0"/>
              <a:t>сын Владимира </a:t>
            </a:r>
            <a:endParaRPr lang="cs-CZ" sz="2600" dirty="0"/>
          </a:p>
          <a:p>
            <a:pPr indent="-342000"/>
            <a:r>
              <a:rPr lang="ru-RU" sz="2600" dirty="0" smtClean="0"/>
              <a:t>после </a:t>
            </a:r>
            <a:r>
              <a:rPr lang="ru-RU" sz="2600" dirty="0"/>
              <a:t>его смерти началась борьба </a:t>
            </a:r>
            <a:r>
              <a:rPr lang="ru-RU" sz="2600" dirty="0" smtClean="0"/>
              <a:t>князей</a:t>
            </a:r>
            <a:endParaRPr lang="cs-CZ" sz="2600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ětiúhelník 22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4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ериод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ru-RU" b="1" dirty="0" smtClean="0"/>
              <a:t>феодальной </a:t>
            </a:r>
            <a:r>
              <a:rPr lang="ru-RU" b="1" dirty="0"/>
              <a:t>раздробленности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indent="-342000"/>
            <a:r>
              <a:rPr lang="cs-CZ" sz="2600" b="1" dirty="0" smtClean="0"/>
              <a:t>p</a:t>
            </a:r>
            <a:r>
              <a:rPr lang="ru-RU" sz="2600" b="1" dirty="0" smtClean="0"/>
              <a:t>остут </a:t>
            </a:r>
            <a:r>
              <a:rPr lang="ru-RU" sz="2600" b="1" dirty="0"/>
              <a:t>новые города</a:t>
            </a:r>
            <a:r>
              <a:rPr lang="ru-RU" sz="2600" dirty="0"/>
              <a:t> – </a:t>
            </a:r>
            <a:r>
              <a:rPr lang="ru-RU" sz="2600" dirty="0" smtClean="0"/>
              <a:t> </a:t>
            </a:r>
            <a:r>
              <a:rPr lang="ru-RU" sz="2600" dirty="0"/>
              <a:t>Москва, которая впервые упоминается в половине 12-ого </a:t>
            </a:r>
            <a:r>
              <a:rPr lang="ru-RU" sz="2600" dirty="0" smtClean="0"/>
              <a:t>века</a:t>
            </a:r>
            <a:r>
              <a:rPr lang="cs-CZ" sz="2600" dirty="0" smtClean="0"/>
              <a:t>,</a:t>
            </a:r>
            <a:r>
              <a:rPr lang="ru-RU" sz="2600" dirty="0" smtClean="0"/>
              <a:t> </a:t>
            </a:r>
            <a:r>
              <a:rPr lang="ru-RU" sz="2600" dirty="0"/>
              <a:t>как владение князя </a:t>
            </a:r>
            <a:r>
              <a:rPr lang="ru-RU" sz="2600" b="1" dirty="0"/>
              <a:t>Юрия </a:t>
            </a:r>
            <a:r>
              <a:rPr lang="ru-RU" sz="2600" b="1" dirty="0" smtClean="0"/>
              <a:t>Долгорукого</a:t>
            </a:r>
            <a:endParaRPr lang="cs-CZ" sz="2600" dirty="0"/>
          </a:p>
          <a:p>
            <a:pPr indent="-342000"/>
            <a:r>
              <a:rPr lang="ru-RU" sz="2600" dirty="0"/>
              <a:t>борьба </a:t>
            </a:r>
            <a:r>
              <a:rPr lang="ru-RU" sz="2600" dirty="0" smtClean="0"/>
              <a:t>князей</a:t>
            </a:r>
            <a:endParaRPr lang="cs-CZ" sz="2600" dirty="0" smtClean="0"/>
          </a:p>
          <a:p>
            <a:pPr indent="-342000"/>
            <a:r>
              <a:rPr lang="ru-RU" sz="2600" dirty="0" smtClean="0"/>
              <a:t>борьб</a:t>
            </a:r>
            <a:r>
              <a:rPr lang="cs-CZ" sz="2600" dirty="0" smtClean="0"/>
              <a:t>a</a:t>
            </a:r>
            <a:r>
              <a:rPr lang="ru-RU" sz="2600" dirty="0" smtClean="0"/>
              <a:t> </a:t>
            </a:r>
            <a:r>
              <a:rPr lang="ru-RU" sz="2600" dirty="0"/>
              <a:t>с иноземными </a:t>
            </a:r>
            <a:r>
              <a:rPr lang="ru-RU" sz="2600" dirty="0" smtClean="0"/>
              <a:t>завоевателями</a:t>
            </a:r>
            <a:r>
              <a:rPr lang="cs-CZ" sz="2600" dirty="0" smtClean="0"/>
              <a:t> - </a:t>
            </a:r>
            <a:r>
              <a:rPr lang="ru-RU" sz="2600" dirty="0" smtClean="0"/>
              <a:t>татары </a:t>
            </a:r>
            <a:r>
              <a:rPr lang="ru-RU" sz="2600" dirty="0"/>
              <a:t>решили дойти до берегов Атлантического </a:t>
            </a:r>
            <a:r>
              <a:rPr lang="ru-RU" sz="2600" dirty="0" smtClean="0"/>
              <a:t>океана</a:t>
            </a:r>
            <a:r>
              <a:rPr lang="cs-CZ" sz="2600" dirty="0" smtClean="0"/>
              <a:t>       </a:t>
            </a:r>
            <a:r>
              <a:rPr lang="ru-RU" sz="2600" dirty="0" smtClean="0"/>
              <a:t> и</a:t>
            </a:r>
            <a:r>
              <a:rPr lang="cs-CZ" sz="2600" dirty="0" smtClean="0"/>
              <a:t> </a:t>
            </a:r>
            <a:r>
              <a:rPr lang="ru-RU" sz="2600" dirty="0" smtClean="0"/>
              <a:t>покорить </a:t>
            </a:r>
            <a:r>
              <a:rPr lang="ru-RU" sz="2600" dirty="0"/>
              <a:t>всю Европу</a:t>
            </a:r>
            <a:endParaRPr lang="cs-CZ" sz="2600" dirty="0"/>
          </a:p>
          <a:p>
            <a:pPr indent="-342000"/>
            <a:r>
              <a:rPr lang="ru-RU" sz="2600" dirty="0" smtClean="0"/>
              <a:t>татаро-монгольское </a:t>
            </a:r>
            <a:r>
              <a:rPr lang="ru-RU" sz="2600" dirty="0"/>
              <a:t>иго продолжалось 240 </a:t>
            </a:r>
            <a:r>
              <a:rPr lang="ru-RU" sz="2600" dirty="0" smtClean="0"/>
              <a:t>лет</a:t>
            </a:r>
            <a:r>
              <a:rPr lang="cs-CZ" sz="2600" dirty="0" smtClean="0"/>
              <a:t>            </a:t>
            </a:r>
            <a:r>
              <a:rPr lang="ru-RU" sz="2600" dirty="0" smtClean="0"/>
              <a:t> </a:t>
            </a:r>
            <a:r>
              <a:rPr lang="ru-RU" sz="2600" dirty="0"/>
              <a:t>и хозяйство Руси было </a:t>
            </a:r>
            <a:r>
              <a:rPr lang="ru-RU" sz="2600" dirty="0" smtClean="0"/>
              <a:t>разрушено </a:t>
            </a:r>
            <a:endParaRPr lang="cs-CZ" sz="2600" dirty="0"/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ětiúhelník 22"/>
          <p:cNvSpPr/>
          <p:nvPr/>
        </p:nvSpPr>
        <p:spPr>
          <a:xfrm>
            <a:off x="2699792" y="6294040"/>
            <a:ext cx="1440160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ětiúhelník 21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Московское княжество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000"/>
            <a:r>
              <a:rPr lang="ru-RU" sz="2600" dirty="0" smtClean="0"/>
              <a:t>в 14-ом</a:t>
            </a:r>
            <a:r>
              <a:rPr lang="cs-CZ" sz="2600" dirty="0" smtClean="0"/>
              <a:t> </a:t>
            </a:r>
            <a:r>
              <a:rPr lang="ru-RU" sz="2600" dirty="0" smtClean="0"/>
              <a:t>и </a:t>
            </a:r>
            <a:r>
              <a:rPr lang="ru-RU" sz="2600" dirty="0"/>
              <a:t>15-ом веках удалось под руководством Алексендра Невского и Дмитрия Донского освободить Русь от Татаро-монгольского </a:t>
            </a:r>
            <a:r>
              <a:rPr lang="ru-RU" sz="2600" dirty="0" smtClean="0"/>
              <a:t>ига</a:t>
            </a:r>
            <a:endParaRPr lang="cs-CZ" sz="2600" dirty="0" smtClean="0"/>
          </a:p>
          <a:p>
            <a:pPr indent="-342000"/>
            <a:r>
              <a:rPr lang="ru-RU" sz="2600" dirty="0"/>
              <a:t>обљединение русских </a:t>
            </a:r>
            <a:r>
              <a:rPr lang="ru-RU" sz="2600" dirty="0" smtClean="0"/>
              <a:t>земель</a:t>
            </a:r>
            <a:r>
              <a:rPr lang="cs-CZ" sz="2600" dirty="0" smtClean="0"/>
              <a:t> - </a:t>
            </a:r>
            <a:r>
              <a:rPr lang="ru-RU" sz="2600" dirty="0"/>
              <a:t>возникает огромное  Российское </a:t>
            </a:r>
            <a:r>
              <a:rPr lang="ru-RU" sz="2600" dirty="0" smtClean="0"/>
              <a:t>государство</a:t>
            </a:r>
            <a:endParaRPr lang="cs-CZ" sz="2600" dirty="0" smtClean="0"/>
          </a:p>
          <a:p>
            <a:pPr indent="-342000"/>
            <a:r>
              <a:rPr lang="ru-RU" sz="2600" dirty="0"/>
              <a:t>ц</a:t>
            </a:r>
            <a:r>
              <a:rPr lang="ru-RU" sz="2600" dirty="0" smtClean="0"/>
              <a:t>арствование </a:t>
            </a:r>
            <a:r>
              <a:rPr lang="ru-RU" sz="2600" dirty="0"/>
              <a:t>первого царя Московской </a:t>
            </a:r>
            <a:r>
              <a:rPr lang="ru-RU" sz="2600" dirty="0" smtClean="0"/>
              <a:t>Руси</a:t>
            </a:r>
            <a:r>
              <a:rPr lang="cs-CZ" sz="2600" dirty="0" smtClean="0"/>
              <a:t>           </a:t>
            </a:r>
            <a:r>
              <a:rPr lang="ru-RU" sz="2600" dirty="0" smtClean="0"/>
              <a:t>Ивана Грозного</a:t>
            </a:r>
            <a:r>
              <a:rPr lang="cs-CZ" sz="2600" dirty="0" smtClean="0"/>
              <a:t> – </a:t>
            </a:r>
            <a:r>
              <a:rPr lang="ru-RU" sz="2600" dirty="0" smtClean="0"/>
              <a:t>укрепле</a:t>
            </a:r>
            <a:r>
              <a:rPr lang="ru-RU" sz="2600" dirty="0"/>
              <a:t>ни</a:t>
            </a:r>
            <a:r>
              <a:rPr lang="ru-RU" sz="2600" dirty="0" smtClean="0"/>
              <a:t>е</a:t>
            </a:r>
            <a:r>
              <a:rPr lang="cs-CZ" sz="2600" dirty="0" smtClean="0"/>
              <a:t>, </a:t>
            </a:r>
            <a:r>
              <a:rPr lang="ru-RU" sz="2600" dirty="0" smtClean="0"/>
              <a:t>деспотизм</a:t>
            </a:r>
            <a:endParaRPr lang="cs-CZ" sz="2600" dirty="0"/>
          </a:p>
          <a:p>
            <a:endParaRPr lang="cs-CZ" sz="2600" dirty="0"/>
          </a:p>
        </p:txBody>
      </p:sp>
      <p:cxnSp>
        <p:nvCxnSpPr>
          <p:cNvPr id="24" name="Přímá spojnice 23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ětiúhelník 40"/>
          <p:cNvSpPr/>
          <p:nvPr/>
        </p:nvSpPr>
        <p:spPr>
          <a:xfrm>
            <a:off x="3779912" y="6294412"/>
            <a:ext cx="2088232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Pětiúhelník 41"/>
          <p:cNvSpPr/>
          <p:nvPr/>
        </p:nvSpPr>
        <p:spPr>
          <a:xfrm>
            <a:off x="2699792" y="6294040"/>
            <a:ext cx="1440160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Pětiúhelník 42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Великое княжество Московское в 1500 году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20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commons.wikimedia.org/wiki/File:Moscow1500.png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Царь </a:t>
            </a:r>
            <a:r>
              <a:rPr lang="ru-RU" dirty="0"/>
              <a:t>Иван </a:t>
            </a:r>
            <a:r>
              <a:rPr lang="ru-RU" dirty="0" smtClean="0"/>
              <a:t>Грозный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commons.wikimedia.org/wiki/File:Vasnetsov_Ioann_4.jpg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574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</p:spTree>
    <p:extLst>
      <p:ext uri="{BB962C8B-B14F-4D97-AF65-F5344CB8AC3E}">
        <p14:creationId xmlns:p14="http://schemas.microsoft.com/office/powerpoint/2010/main" val="32198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b="1" dirty="0" smtClean="0"/>
              <a:t>Пётр </a:t>
            </a:r>
            <a:r>
              <a:rPr lang="cs-CZ" b="1" dirty="0" smtClean="0"/>
              <a:t>I. </a:t>
            </a:r>
            <a:r>
              <a:rPr lang="ru-RU" b="1" dirty="0"/>
              <a:t>и</a:t>
            </a:r>
            <a:r>
              <a:rPr lang="cs-CZ" b="1" dirty="0" smtClean="0"/>
              <a:t> </a:t>
            </a:r>
            <a:r>
              <a:rPr lang="ru-RU" b="1" dirty="0" smtClean="0"/>
              <a:t>Ек</a:t>
            </a:r>
            <a:r>
              <a:rPr lang="cs-CZ" b="1" dirty="0" smtClean="0"/>
              <a:t>a</a:t>
            </a:r>
            <a:r>
              <a:rPr lang="ru-RU" b="1" dirty="0" smtClean="0"/>
              <a:t>терин</a:t>
            </a:r>
            <a:r>
              <a:rPr lang="cs-CZ" b="1" dirty="0" smtClean="0"/>
              <a:t>a II.</a:t>
            </a:r>
            <a:r>
              <a:rPr lang="ru-RU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в</a:t>
            </a:r>
            <a:r>
              <a:rPr lang="cs-CZ" sz="2600" dirty="0" smtClean="0"/>
              <a:t>o</a:t>
            </a:r>
            <a:r>
              <a:rPr lang="ru-RU" sz="2600" dirty="0" smtClean="0"/>
              <a:t> </a:t>
            </a:r>
            <a:r>
              <a:rPr lang="ru-RU" sz="2600" dirty="0"/>
              <a:t>второй половине 17ого века начинается новый период в жизни </a:t>
            </a:r>
            <a:r>
              <a:rPr lang="ru-RU" sz="2600" dirty="0" smtClean="0"/>
              <a:t>России</a:t>
            </a:r>
            <a:endParaRPr lang="cs-CZ" sz="2600" dirty="0"/>
          </a:p>
          <a:p>
            <a:r>
              <a:rPr lang="ru-RU" sz="2600" dirty="0"/>
              <a:t>Пётр </a:t>
            </a:r>
            <a:r>
              <a:rPr lang="cs-CZ" sz="2600" dirty="0" smtClean="0"/>
              <a:t>I.</a:t>
            </a:r>
            <a:r>
              <a:rPr lang="ru-RU" sz="2600" dirty="0" smtClean="0"/>
              <a:t> </a:t>
            </a:r>
            <a:r>
              <a:rPr lang="ru-RU" sz="2600" dirty="0"/>
              <a:t>завоевал северный и южный морской </a:t>
            </a:r>
            <a:r>
              <a:rPr lang="ru-RU" sz="2600" dirty="0" smtClean="0"/>
              <a:t>путь</a:t>
            </a:r>
            <a:endParaRPr lang="cs-CZ" sz="2600" dirty="0" smtClean="0"/>
          </a:p>
          <a:p>
            <a:r>
              <a:rPr lang="ru-RU" sz="2600" dirty="0"/>
              <a:t>расширяются культурные связи России с Западной </a:t>
            </a:r>
            <a:r>
              <a:rPr lang="ru-RU" sz="2600" dirty="0" smtClean="0"/>
              <a:t>Европой</a:t>
            </a:r>
            <a:r>
              <a:rPr lang="cs-CZ" sz="2600" dirty="0" smtClean="0"/>
              <a:t> </a:t>
            </a:r>
            <a:r>
              <a:rPr lang="ru-RU" sz="2600" dirty="0" smtClean="0"/>
              <a:t> </a:t>
            </a:r>
            <a:endParaRPr lang="cs-CZ" sz="2600" dirty="0" smtClean="0"/>
          </a:p>
          <a:p>
            <a:r>
              <a:rPr lang="ru-RU" sz="2600" dirty="0"/>
              <a:t>в </a:t>
            </a:r>
            <a:r>
              <a:rPr lang="ru-RU" sz="2600" dirty="0" smtClean="0"/>
              <a:t> </a:t>
            </a:r>
            <a:r>
              <a:rPr lang="ru-RU" sz="2600" dirty="0"/>
              <a:t>1703</a:t>
            </a:r>
            <a:r>
              <a:rPr lang="cs-CZ" sz="2600" dirty="0"/>
              <a:t>-</a:t>
            </a:r>
            <a:r>
              <a:rPr lang="ru-RU" sz="2600" dirty="0"/>
              <a:t>ьем году он основал на берегах Финского залива и реки Невы </a:t>
            </a:r>
            <a:r>
              <a:rPr lang="ru-RU" sz="2600" dirty="0" smtClean="0"/>
              <a:t>нову</a:t>
            </a:r>
            <a:r>
              <a:rPr lang="ru-RU" sz="2600" dirty="0"/>
              <a:t>ю</a:t>
            </a:r>
            <a:r>
              <a:rPr lang="cs-CZ" sz="2600" dirty="0" smtClean="0"/>
              <a:t> </a:t>
            </a:r>
            <a:r>
              <a:rPr lang="ru-RU" sz="2600" dirty="0" smtClean="0"/>
              <a:t>столицу</a:t>
            </a:r>
            <a:r>
              <a:rPr lang="cs-CZ" sz="2600" dirty="0" smtClean="0"/>
              <a:t> -</a:t>
            </a:r>
            <a:r>
              <a:rPr lang="ru-RU" sz="2600" dirty="0" smtClean="0"/>
              <a:t> город Санкт-Петербург</a:t>
            </a:r>
            <a:endParaRPr lang="cs-CZ" sz="2600" dirty="0" smtClean="0"/>
          </a:p>
          <a:p>
            <a:r>
              <a:rPr lang="ru-RU" sz="2600" dirty="0"/>
              <a:t>период</a:t>
            </a:r>
            <a:r>
              <a:rPr lang="ru-RU" sz="2600" dirty="0" smtClean="0"/>
              <a:t> </a:t>
            </a:r>
            <a:r>
              <a:rPr lang="ru-RU" sz="2600" dirty="0"/>
              <a:t>царствования Ектерины </a:t>
            </a:r>
            <a:r>
              <a:rPr lang="cs-CZ" sz="2600" dirty="0"/>
              <a:t>II.</a:t>
            </a:r>
            <a:r>
              <a:rPr lang="ru-RU" sz="2600" dirty="0"/>
              <a:t> вошёл в историю как золотой век </a:t>
            </a:r>
            <a:r>
              <a:rPr lang="ru-RU" sz="2600" dirty="0" smtClean="0"/>
              <a:t>дворянства</a:t>
            </a:r>
            <a:r>
              <a:rPr lang="cs-CZ" sz="2600" dirty="0" smtClean="0"/>
              <a:t> </a:t>
            </a:r>
            <a:endParaRPr lang="cs-CZ" sz="2600" dirty="0"/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endParaRPr lang="cs-CZ" sz="26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946448" y="6455568"/>
            <a:ext cx="69379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ětiúhelník 23"/>
          <p:cNvSpPr/>
          <p:nvPr/>
        </p:nvSpPr>
        <p:spPr>
          <a:xfrm>
            <a:off x="5724128" y="6294412"/>
            <a:ext cx="1152128" cy="3306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Pětiúhelník 20"/>
          <p:cNvSpPr/>
          <p:nvPr/>
        </p:nvSpPr>
        <p:spPr>
          <a:xfrm>
            <a:off x="3851920" y="6294412"/>
            <a:ext cx="2088232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ětiúhelník 21"/>
          <p:cNvSpPr/>
          <p:nvPr/>
        </p:nvSpPr>
        <p:spPr>
          <a:xfrm>
            <a:off x="2699792" y="6294040"/>
            <a:ext cx="1440160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ětiúhelník 22"/>
          <p:cNvSpPr/>
          <p:nvPr/>
        </p:nvSpPr>
        <p:spPr>
          <a:xfrm>
            <a:off x="899592" y="6294040"/>
            <a:ext cx="2016224" cy="330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Портрет </a:t>
            </a:r>
            <a:r>
              <a:rPr lang="ru-RU" dirty="0"/>
              <a:t>Петра </a:t>
            </a:r>
            <a:r>
              <a:rPr lang="ru-RU" dirty="0" smtClean="0"/>
              <a:t>I Великого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 b="142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commons.wikimedia.org/wiki/File:Peter_der-Grosse_1838.jpg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11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997</Words>
  <Application>Microsoft Office PowerPoint</Application>
  <PresentationFormat>Předvádění na obrazovce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Prezentace aplikace PowerPoint</vt:lpstr>
      <vt:lpstr>Prezentace aplikace PowerPoint</vt:lpstr>
      <vt:lpstr>Киевскaя Русь </vt:lpstr>
      <vt:lpstr>Период  феодальной раздробленности</vt:lpstr>
      <vt:lpstr>Московское княжество</vt:lpstr>
      <vt:lpstr>Великое княжество Московское в 1500 году</vt:lpstr>
      <vt:lpstr>Царь Иван Грозный</vt:lpstr>
      <vt:lpstr>Пётр I. и Екaтеринa II. </vt:lpstr>
      <vt:lpstr>Портрет Петра I Великого</vt:lpstr>
      <vt:lpstr>Екатерина II Великая</vt:lpstr>
      <vt:lpstr>Отечественная война </vt:lpstr>
      <vt:lpstr>Кутузов во время Бородинской битвы</vt:lpstr>
      <vt:lpstr>Горящий Кремль</vt:lpstr>
      <vt:lpstr>Пожар Москвы</vt:lpstr>
      <vt:lpstr>Крепостное право</vt:lpstr>
      <vt:lpstr>Русские революции</vt:lpstr>
      <vt:lpstr>Современный вид крейсера «Аврора»</vt:lpstr>
      <vt:lpstr>У Франко-русского завода, 1917 год</vt:lpstr>
      <vt:lpstr>Кадр из художественного фильма «Октябрь»</vt:lpstr>
      <vt:lpstr>20-ый век</vt:lpstr>
      <vt:lpstr>Владимир Ильич Ульянов - Ленин и Иосиф Виссарионович Сталин</vt:lpstr>
      <vt:lpstr>Леонид Ильич Брежнев</vt:lpstr>
      <vt:lpstr>Михаил Сергеевич Горбачёв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142</cp:revision>
  <dcterms:created xsi:type="dcterms:W3CDTF">2013-01-31T17:26:22Z</dcterms:created>
  <dcterms:modified xsi:type="dcterms:W3CDTF">2013-05-28T13:52:55Z</dcterms:modified>
</cp:coreProperties>
</file>