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6" r:id="rId2"/>
    <p:sldId id="256" r:id="rId3"/>
    <p:sldId id="274" r:id="rId4"/>
    <p:sldId id="266" r:id="rId5"/>
    <p:sldId id="276" r:id="rId6"/>
    <p:sldId id="275" r:id="rId7"/>
    <p:sldId id="280" r:id="rId8"/>
    <p:sldId id="270" r:id="rId9"/>
    <p:sldId id="281" r:id="rId10"/>
    <p:sldId id="272" r:id="rId11"/>
    <p:sldId id="271" r:id="rId12"/>
    <p:sldId id="257" r:id="rId13"/>
    <p:sldId id="284" r:id="rId14"/>
    <p:sldId id="260" r:id="rId15"/>
    <p:sldId id="286" r:id="rId16"/>
    <p:sldId id="265" r:id="rId17"/>
    <p:sldId id="261" r:id="rId18"/>
    <p:sldId id="287" r:id="rId19"/>
    <p:sldId id="293" r:id="rId20"/>
    <p:sldId id="292" r:id="rId21"/>
    <p:sldId id="290" r:id="rId22"/>
    <p:sldId id="291" r:id="rId23"/>
    <p:sldId id="267" r:id="rId24"/>
    <p:sldId id="264" r:id="rId25"/>
    <p:sldId id="285" r:id="rId26"/>
    <p:sldId id="288" r:id="rId27"/>
    <p:sldId id="283" r:id="rId28"/>
    <p:sldId id="278" r:id="rId29"/>
    <p:sldId id="289" r:id="rId30"/>
    <p:sldId id="294" r:id="rId31"/>
    <p:sldId id="295" r:id="rId32"/>
    <p:sldId id="27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FCC00"/>
    <a:srgbClr val="FF6600"/>
    <a:srgbClr val="FF9966"/>
    <a:srgbClr val="CCFF99"/>
    <a:srgbClr val="00CC66"/>
    <a:srgbClr val="FF33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yotr_Nikolayevich_Gruzinsky_-_Maslenitsa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ladimir_Putin_23_February_2008-2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monenkoNK_PashalZautrRYB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asterEggs_Russia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commons.wikimedia.org/wiki/File:Bunny-family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Kulich_pies.JPG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commons.wikimedia.org/wiki/File:Paskha2.jpg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2;&#1077;&#1078;&#1076;&#1091;&#1085;&#1072;&#1088;&#1086;&#1076;&#1085;&#1099;&#1081;_&#1076;&#1077;&#1085;&#1100;_&#1079;&#1072;&#1097;&#1080;&#1090;&#1099;_&#1076;&#1077;&#1090;&#1077;&#1081;" TargetMode="External"/><Relationship Id="rId2" Type="http://schemas.openxmlformats.org/officeDocument/2006/relationships/hyperlink" Target="http://ru.wikipedia.org/wiki/&#1053;&#1086;&#1074;&#1099;&#1081;_&#1075;&#1086;&#1076;_&#1074;_&#1056;&#1086;&#1089;&#1089;&#1080;&#1080;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5;&#1072;&#1089;&#1093;&#1072;" TargetMode="External"/><Relationship Id="rId2" Type="http://schemas.openxmlformats.org/officeDocument/2006/relationships/hyperlink" Target="http://ru.wikipedia.org/wiki/&#1050;&#1091;&#1083;&#1080;&#1095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6;&#1086;&#1078;&#1076;&#1077;&#1089;&#1090;&#1074;&#1086;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8;&#1072;&#1090;&#1100;&#1103;&#1085;&#1080;&#1085;_&#1076;&#1077;&#1085;&#1100;" TargetMode="External"/><Relationship Id="rId2" Type="http://schemas.openxmlformats.org/officeDocument/2006/relationships/hyperlink" Target="http://ru.wikipedia.org/wiki/&#1057;&#1090;&#1072;&#1088;&#1099;&#1081;_&#1053;&#1086;&#1074;&#1099;&#1081;_&#1075;&#1086;&#1076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2;&#1072;&#1089;&#1083;&#1077;&#1085;&#1080;&#1094;&#1072;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2;&#1077;&#1078;&#1076;&#1091;&#1085;&#1072;&#1088;&#1086;&#1076;&#1085;&#1099;&#1081;_&#1078;&#1077;&#1085;&#1089;&#1082;&#1080;&#1081;_&#1076;&#1077;&#1085;&#1100;" TargetMode="External"/><Relationship Id="rId2" Type="http://schemas.openxmlformats.org/officeDocument/2006/relationships/hyperlink" Target="http://ru.wikipedia.org/wiki/&#1044;&#1077;&#1085;&#1100;_&#1079;&#1072;&#1097;&#1080;&#1090;&#1085;&#1080;&#1082;&#1072;_&#1054;&#1090;&#1077;&#1095;&#1077;&#1089;&#1090;&#1074;&#1072;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mas_tree_near_the_temple..JPG" TargetMode="External"/><Relationship Id="rId2" Type="http://schemas.openxmlformats.org/officeDocument/2006/relationships/hyperlink" Target="http://commons.wikimedia.org/wiki/File:Novomoskovsk_Christmas_tree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d_moroz_belarus_1.jpg?uselang=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atislava_New_Year_Fireworks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31468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Svátky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v ruském jazyce a obrazovým materiálem o ruských svátcích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Svátky v Rusku, státní svátky, církevní svátky, Nový rok, Vánoce, Velikonoce, MDŽ, Den sv. Taťány, 1. máj, Den osvobození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12. 5. 2013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834704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Татьянин день</a:t>
            </a:r>
            <a:r>
              <a:rPr lang="cs-CZ" b="1" dirty="0" smtClean="0"/>
              <a:t> –</a:t>
            </a:r>
            <a:r>
              <a:rPr lang="ru-RU" b="1" dirty="0" smtClean="0"/>
              <a:t> День студентов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endParaRPr lang="cs-CZ" sz="2600" dirty="0"/>
          </a:p>
          <a:p>
            <a:r>
              <a:rPr lang="ru-RU" sz="2600" b="1" dirty="0" smtClean="0"/>
              <a:t>25 января </a:t>
            </a:r>
            <a:r>
              <a:rPr lang="ru-RU" sz="2600" dirty="0" smtClean="0"/>
              <a:t>отмечается профессиональный праздник российских студентов</a:t>
            </a:r>
          </a:p>
          <a:p>
            <a:r>
              <a:rPr lang="ru-RU" sz="2600" dirty="0" smtClean="0"/>
              <a:t>в </a:t>
            </a:r>
            <a:r>
              <a:rPr lang="cs-CZ" sz="2600" dirty="0" smtClean="0"/>
              <a:t>1755</a:t>
            </a:r>
            <a:r>
              <a:rPr lang="ru-RU" sz="2600" dirty="0" smtClean="0"/>
              <a:t>-ом году, в день, когда отмечался праздник </a:t>
            </a:r>
            <a:r>
              <a:rPr lang="cs-CZ" sz="2600" dirty="0" smtClean="0"/>
              <a:t> </a:t>
            </a:r>
            <a:r>
              <a:rPr lang="cs-CZ" sz="2600" dirty="0" err="1" smtClean="0"/>
              <a:t>святой</a:t>
            </a:r>
            <a:r>
              <a:rPr lang="cs-CZ" sz="2600" dirty="0" smtClean="0"/>
              <a:t> </a:t>
            </a:r>
            <a:r>
              <a:rPr lang="cs-CZ" sz="2600" dirty="0" err="1" smtClean="0"/>
              <a:t>мученицы</a:t>
            </a:r>
            <a:r>
              <a:rPr lang="cs-CZ" sz="2600" b="1" dirty="0" smtClean="0"/>
              <a:t> </a:t>
            </a:r>
            <a:r>
              <a:rPr lang="cs-CZ" sz="2600" dirty="0" err="1" smtClean="0"/>
              <a:t>Татьяны</a:t>
            </a:r>
            <a:r>
              <a:rPr lang="ru-RU" sz="2600" dirty="0" smtClean="0"/>
              <a:t>,</a:t>
            </a:r>
            <a:r>
              <a:rPr lang="cs-CZ" sz="2600" dirty="0" smtClean="0"/>
              <a:t> </a:t>
            </a:r>
            <a:r>
              <a:rPr lang="ru-RU" sz="2600" dirty="0" smtClean="0"/>
              <a:t>был и</a:t>
            </a:r>
            <a:r>
              <a:rPr lang="cs-CZ" sz="2600" dirty="0" err="1" smtClean="0"/>
              <a:t>мператрицей</a:t>
            </a:r>
            <a:r>
              <a:rPr lang="cs-CZ" sz="2600" dirty="0" smtClean="0"/>
              <a:t> </a:t>
            </a:r>
            <a:r>
              <a:rPr lang="cs-CZ" sz="2600" dirty="0" err="1" smtClean="0"/>
              <a:t>Елизаветой</a:t>
            </a:r>
            <a:r>
              <a:rPr lang="cs-CZ" sz="2600" dirty="0" smtClean="0"/>
              <a:t> </a:t>
            </a:r>
            <a:r>
              <a:rPr lang="cs-CZ" sz="2600" dirty="0" err="1" smtClean="0"/>
              <a:t>Петровной</a:t>
            </a:r>
            <a:r>
              <a:rPr lang="cs-CZ" sz="2600" dirty="0" smtClean="0"/>
              <a:t>  </a:t>
            </a:r>
            <a:r>
              <a:rPr lang="cs-CZ" sz="2600" dirty="0" err="1" smtClean="0"/>
              <a:t>подписан</a:t>
            </a:r>
            <a:r>
              <a:rPr lang="cs-CZ" sz="2600" dirty="0" smtClean="0"/>
              <a:t> </a:t>
            </a:r>
            <a:r>
              <a:rPr lang="cs-CZ" sz="2600" dirty="0" err="1" smtClean="0"/>
              <a:t>Указ</a:t>
            </a:r>
            <a:r>
              <a:rPr lang="cs-CZ" sz="2600" dirty="0" smtClean="0"/>
              <a:t> </a:t>
            </a:r>
            <a:r>
              <a:rPr lang="cs-CZ" sz="2600" dirty="0" err="1" smtClean="0"/>
              <a:t>об</a:t>
            </a:r>
            <a:r>
              <a:rPr lang="cs-CZ" sz="2600" dirty="0" smtClean="0"/>
              <a:t> </a:t>
            </a:r>
            <a:r>
              <a:rPr lang="cs-CZ" sz="2600" dirty="0" err="1" smtClean="0"/>
              <a:t>учреждении</a:t>
            </a:r>
            <a:r>
              <a:rPr lang="cs-CZ" sz="2600" dirty="0" smtClean="0"/>
              <a:t> </a:t>
            </a:r>
            <a:r>
              <a:rPr lang="cs-CZ" sz="2600" dirty="0" err="1" smtClean="0"/>
              <a:t>университета</a:t>
            </a:r>
            <a:r>
              <a:rPr lang="cs-CZ" sz="2600" dirty="0" smtClean="0"/>
              <a:t> и </a:t>
            </a:r>
            <a:r>
              <a:rPr lang="cs-CZ" sz="2600" dirty="0" err="1" smtClean="0"/>
              <a:t>двух</a:t>
            </a:r>
            <a:r>
              <a:rPr lang="cs-CZ" sz="2600" dirty="0" smtClean="0"/>
              <a:t> </a:t>
            </a:r>
            <a:r>
              <a:rPr lang="cs-CZ" sz="2600" dirty="0" err="1" smtClean="0"/>
              <a:t>гимназий</a:t>
            </a:r>
            <a:r>
              <a:rPr lang="ru-RU" sz="2600" dirty="0" smtClean="0"/>
              <a:t> </a:t>
            </a:r>
            <a:r>
              <a:rPr lang="cs-CZ" sz="2600" dirty="0" smtClean="0"/>
              <a:t>в </a:t>
            </a:r>
            <a:r>
              <a:rPr lang="cs-CZ" sz="2600" dirty="0" err="1" smtClean="0"/>
              <a:t>Москве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777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98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Масленица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ru-RU" sz="2600" dirty="0" smtClean="0"/>
              <a:t>любимый </a:t>
            </a:r>
            <a:r>
              <a:rPr lang="ru-RU" sz="2600" b="1" dirty="0" smtClean="0"/>
              <a:t>весенний</a:t>
            </a:r>
            <a:r>
              <a:rPr lang="ru-RU" sz="2600" dirty="0" smtClean="0"/>
              <a:t> всенародный  праздник</a:t>
            </a:r>
          </a:p>
          <a:p>
            <a:r>
              <a:rPr lang="ru-RU" sz="2600" dirty="0" smtClean="0"/>
              <a:t>проводы </a:t>
            </a:r>
            <a:r>
              <a:rPr lang="ru-RU" sz="2600" dirty="0"/>
              <a:t>зимы и </a:t>
            </a:r>
            <a:r>
              <a:rPr lang="ru-RU" sz="2600" dirty="0" smtClean="0"/>
              <a:t>встреча весны</a:t>
            </a:r>
          </a:p>
          <a:p>
            <a:r>
              <a:rPr lang="ru-RU" sz="2600" dirty="0" smtClean="0"/>
              <a:t>название </a:t>
            </a:r>
            <a:r>
              <a:rPr lang="ru-RU" sz="2600" dirty="0"/>
              <a:t>от того, что в </a:t>
            </a:r>
            <a:r>
              <a:rPr lang="ru-RU" sz="2600" dirty="0" smtClean="0"/>
              <a:t>последнюю </a:t>
            </a:r>
            <a:r>
              <a:rPr lang="ru-RU" sz="2600" dirty="0"/>
              <a:t>неделю перед Великим постом, разрешается </a:t>
            </a:r>
            <a:r>
              <a:rPr lang="ru-RU" sz="2600" dirty="0" smtClean="0"/>
              <a:t>употребление рыбы,  </a:t>
            </a:r>
            <a:r>
              <a:rPr lang="ru-RU" sz="2600" dirty="0"/>
              <a:t>сливочного </a:t>
            </a:r>
            <a:r>
              <a:rPr lang="ru-RU" sz="2600" dirty="0" smtClean="0"/>
              <a:t>масла и </a:t>
            </a:r>
            <a:r>
              <a:rPr lang="ru-RU" sz="2600" dirty="0"/>
              <a:t>молочных </a:t>
            </a:r>
            <a:r>
              <a:rPr lang="ru-RU" sz="2600" dirty="0" smtClean="0"/>
              <a:t>продуктов</a:t>
            </a:r>
          </a:p>
          <a:p>
            <a:r>
              <a:rPr lang="ru-RU" sz="2600" b="1" dirty="0" smtClean="0"/>
              <a:t>дата </a:t>
            </a:r>
            <a:r>
              <a:rPr lang="ru-RU" sz="2600" b="1" dirty="0"/>
              <a:t>начала </a:t>
            </a:r>
            <a:r>
              <a:rPr lang="ru-RU" sz="2600" b="1" dirty="0" smtClean="0"/>
              <a:t>каждый </a:t>
            </a:r>
            <a:r>
              <a:rPr lang="ru-RU" sz="2600" b="1" dirty="0"/>
              <a:t>год меняется </a:t>
            </a:r>
            <a:r>
              <a:rPr lang="ru-RU" sz="2600" dirty="0"/>
              <a:t>в зависимости от того, когда начинается Великий </a:t>
            </a:r>
            <a:r>
              <a:rPr lang="ru-RU" sz="2600" dirty="0" smtClean="0"/>
              <a:t>пост</a:t>
            </a:r>
          </a:p>
          <a:p>
            <a:r>
              <a:rPr lang="ru-RU" sz="2600" dirty="0"/>
              <a:t>главные атрибуты народного празднования Масленицы в России </a:t>
            </a:r>
            <a:r>
              <a:rPr lang="cs-CZ" sz="2600" dirty="0"/>
              <a:t>–</a:t>
            </a:r>
            <a:r>
              <a:rPr lang="ru-RU" sz="2600" dirty="0" smtClean="0"/>
              <a:t> </a:t>
            </a:r>
            <a:r>
              <a:rPr lang="ru-RU" sz="2600" dirty="0"/>
              <a:t>блины, забавы, катание на </a:t>
            </a:r>
            <a:r>
              <a:rPr lang="ru-RU" sz="2600" dirty="0" smtClean="0"/>
              <a:t>санках</a:t>
            </a:r>
            <a:r>
              <a:rPr lang="ru-RU" sz="2600" dirty="0"/>
              <a:t>, гулянья 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Масленица</a:t>
            </a:r>
            <a:r>
              <a:rPr lang="cs-CZ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П. Н. Грузинский, 1889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 b="88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3</a:t>
            </a:r>
            <a:r>
              <a:rPr lang="pl-PL" sz="1600" dirty="0" smtClean="0"/>
              <a:t>-</a:t>
            </a:r>
            <a:r>
              <a:rPr lang="ru-RU" sz="1600" dirty="0" smtClean="0"/>
              <a:t>29</a:t>
            </a:r>
            <a:r>
              <a:rPr lang="pl-PL" sz="1600" dirty="0" smtClean="0"/>
              <a:t>]. </a:t>
            </a:r>
            <a:r>
              <a:rPr lang="pl-PL" sz="1600" dirty="0"/>
              <a:t>Dostupný pod licencí 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://commons.wikimedia.org/wiki/File:Pyotr_Nikolayevich_Gruzinsky_-_</a:t>
            </a:r>
            <a:r>
              <a:rPr lang="cs-CZ" sz="1600" dirty="0" smtClean="0">
                <a:hlinkClick r:id="rId3"/>
              </a:rPr>
              <a:t>Maslenitsa.jpg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593215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День защитника Отечества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endParaRPr lang="cs-CZ" sz="2600" dirty="0"/>
          </a:p>
          <a:p>
            <a:r>
              <a:rPr lang="ru-RU" sz="2600" dirty="0" smtClean="0"/>
              <a:t>праздник отмечается </a:t>
            </a:r>
            <a:r>
              <a:rPr lang="ru-RU" sz="2600" b="1" dirty="0" smtClean="0"/>
              <a:t>23 </a:t>
            </a:r>
            <a:r>
              <a:rPr lang="ru-RU" sz="2600" b="1" dirty="0"/>
              <a:t>февраля </a:t>
            </a:r>
            <a:endParaRPr lang="ru-RU" sz="2600" b="1" dirty="0" smtClean="0"/>
          </a:p>
          <a:p>
            <a:r>
              <a:rPr lang="ru-RU" sz="2600" dirty="0" smtClean="0"/>
              <a:t>был </a:t>
            </a:r>
            <a:r>
              <a:rPr lang="ru-RU" sz="2600" dirty="0"/>
              <a:t>установлен в СССР в 1922 году как «День Красной </a:t>
            </a:r>
            <a:r>
              <a:rPr lang="ru-RU" sz="2600" dirty="0" smtClean="0"/>
              <a:t>Армии </a:t>
            </a:r>
            <a:r>
              <a:rPr lang="ru-RU" sz="2600" dirty="0"/>
              <a:t>и </a:t>
            </a:r>
            <a:r>
              <a:rPr lang="ru-RU" sz="2600" dirty="0" smtClean="0"/>
              <a:t>Флота</a:t>
            </a:r>
          </a:p>
          <a:p>
            <a:r>
              <a:rPr lang="ru-RU" sz="2600" dirty="0" smtClean="0"/>
              <a:t>неформальный народный праздник </a:t>
            </a:r>
            <a:r>
              <a:rPr lang="ru-RU" sz="2600" dirty="0"/>
              <a:t>мужчин, который празднуется </a:t>
            </a:r>
            <a:r>
              <a:rPr lang="ru-RU" sz="2600" dirty="0" smtClean="0"/>
              <a:t> в коллективах </a:t>
            </a:r>
            <a:r>
              <a:rPr lang="ru-RU" sz="2600" dirty="0"/>
              <a:t>и в </a:t>
            </a:r>
            <a:r>
              <a:rPr lang="ru-RU" sz="2600" dirty="0" smtClean="0"/>
              <a:t>семьях</a:t>
            </a:r>
          </a:p>
          <a:p>
            <a:r>
              <a:rPr lang="ru-RU" sz="2600" dirty="0" smtClean="0"/>
              <a:t>носит </a:t>
            </a:r>
            <a:r>
              <a:rPr lang="ru-RU" sz="2600" dirty="0"/>
              <a:t>массовый </a:t>
            </a:r>
            <a:r>
              <a:rPr lang="ru-RU" sz="2600" dirty="0" smtClean="0"/>
              <a:t>характер</a:t>
            </a:r>
          </a:p>
          <a:p>
            <a:r>
              <a:rPr lang="ru-RU" sz="2600" dirty="0" smtClean="0"/>
              <a:t>поздравляют </a:t>
            </a:r>
            <a:r>
              <a:rPr lang="ru-RU" sz="2600" dirty="0"/>
              <a:t>также и женщин </a:t>
            </a:r>
            <a:r>
              <a:rPr lang="ru-RU" sz="2600" dirty="0" smtClean="0"/>
              <a:t>ветеранов </a:t>
            </a:r>
            <a:r>
              <a:rPr lang="ru-RU" sz="2600" dirty="0"/>
              <a:t>Великой Отечественной </a:t>
            </a:r>
            <a:r>
              <a:rPr lang="ru-RU" sz="2600" dirty="0" smtClean="0"/>
              <a:t>войны и женщин военнослужащих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9599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День защитника Отечества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50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5</a:t>
            </a:r>
            <a:r>
              <a:rPr lang="pl-PL" sz="1600" dirty="0" smtClean="0"/>
              <a:t>-0</a:t>
            </a:r>
            <a:r>
              <a:rPr lang="ru-RU" sz="1600" dirty="0" smtClean="0"/>
              <a:t>9</a:t>
            </a:r>
            <a:r>
              <a:rPr lang="pl-PL" sz="1600" dirty="0" smtClean="0"/>
              <a:t>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commons.wikimedia.org/wiki/File:Vladimir_Putin_23_February_2008-2.jpg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5800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Международный</a:t>
            </a:r>
            <a:r>
              <a:rPr lang="cs-CZ" b="1" dirty="0"/>
              <a:t> </a:t>
            </a:r>
            <a:r>
              <a:rPr lang="cs-CZ" b="1" dirty="0" err="1"/>
              <a:t>женский</a:t>
            </a:r>
            <a:r>
              <a:rPr lang="cs-CZ" b="1" dirty="0"/>
              <a:t> </a:t>
            </a:r>
            <a:r>
              <a:rPr lang="cs-CZ" b="1" dirty="0" err="1" smtClean="0"/>
              <a:t>день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dirty="0" smtClean="0"/>
          </a:p>
          <a:p>
            <a:endParaRPr lang="cs-CZ" sz="2600" dirty="0"/>
          </a:p>
          <a:p>
            <a:endParaRPr lang="cs-CZ" sz="2600" dirty="0" smtClean="0"/>
          </a:p>
          <a:p>
            <a:endParaRPr lang="cs-CZ" sz="2600" dirty="0" smtClean="0"/>
          </a:p>
          <a:p>
            <a:r>
              <a:rPr lang="ru-RU" sz="2600" dirty="0" smtClean="0"/>
              <a:t>Международный </a:t>
            </a:r>
            <a:r>
              <a:rPr lang="ru-RU" sz="2600" dirty="0"/>
              <a:t>день борьбы за права женщин и международный мир</a:t>
            </a:r>
            <a:endParaRPr lang="cs-CZ" sz="2600" dirty="0"/>
          </a:p>
          <a:p>
            <a:r>
              <a:rPr lang="ru-RU" sz="2600" dirty="0" smtClean="0"/>
              <a:t>отмечается </a:t>
            </a:r>
            <a:r>
              <a:rPr lang="ru-RU" sz="2600" b="1" dirty="0" smtClean="0"/>
              <a:t>8 </a:t>
            </a:r>
            <a:r>
              <a:rPr lang="ru-RU" sz="2600" b="1" dirty="0"/>
              <a:t>марта </a:t>
            </a:r>
            <a:r>
              <a:rPr lang="ru-RU" sz="2600" dirty="0" smtClean="0"/>
              <a:t>как </a:t>
            </a:r>
            <a:r>
              <a:rPr lang="ru-RU" sz="2600" dirty="0"/>
              <a:t>«женский день</a:t>
            </a:r>
            <a:r>
              <a:rPr lang="ru-RU" sz="2600" dirty="0" smtClean="0"/>
              <a:t>»</a:t>
            </a:r>
          </a:p>
          <a:p>
            <a:r>
              <a:rPr lang="ru-RU" sz="2600" dirty="0" smtClean="0"/>
              <a:t>празднование в </a:t>
            </a:r>
            <a:r>
              <a:rPr lang="ru-RU" sz="2600" dirty="0"/>
              <a:t>России включает </a:t>
            </a:r>
            <a:r>
              <a:rPr lang="ru-RU" sz="2600" dirty="0" smtClean="0"/>
              <a:t>«</a:t>
            </a:r>
            <a:r>
              <a:rPr lang="ru-RU" sz="2600" dirty="0"/>
              <a:t>ритуал» дарения женщинам цветов и </a:t>
            </a:r>
            <a:r>
              <a:rPr lang="ru-RU" sz="2600" dirty="0" smtClean="0"/>
              <a:t>подарков</a:t>
            </a:r>
          </a:p>
        </p:txBody>
      </p:sp>
    </p:spTree>
    <p:extLst>
      <p:ext uri="{BB962C8B-B14F-4D97-AF65-F5344CB8AC3E}">
        <p14:creationId xmlns:p14="http://schemas.microsoft.com/office/powerpoint/2010/main" val="3380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547978"/>
              </p:ext>
            </p:extLst>
          </p:nvPr>
        </p:nvGraphicFramePr>
        <p:xfrm>
          <a:off x="446855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Пасха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/>
              <a:t>древнейший христианский </a:t>
            </a:r>
            <a:r>
              <a:rPr lang="ru-RU" sz="2600" dirty="0" smtClean="0"/>
              <a:t>праздник</a:t>
            </a:r>
          </a:p>
          <a:p>
            <a:r>
              <a:rPr lang="ru-RU" sz="2600" dirty="0" smtClean="0"/>
              <a:t>главный </a:t>
            </a:r>
            <a:r>
              <a:rPr lang="ru-RU" sz="2600" dirty="0"/>
              <a:t>праздник богослужебного </a:t>
            </a:r>
            <a:r>
              <a:rPr lang="ru-RU" sz="2600" dirty="0" smtClean="0"/>
              <a:t>года</a:t>
            </a:r>
            <a:endParaRPr lang="cs-CZ" sz="2600" dirty="0" smtClean="0"/>
          </a:p>
          <a:p>
            <a:endParaRPr lang="cs-CZ" sz="2600" dirty="0"/>
          </a:p>
          <a:p>
            <a:endParaRPr lang="cs-CZ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установлен </a:t>
            </a:r>
            <a:r>
              <a:rPr lang="ru-RU" sz="2600" dirty="0"/>
              <a:t>в честь воскресения Иисуса </a:t>
            </a:r>
            <a:r>
              <a:rPr lang="ru-RU" sz="2600" dirty="0" smtClean="0"/>
              <a:t>Христа</a:t>
            </a:r>
          </a:p>
          <a:p>
            <a:r>
              <a:rPr lang="ru-RU" sz="2600" dirty="0" smtClean="0"/>
              <a:t>его </a:t>
            </a:r>
            <a:r>
              <a:rPr lang="ru-RU" sz="2600" dirty="0"/>
              <a:t>дата в каждый конкретный год исчисляется по лунно-солнечному календарю, что делает Пасху </a:t>
            </a:r>
            <a:r>
              <a:rPr lang="ru-RU" sz="2600" b="1" dirty="0" smtClean="0"/>
              <a:t>переходящим</a:t>
            </a:r>
            <a:r>
              <a:rPr lang="cs-CZ" sz="2600" b="1" dirty="0" smtClean="0"/>
              <a:t>/</a:t>
            </a:r>
            <a:r>
              <a:rPr lang="ru-RU" sz="2600" b="1" dirty="0" smtClean="0"/>
              <a:t>кочующим весенним праздником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23385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Пасхальная заутреня в </a:t>
            </a:r>
            <a:r>
              <a:rPr lang="ru-RU" dirty="0" smtClean="0"/>
              <a:t>Малороссии, </a:t>
            </a:r>
            <a:r>
              <a:rPr lang="ru-RU" dirty="0"/>
              <a:t>1891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595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3</a:t>
            </a:r>
            <a:r>
              <a:rPr lang="pl-PL" sz="1600" dirty="0" smtClean="0"/>
              <a:t>-</a:t>
            </a:r>
            <a:r>
              <a:rPr lang="ru-RU" sz="1600" dirty="0" smtClean="0"/>
              <a:t>29</a:t>
            </a:r>
            <a:r>
              <a:rPr lang="pl-PL" sz="1600" dirty="0" smtClean="0"/>
              <a:t>]. </a:t>
            </a:r>
            <a:r>
              <a:rPr lang="pl-PL" sz="1600" dirty="0"/>
              <a:t>Dostupný pod licencí 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commons.wikimedia.org/wiki/File:PimonenkoNK_PashalZautrRYB.jpg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29598"/>
              </p:ext>
            </p:extLst>
          </p:nvPr>
        </p:nvGraphicFramePr>
        <p:xfrm>
          <a:off x="446855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Пасха - атрибуты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Кулич</a:t>
            </a:r>
            <a:r>
              <a:rPr lang="ru-RU" sz="2600" dirty="0" smtClean="0"/>
              <a:t> - обрядовый хлеб, атрибут </a:t>
            </a:r>
            <a:r>
              <a:rPr lang="ru-RU" sz="2600" dirty="0"/>
              <a:t>пасхального </a:t>
            </a:r>
            <a:r>
              <a:rPr lang="ru-RU" sz="2600" dirty="0" smtClean="0"/>
              <a:t>стола, название </a:t>
            </a:r>
            <a:r>
              <a:rPr lang="ru-RU" sz="2600" dirty="0"/>
              <a:t>кулич церковного происхождения</a:t>
            </a:r>
          </a:p>
          <a:p>
            <a:endParaRPr lang="cs-CZ" sz="2600" b="1" dirty="0" smtClean="0"/>
          </a:p>
          <a:p>
            <a:endParaRPr lang="cs-CZ" sz="2600" b="1" dirty="0"/>
          </a:p>
          <a:p>
            <a:endParaRPr lang="cs-CZ" sz="2600" b="1" dirty="0" smtClean="0"/>
          </a:p>
          <a:p>
            <a:r>
              <a:rPr lang="ru-RU" sz="2600" b="1" dirty="0" smtClean="0"/>
              <a:t>Пасха</a:t>
            </a:r>
            <a:r>
              <a:rPr lang="ru-RU" sz="2600" dirty="0" smtClean="0"/>
              <a:t> </a:t>
            </a:r>
            <a:r>
              <a:rPr lang="ru-RU" sz="2600" dirty="0"/>
              <a:t>- блюдо из творога, которое по русской традиции готовится только один раз в году — на праздник Пасхи</a:t>
            </a:r>
            <a:endParaRPr lang="cs-CZ" sz="2600" dirty="0" smtClean="0"/>
          </a:p>
          <a:p>
            <a:r>
              <a:rPr lang="ru-RU" sz="2600" b="1" dirty="0" smtClean="0"/>
              <a:t>Крашеное яйцо </a:t>
            </a:r>
            <a:r>
              <a:rPr lang="ru-RU" sz="2600" dirty="0" smtClean="0"/>
              <a:t>- сначала </a:t>
            </a:r>
            <a:r>
              <a:rPr lang="ru-RU" sz="2600" dirty="0"/>
              <a:t>пасхальные яйца красили в красный </a:t>
            </a:r>
            <a:r>
              <a:rPr lang="ru-RU" sz="2600" dirty="0" smtClean="0"/>
              <a:t>цвет, сейчас </a:t>
            </a:r>
            <a:r>
              <a:rPr lang="ru-RU" sz="2600" dirty="0"/>
              <a:t>можно увидеть яйца различных цветов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6272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Пасхальные яйца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22"/>
          <a:stretch>
            <a:fillRect/>
          </a:stretch>
        </p:blipFill>
        <p:spPr>
          <a:xfrm>
            <a:off x="1908175" y="476250"/>
            <a:ext cx="5254625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2013-05-11].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>
                <a:hlinkClick r:id="rId3"/>
              </a:rPr>
              <a:t>http://commons.wikimedia.org/wiki/File:EasterEggs_Russia.JPG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7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6214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767861" y="1340768"/>
            <a:ext cx="390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ПРАЗДНИКИ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Семья пасхальных зайцев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2013-05-11].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>
                <a:hlinkClick r:id="rId2"/>
              </a:rPr>
              <a:t>http://commons.wikimedia.org/wiki/File:Bunny-family.jpg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b="850"/>
          <a:stretch>
            <a:fillRect/>
          </a:stretch>
        </p:blipFill>
        <p:spPr>
          <a:xfrm>
            <a:off x="1908175" y="476250"/>
            <a:ext cx="5254625" cy="4681538"/>
          </a:xfrm>
        </p:spPr>
      </p:pic>
    </p:spTree>
    <p:extLst>
      <p:ext uri="{BB962C8B-B14F-4D97-AF65-F5344CB8AC3E}">
        <p14:creationId xmlns:p14="http://schemas.microsoft.com/office/powerpoint/2010/main" val="10217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Кулич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5</a:t>
            </a:r>
            <a:r>
              <a:rPr lang="pl-PL" sz="1600" dirty="0" smtClean="0"/>
              <a:t>-</a:t>
            </a:r>
            <a:r>
              <a:rPr lang="ru-RU" sz="1600" dirty="0" smtClean="0"/>
              <a:t>11</a:t>
            </a:r>
            <a:r>
              <a:rPr lang="pl-PL" sz="1600" dirty="0" smtClean="0"/>
              <a:t>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commons.wikimedia.org/wiki/File:Kulich_pies.JPG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>
            <a:fillRect/>
          </a:stretch>
        </p:blipFill>
        <p:spPr>
          <a:xfrm>
            <a:off x="1908175" y="476250"/>
            <a:ext cx="5254625" cy="4681538"/>
          </a:xfrm>
        </p:spPr>
      </p:pic>
    </p:spTree>
    <p:extLst>
      <p:ext uri="{BB962C8B-B14F-4D97-AF65-F5344CB8AC3E}">
        <p14:creationId xmlns:p14="http://schemas.microsoft.com/office/powerpoint/2010/main" val="178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Творожные пасхи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2013-05-11]. </a:t>
            </a:r>
            <a:r>
              <a:rPr lang="pl-PL" sz="1600" dirty="0"/>
              <a:t>Dostupný pod licencí </a:t>
            </a:r>
            <a:r>
              <a:rPr lang="cs-CZ" sz="1600" dirty="0" smtClean="0"/>
              <a:t>Public </a:t>
            </a:r>
            <a:r>
              <a:rPr lang="cs-CZ" sz="1600" dirty="0" err="1" smtClean="0"/>
              <a:t>Domain</a:t>
            </a:r>
            <a:r>
              <a:rPr lang="pl-PL" sz="1600" dirty="0" smtClean="0"/>
              <a:t>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commons.wikimedia.org/wiki/File:Paskha2.jpg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>
            <a:fillRect/>
          </a:stretch>
        </p:blipFill>
        <p:spPr>
          <a:xfrm>
            <a:off x="1908175" y="476250"/>
            <a:ext cx="5254625" cy="4681538"/>
          </a:xfrm>
        </p:spPr>
      </p:pic>
    </p:spTree>
    <p:extLst>
      <p:ext uri="{BB962C8B-B14F-4D97-AF65-F5344CB8AC3E}">
        <p14:creationId xmlns:p14="http://schemas.microsoft.com/office/powerpoint/2010/main" val="178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702468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Праздник Весны и Труда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/>
              <a:t>1 мая </a:t>
            </a:r>
            <a:r>
              <a:rPr lang="ru-RU" sz="2600" dirty="0" smtClean="0"/>
              <a:t>нерабочий</a:t>
            </a:r>
            <a:r>
              <a:rPr lang="cs-CZ" sz="2600" dirty="0" smtClean="0"/>
              <a:t> </a:t>
            </a:r>
            <a:r>
              <a:rPr lang="ru-RU" sz="2600" dirty="0" smtClean="0"/>
              <a:t>праздничный</a:t>
            </a:r>
            <a:r>
              <a:rPr lang="cs-CZ" sz="2600" dirty="0" smtClean="0"/>
              <a:t> </a:t>
            </a:r>
            <a:r>
              <a:rPr lang="ru-RU" sz="2600" dirty="0" smtClean="0"/>
              <a:t>день</a:t>
            </a:r>
            <a:endParaRPr lang="cs-CZ" sz="2600" dirty="0"/>
          </a:p>
          <a:p>
            <a:r>
              <a:rPr lang="ru-RU" sz="2600" dirty="0" smtClean="0"/>
              <a:t>день международной солидарности трудящихся</a:t>
            </a:r>
            <a:endParaRPr lang="cs-CZ" sz="2600" dirty="0" smtClean="0"/>
          </a:p>
          <a:p>
            <a:endParaRPr lang="cs-CZ" sz="2600" dirty="0"/>
          </a:p>
          <a:p>
            <a:endParaRPr lang="cs-CZ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после Октябрьской революции 1917 года</a:t>
            </a:r>
            <a:r>
              <a:rPr lang="ru-RU" sz="2600" dirty="0"/>
              <a:t> праздник стал </a:t>
            </a:r>
            <a:r>
              <a:rPr lang="ru-RU" sz="2600" dirty="0" smtClean="0"/>
              <a:t>официальным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этот день проводились демонстрации трудящихся и военные </a:t>
            </a:r>
            <a:r>
              <a:rPr lang="ru-RU" sz="2600" dirty="0" smtClean="0"/>
              <a:t>парады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1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690939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Победы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праздник победы Советского Союза над нацистской Германией в Великой Отечественной войне </a:t>
            </a:r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cs-CZ" sz="2600" dirty="0" smtClean="0"/>
          </a:p>
          <a:p>
            <a:r>
              <a:rPr lang="cs-CZ" sz="2600" dirty="0" smtClean="0"/>
              <a:t>o</a:t>
            </a:r>
            <a:r>
              <a:rPr lang="ru-RU" sz="2600" dirty="0" smtClean="0"/>
              <a:t>тмечается </a:t>
            </a:r>
            <a:r>
              <a:rPr lang="ru-RU" sz="2600" b="1" dirty="0" smtClean="0"/>
              <a:t>9 мая</a:t>
            </a:r>
          </a:p>
          <a:p>
            <a:r>
              <a:rPr lang="ru-RU" sz="2600" dirty="0" smtClean="0"/>
              <a:t>нерабочий </a:t>
            </a:r>
            <a:r>
              <a:rPr lang="ru-RU" sz="2600" dirty="0"/>
              <a:t>день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814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576313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Международные праздники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/>
              <a:t>Международный день защиты </a:t>
            </a:r>
            <a:r>
              <a:rPr lang="ru-RU" sz="2600" b="1" dirty="0" smtClean="0"/>
              <a:t>детей </a:t>
            </a:r>
            <a:r>
              <a:rPr lang="ru-RU" sz="2600" dirty="0" smtClean="0"/>
              <a:t>отмечается </a:t>
            </a:r>
            <a:r>
              <a:rPr lang="ru-RU" sz="2600" dirty="0"/>
              <a:t>ежегодно </a:t>
            </a:r>
            <a:r>
              <a:rPr lang="ru-RU" sz="2600" b="1" dirty="0"/>
              <a:t>1 </a:t>
            </a:r>
            <a:r>
              <a:rPr lang="ru-RU" sz="2600" b="1" dirty="0" smtClean="0"/>
              <a:t>июня</a:t>
            </a:r>
            <a:r>
              <a:rPr lang="ru-RU" sz="2600" dirty="0" smtClean="0"/>
              <a:t>, был </a:t>
            </a:r>
            <a:r>
              <a:rPr lang="ru-RU" sz="2600" dirty="0"/>
              <a:t>учрежден в ноябре 1949 года в столице Франции </a:t>
            </a:r>
            <a:r>
              <a:rPr lang="ru-RU" sz="2600" dirty="0" smtClean="0"/>
              <a:t>городе Париже</a:t>
            </a:r>
          </a:p>
        </p:txBody>
      </p:sp>
    </p:spTree>
    <p:extLst>
      <p:ext uri="{BB962C8B-B14F-4D97-AF65-F5344CB8AC3E}">
        <p14:creationId xmlns:p14="http://schemas.microsoft.com/office/powerpoint/2010/main" val="3380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64975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Профессиональные праздники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dirty="0" smtClean="0"/>
              <a:t>27 августа – День российского кино</a:t>
            </a:r>
          </a:p>
          <a:p>
            <a:r>
              <a:rPr lang="ru-RU" dirty="0" smtClean="0"/>
              <a:t>13 сентября – День программиста</a:t>
            </a:r>
          </a:p>
          <a:p>
            <a:r>
              <a:rPr lang="ru-RU" dirty="0" smtClean="0"/>
              <a:t>5 октября – День учителя</a:t>
            </a:r>
          </a:p>
          <a:p>
            <a:r>
              <a:rPr lang="ru-RU" dirty="0" smtClean="0"/>
              <a:t>22 ноября – День психолога</a:t>
            </a:r>
          </a:p>
          <a:p>
            <a:r>
              <a:rPr lang="ru-RU" dirty="0" smtClean="0"/>
              <a:t>3 декабря – День юриста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7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66452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" name="Skupina 28"/>
          <p:cNvGrpSpPr/>
          <p:nvPr/>
        </p:nvGrpSpPr>
        <p:grpSpPr>
          <a:xfrm>
            <a:off x="395536" y="476672"/>
            <a:ext cx="1922962" cy="1142836"/>
            <a:chOff x="395536" y="476672"/>
            <a:chExt cx="1922962" cy="1142836"/>
          </a:xfrm>
        </p:grpSpPr>
        <p:sp>
          <p:nvSpPr>
            <p:cNvPr id="3" name="TextovéPole 2"/>
            <p:cNvSpPr txBox="1"/>
            <p:nvPr/>
          </p:nvSpPr>
          <p:spPr>
            <a:xfrm>
              <a:off x="395536" y="476672"/>
              <a:ext cx="1922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Новый Новый </a:t>
              </a:r>
              <a:r>
                <a:rPr lang="ru-RU" dirty="0" smtClean="0"/>
                <a:t>год</a:t>
              </a:r>
              <a:endParaRPr lang="cs-CZ" dirty="0"/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>
              <a:off x="611560" y="846004"/>
              <a:ext cx="0" cy="773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1547664" y="908720"/>
            <a:ext cx="1239827" cy="710788"/>
            <a:chOff x="1547664" y="908720"/>
            <a:chExt cx="1239827" cy="710788"/>
          </a:xfrm>
        </p:grpSpPr>
        <p:sp>
          <p:nvSpPr>
            <p:cNvPr id="4" name="Obdélník 3"/>
            <p:cNvSpPr/>
            <p:nvPr/>
          </p:nvSpPr>
          <p:spPr>
            <a:xfrm>
              <a:off x="1547664" y="908720"/>
              <a:ext cx="1239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Рождество</a:t>
              </a:r>
              <a:endParaRPr lang="cs-CZ" dirty="0"/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2051720" y="1268760"/>
              <a:ext cx="0" cy="3507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ovéPole 13"/>
          <p:cNvSpPr txBox="1"/>
          <p:nvPr/>
        </p:nvSpPr>
        <p:spPr>
          <a:xfrm>
            <a:off x="2915816" y="1196752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Старый Новый год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43568" y="1202013"/>
            <a:ext cx="15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Татьянин день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1988840"/>
            <a:ext cx="179209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</a:t>
            </a:r>
            <a:r>
              <a:rPr lang="ru-RU" dirty="0" smtClean="0"/>
              <a:t>защитника</a:t>
            </a:r>
          </a:p>
          <a:p>
            <a:r>
              <a:rPr lang="ru-RU" dirty="0" smtClean="0"/>
              <a:t>Отечества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27784" y="2348880"/>
            <a:ext cx="3314818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Международный женский день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7159" y="2780928"/>
            <a:ext cx="1581010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</a:t>
            </a:r>
          </a:p>
          <a:p>
            <a:r>
              <a:rPr lang="ru-RU" dirty="0" smtClean="0"/>
              <a:t>Весны </a:t>
            </a:r>
            <a:r>
              <a:rPr lang="ru-RU" dirty="0"/>
              <a:t>и Труда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13366" y="3068960"/>
            <a:ext cx="151663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Победы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96136" y="2915652"/>
            <a:ext cx="74732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Пасха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55576" y="3429000"/>
            <a:ext cx="396044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Международный день защиты детей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4211796"/>
            <a:ext cx="247452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российского кино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968696" y="4581128"/>
            <a:ext cx="214334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программиста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808456" y="4931876"/>
            <a:ext cx="149624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учителя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344960" y="5311962"/>
            <a:ext cx="171790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психолога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304400" y="5674545"/>
            <a:ext cx="144443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День юриста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572000" y="1772816"/>
            <a:ext cx="1306768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Масленица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4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ru-RU" sz="2600" i="1" dirty="0" smtClean="0"/>
              <a:t>Википедия</a:t>
            </a:r>
            <a:r>
              <a:rPr lang="cs-CZ" sz="2600" i="1" dirty="0" smtClean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</a:t>
            </a:r>
            <a:r>
              <a:rPr lang="ru-RU" sz="2600" dirty="0"/>
              <a:t>Новый год в России</a:t>
            </a:r>
            <a:r>
              <a:rPr lang="cs-CZ" sz="2600" dirty="0" smtClean="0"/>
              <a:t> [online].  2013-03-15 [cit. 2013-05-08]. </a:t>
            </a:r>
            <a:r>
              <a:rPr lang="cs-CZ" sz="2600" dirty="0"/>
              <a:t>Dostupné z WWW: </a:t>
            </a:r>
            <a:r>
              <a:rPr lang="cs-CZ" sz="2600" dirty="0" smtClean="0"/>
              <a:t>&lt;</a:t>
            </a:r>
            <a:r>
              <a:rPr lang="cs-CZ" sz="2600" dirty="0" smtClean="0">
                <a:hlinkClick r:id="rId2"/>
              </a:rPr>
              <a:t>http</a:t>
            </a:r>
            <a:r>
              <a:rPr lang="cs-CZ" sz="2600" dirty="0">
                <a:hlinkClick r:id="rId2"/>
              </a:rPr>
              <a:t>://</a:t>
            </a:r>
            <a:r>
              <a:rPr lang="cs-CZ" sz="2600" dirty="0" smtClean="0">
                <a:hlinkClick r:id="rId2"/>
              </a:rPr>
              <a:t>ru.wikipedia.org/wiki/</a:t>
            </a:r>
            <a:r>
              <a:rPr lang="ru-RU" sz="2600" dirty="0" smtClean="0">
                <a:hlinkClick r:id="rId2"/>
              </a:rPr>
              <a:t>Новый_год_в_России</a:t>
            </a:r>
            <a:r>
              <a:rPr lang="cs-CZ" sz="2600" dirty="0" smtClean="0"/>
              <a:t>&gt;.</a:t>
            </a:r>
          </a:p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</a:t>
            </a:r>
            <a:r>
              <a:rPr lang="ru-RU" sz="2600" dirty="0" smtClean="0"/>
              <a:t>Между</a:t>
            </a:r>
            <a:r>
              <a:rPr lang="cs-CZ" sz="2600" dirty="0" smtClean="0"/>
              <a:t>-</a:t>
            </a:r>
            <a:r>
              <a:rPr lang="ru-RU" sz="2600" dirty="0" smtClean="0"/>
              <a:t>народный </a:t>
            </a:r>
            <a:r>
              <a:rPr lang="ru-RU" sz="2600" dirty="0"/>
              <a:t>день защиты детей </a:t>
            </a:r>
            <a:r>
              <a:rPr lang="cs-CZ" sz="2600" dirty="0"/>
              <a:t>[online]. </a:t>
            </a:r>
            <a:r>
              <a:rPr lang="cs-CZ" sz="2600" dirty="0" smtClean="0"/>
              <a:t> 2013-04-13 </a:t>
            </a:r>
            <a:r>
              <a:rPr lang="cs-CZ" sz="2600" dirty="0"/>
              <a:t>[cit. 2013-05-08]. Dostupné z WWW: </a:t>
            </a:r>
            <a:r>
              <a:rPr lang="cs-CZ" sz="2600" dirty="0" smtClean="0"/>
              <a:t>&lt;</a:t>
            </a:r>
            <a:r>
              <a:rPr lang="cs-CZ" sz="2800" dirty="0" smtClean="0">
                <a:hlinkClick r:id="rId3"/>
              </a:rPr>
              <a:t>http</a:t>
            </a:r>
            <a:r>
              <a:rPr lang="cs-CZ" sz="2800" dirty="0">
                <a:hlinkClick r:id="rId3"/>
              </a:rPr>
              <a:t>://</a:t>
            </a:r>
            <a:r>
              <a:rPr lang="cs-CZ" sz="2800" dirty="0" smtClean="0">
                <a:hlinkClick r:id="rId3"/>
              </a:rPr>
              <a:t>ru.wikipedia. </a:t>
            </a:r>
            <a:r>
              <a:rPr lang="cs-CZ" sz="2800" dirty="0" err="1" smtClean="0">
                <a:hlinkClick r:id="rId3"/>
              </a:rPr>
              <a:t>org</a:t>
            </a:r>
            <a:r>
              <a:rPr lang="cs-CZ" sz="2800" dirty="0" smtClean="0">
                <a:hlinkClick r:id="rId3"/>
              </a:rPr>
              <a:t>/wiki/</a:t>
            </a:r>
            <a:r>
              <a:rPr lang="ru-RU" sz="2800" dirty="0" smtClean="0">
                <a:hlinkClick r:id="rId3"/>
              </a:rPr>
              <a:t>Международный_день_защиты_детей</a:t>
            </a:r>
            <a:r>
              <a:rPr lang="cs-CZ" sz="2800" dirty="0" smtClean="0"/>
              <a:t>&gt;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537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Кулич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2013-05-09 </a:t>
            </a:r>
            <a:r>
              <a:rPr lang="cs-CZ" sz="2600" dirty="0"/>
              <a:t>[cit. </a:t>
            </a:r>
            <a:r>
              <a:rPr lang="cs-CZ" sz="2600" dirty="0" smtClean="0"/>
              <a:t>2013-05-11]. </a:t>
            </a:r>
            <a:r>
              <a:rPr lang="cs-CZ" sz="2600" dirty="0"/>
              <a:t>Dostupné z WWW: </a:t>
            </a:r>
            <a:r>
              <a:rPr lang="cs-CZ" sz="2600" dirty="0" smtClean="0"/>
              <a:t>&lt;</a:t>
            </a:r>
            <a:r>
              <a:rPr lang="cs-CZ" sz="2800" dirty="0" smtClean="0">
                <a:hlinkClick r:id="rId2"/>
              </a:rPr>
              <a:t>http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ru.wikipedia.org/wiki</a:t>
            </a:r>
            <a:r>
              <a:rPr lang="ru-RU" sz="2800" dirty="0" smtClean="0">
                <a:hlinkClick r:id="rId2"/>
              </a:rPr>
              <a:t>/Кулич</a:t>
            </a:r>
            <a:r>
              <a:rPr lang="cs-CZ" sz="2800" dirty="0" smtClean="0"/>
              <a:t>&gt;</a:t>
            </a:r>
          </a:p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Пасха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2013-05-10 </a:t>
            </a:r>
            <a:r>
              <a:rPr lang="cs-CZ" sz="2600" dirty="0"/>
              <a:t>[cit. 2013-05-11]. Dostupné z WWW: </a:t>
            </a:r>
            <a:r>
              <a:rPr lang="cs-CZ" sz="2600" dirty="0" smtClean="0"/>
              <a:t>&lt;</a:t>
            </a:r>
            <a:r>
              <a:rPr lang="cs-CZ" sz="2800" dirty="0" smtClean="0">
                <a:hlinkClick r:id="rId3"/>
              </a:rPr>
              <a:t>http</a:t>
            </a:r>
            <a:r>
              <a:rPr lang="cs-CZ" sz="2800" dirty="0">
                <a:hlinkClick r:id="rId3"/>
              </a:rPr>
              <a:t>://ru.wikipedia.org/wiki</a:t>
            </a:r>
            <a:r>
              <a:rPr lang="ru-RU" sz="2800" dirty="0" smtClean="0">
                <a:hlinkClick r:id="rId3"/>
              </a:rPr>
              <a:t>/Пасха</a:t>
            </a:r>
            <a:r>
              <a:rPr lang="cs-CZ" sz="2800" dirty="0" smtClean="0"/>
              <a:t>&gt;</a:t>
            </a:r>
          </a:p>
          <a:p>
            <a:r>
              <a:rPr lang="ru-RU" sz="2800" i="1" dirty="0"/>
              <a:t>Википедия</a:t>
            </a:r>
            <a:r>
              <a:rPr lang="cs-CZ" sz="2800" i="1" dirty="0"/>
              <a:t> - </a:t>
            </a:r>
            <a:r>
              <a:rPr lang="ru-RU" sz="2800" dirty="0"/>
              <a:t>Свободная энциклопедия</a:t>
            </a:r>
            <a:r>
              <a:rPr lang="cs-CZ" sz="2800" dirty="0"/>
              <a:t>, 2013</a:t>
            </a:r>
            <a:r>
              <a:rPr lang="ru-RU" sz="2800" dirty="0"/>
              <a:t>. Рождество Христово</a:t>
            </a:r>
            <a:r>
              <a:rPr lang="cs-CZ" sz="2800" dirty="0" smtClean="0"/>
              <a:t> </a:t>
            </a:r>
            <a:r>
              <a:rPr lang="cs-CZ" sz="2800" dirty="0"/>
              <a:t>[online].  </a:t>
            </a:r>
            <a:r>
              <a:rPr lang="cs-CZ" sz="2800" dirty="0" smtClean="0"/>
              <a:t>2013-04-15 </a:t>
            </a:r>
            <a:r>
              <a:rPr lang="cs-CZ" sz="2800" dirty="0"/>
              <a:t>[cit. </a:t>
            </a:r>
            <a:r>
              <a:rPr lang="cs-CZ" sz="2800" dirty="0" smtClean="0"/>
              <a:t>2013-05-12]. </a:t>
            </a:r>
            <a:r>
              <a:rPr lang="cs-CZ" sz="2800" dirty="0"/>
              <a:t>Dostupné z WWW: </a:t>
            </a:r>
            <a:r>
              <a:rPr lang="cs-CZ" sz="2800" dirty="0" smtClean="0"/>
              <a:t>&lt;</a:t>
            </a:r>
            <a:r>
              <a:rPr lang="cs-CZ" sz="2800" dirty="0" smtClean="0">
                <a:hlinkClick r:id="rId4"/>
              </a:rPr>
              <a:t>http</a:t>
            </a:r>
            <a:r>
              <a:rPr lang="cs-CZ" sz="2800" dirty="0">
                <a:hlinkClick r:id="rId4"/>
              </a:rPr>
              <a:t>://ru.wikipedia.org/wiki</a:t>
            </a:r>
            <a:r>
              <a:rPr lang="ru-RU" sz="2800" dirty="0" smtClean="0">
                <a:hlinkClick r:id="rId4"/>
              </a:rPr>
              <a:t>/Рождество</a:t>
            </a:r>
            <a:r>
              <a:rPr lang="cs-CZ" sz="2800" dirty="0" smtClean="0"/>
              <a:t>&gt;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29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Праздник </a:t>
            </a:r>
            <a:r>
              <a:rPr lang="cs-CZ" b="1" dirty="0" smtClean="0"/>
              <a:t>–</a:t>
            </a:r>
            <a:r>
              <a:rPr lang="ru-RU" b="1" dirty="0" smtClean="0"/>
              <a:t> это всегда хорошо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Государственные официальные</a:t>
            </a:r>
            <a:r>
              <a:rPr lang="cs-CZ" sz="2600" b="1" dirty="0" smtClean="0"/>
              <a:t> </a:t>
            </a:r>
            <a:r>
              <a:rPr lang="ru-RU" sz="2600" b="1" dirty="0" smtClean="0"/>
              <a:t>праздники </a:t>
            </a:r>
            <a:r>
              <a:rPr lang="ru-RU" sz="2600" dirty="0" smtClean="0"/>
              <a:t>– Новый Год, Рождество, </a:t>
            </a:r>
            <a:r>
              <a:rPr lang="ru-RU" sz="2600" dirty="0"/>
              <a:t>День защитника </a:t>
            </a:r>
            <a:r>
              <a:rPr lang="ru-RU" sz="2600" dirty="0" smtClean="0"/>
              <a:t>Отечества, </a:t>
            </a:r>
            <a:r>
              <a:rPr lang="ru-RU" sz="2600" dirty="0"/>
              <a:t>Праздник </a:t>
            </a:r>
            <a:r>
              <a:rPr lang="ru-RU" sz="2600" dirty="0" smtClean="0"/>
              <a:t>Труда, День победы, Международный женский день</a:t>
            </a:r>
          </a:p>
          <a:p>
            <a:r>
              <a:rPr lang="ru-RU" sz="2600" b="1" dirty="0" smtClean="0"/>
              <a:t>Международные</a:t>
            </a:r>
            <a:r>
              <a:rPr lang="ru-RU" sz="2600" dirty="0" smtClean="0"/>
              <a:t> </a:t>
            </a:r>
            <a:r>
              <a:rPr lang="ru-RU" sz="2600" b="1" dirty="0" smtClean="0"/>
              <a:t>праздники</a:t>
            </a:r>
            <a:r>
              <a:rPr lang="ru-RU" sz="2600" dirty="0" smtClean="0"/>
              <a:t> </a:t>
            </a:r>
            <a:r>
              <a:rPr lang="ru-RU" sz="2600" dirty="0"/>
              <a:t>– Международный день защиты </a:t>
            </a:r>
            <a:r>
              <a:rPr lang="ru-RU" sz="2600" dirty="0" smtClean="0"/>
              <a:t>детей, Праздник Труда, </a:t>
            </a:r>
            <a:r>
              <a:rPr lang="ru-RU" sz="2600" dirty="0"/>
              <a:t>Праздник </a:t>
            </a:r>
            <a:r>
              <a:rPr lang="ru-RU" sz="2600" dirty="0" smtClean="0"/>
              <a:t>влюблённых</a:t>
            </a:r>
          </a:p>
          <a:p>
            <a:r>
              <a:rPr lang="ru-RU" sz="2600" b="1" dirty="0" smtClean="0"/>
              <a:t>Всенародные праздники</a:t>
            </a:r>
            <a:r>
              <a:rPr lang="ru-RU" sz="2600" dirty="0" smtClean="0"/>
              <a:t> – </a:t>
            </a:r>
            <a:r>
              <a:rPr lang="ru-RU" sz="2600" b="1" dirty="0" smtClean="0"/>
              <a:t>религиозные, семейные, домашние</a:t>
            </a:r>
            <a:r>
              <a:rPr lang="ru-RU" sz="2600" dirty="0" smtClean="0"/>
              <a:t> – Рождество, Пасха, Масленица, День рождения, Новоселье </a:t>
            </a:r>
          </a:p>
          <a:p>
            <a:r>
              <a:rPr lang="ru-RU" sz="2600" b="1" dirty="0" smtClean="0"/>
              <a:t>Професиональные праздники – </a:t>
            </a:r>
            <a:r>
              <a:rPr lang="ru-RU" sz="2600" dirty="0" smtClean="0"/>
              <a:t>День программиста, День учителя, </a:t>
            </a:r>
            <a:r>
              <a:rPr lang="ru-RU" sz="2600" dirty="0"/>
              <a:t>День </a:t>
            </a:r>
            <a:r>
              <a:rPr lang="ru-RU" sz="2600" dirty="0" smtClean="0"/>
              <a:t>психолога, День юриста...</a:t>
            </a:r>
          </a:p>
        </p:txBody>
      </p:sp>
    </p:spTree>
    <p:extLst>
      <p:ext uri="{BB962C8B-B14F-4D97-AF65-F5344CB8AC3E}">
        <p14:creationId xmlns:p14="http://schemas.microsoft.com/office/powerpoint/2010/main" val="40340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i="1" dirty="0" smtClean="0"/>
              <a:t>Википедия</a:t>
            </a:r>
            <a:r>
              <a:rPr lang="cs-CZ" sz="2600" i="1" dirty="0" smtClean="0"/>
              <a:t> </a:t>
            </a:r>
            <a:r>
              <a:rPr lang="cs-CZ" sz="2600" i="1" dirty="0"/>
              <a:t>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Старый Новый год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2013-04-05 </a:t>
            </a:r>
            <a:r>
              <a:rPr lang="cs-CZ" sz="2600" dirty="0"/>
              <a:t>[cit. </a:t>
            </a:r>
            <a:r>
              <a:rPr lang="cs-CZ" sz="2600" dirty="0" smtClean="0"/>
              <a:t>2013-05-12]. </a:t>
            </a:r>
            <a:r>
              <a:rPr lang="cs-CZ" sz="2600" dirty="0"/>
              <a:t>Dostupné z WWW: </a:t>
            </a:r>
            <a:r>
              <a:rPr lang="cs-CZ" sz="2600" dirty="0" smtClean="0"/>
              <a:t>&lt;</a:t>
            </a:r>
            <a:r>
              <a:rPr lang="cs-CZ" sz="2600" dirty="0" smtClean="0">
                <a:hlinkClick r:id="rId2"/>
              </a:rPr>
              <a:t>http</a:t>
            </a:r>
            <a:r>
              <a:rPr lang="cs-CZ" sz="2600" dirty="0">
                <a:hlinkClick r:id="rId2"/>
              </a:rPr>
              <a:t>://ru.wikipedia.org/wiki</a:t>
            </a:r>
            <a:r>
              <a:rPr lang="ru-RU" sz="2600" dirty="0" smtClean="0">
                <a:hlinkClick r:id="rId2"/>
              </a:rPr>
              <a:t>/Старый_Новый_год</a:t>
            </a:r>
            <a:r>
              <a:rPr lang="cs-CZ" sz="2600" dirty="0" smtClean="0"/>
              <a:t>&gt;</a:t>
            </a:r>
          </a:p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Татьянин день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2013-04-21 </a:t>
            </a:r>
            <a:r>
              <a:rPr lang="cs-CZ" sz="2600" dirty="0"/>
              <a:t>[cit. 2013-05-12]. Dostupné z WWW: </a:t>
            </a:r>
            <a:r>
              <a:rPr lang="cs-CZ" sz="2600" dirty="0" smtClean="0"/>
              <a:t>&lt;</a:t>
            </a:r>
            <a:r>
              <a:rPr lang="cs-CZ" sz="2600" dirty="0" smtClean="0">
                <a:hlinkClick r:id="rId3"/>
              </a:rPr>
              <a:t>http</a:t>
            </a:r>
            <a:r>
              <a:rPr lang="cs-CZ" sz="2600" dirty="0">
                <a:hlinkClick r:id="rId3"/>
              </a:rPr>
              <a:t>://ru.wikipedia.org/wiki</a:t>
            </a:r>
            <a:r>
              <a:rPr lang="ru-RU" sz="2600" dirty="0" smtClean="0">
                <a:hlinkClick r:id="rId3"/>
              </a:rPr>
              <a:t>/Татьянин_день</a:t>
            </a:r>
            <a:r>
              <a:rPr lang="cs-CZ" sz="2600" dirty="0" smtClean="0"/>
              <a:t>&gt;</a:t>
            </a:r>
            <a:endParaRPr lang="cs-CZ" sz="2600" dirty="0"/>
          </a:p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Масленица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2013-05-03 </a:t>
            </a:r>
            <a:r>
              <a:rPr lang="cs-CZ" sz="2600" dirty="0"/>
              <a:t>[cit. 2013-05-12]. Dostupné z WWW: </a:t>
            </a:r>
            <a:r>
              <a:rPr lang="cs-CZ" sz="2600" dirty="0" smtClean="0"/>
              <a:t>&lt;</a:t>
            </a:r>
            <a:r>
              <a:rPr lang="cs-CZ" sz="2600" dirty="0" smtClean="0">
                <a:hlinkClick r:id="rId4"/>
              </a:rPr>
              <a:t>http</a:t>
            </a:r>
            <a:r>
              <a:rPr lang="cs-CZ" sz="2600" dirty="0">
                <a:hlinkClick r:id="rId4"/>
              </a:rPr>
              <a:t>://ru.wikipedia.org/wiki</a:t>
            </a:r>
            <a:r>
              <a:rPr lang="ru-RU" sz="2600" dirty="0" smtClean="0">
                <a:hlinkClick r:id="rId4"/>
              </a:rPr>
              <a:t>/Масленица</a:t>
            </a:r>
            <a:r>
              <a:rPr lang="cs-CZ" sz="2600" dirty="0" smtClean="0"/>
              <a:t>&gt;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916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i="1" dirty="0" smtClean="0"/>
              <a:t>Википедия</a:t>
            </a:r>
            <a:r>
              <a:rPr lang="cs-CZ" sz="2600" i="1" dirty="0" smtClean="0"/>
              <a:t> </a:t>
            </a:r>
            <a:r>
              <a:rPr lang="cs-CZ" sz="2600" i="1" dirty="0"/>
              <a:t>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День защитника Отечества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2013-05-07 </a:t>
            </a:r>
            <a:r>
              <a:rPr lang="cs-CZ" sz="2600" dirty="0"/>
              <a:t>[cit. 2013-05-12]. Dostupné z WWW: </a:t>
            </a:r>
            <a:r>
              <a:rPr lang="cs-CZ" sz="2600" dirty="0" smtClean="0"/>
              <a:t>&lt;</a:t>
            </a:r>
            <a:r>
              <a:rPr lang="cs-CZ" sz="2600" dirty="0" smtClean="0">
                <a:hlinkClick r:id="rId2"/>
              </a:rPr>
              <a:t>http</a:t>
            </a:r>
            <a:r>
              <a:rPr lang="cs-CZ" sz="2600" dirty="0">
                <a:hlinkClick r:id="rId2"/>
              </a:rPr>
              <a:t>://</a:t>
            </a:r>
            <a:r>
              <a:rPr lang="cs-CZ" sz="2600" dirty="0" smtClean="0">
                <a:hlinkClick r:id="rId2"/>
              </a:rPr>
              <a:t>ru.wikipedia.org/ wiki</a:t>
            </a:r>
            <a:r>
              <a:rPr lang="ru-RU" sz="2600" dirty="0" smtClean="0">
                <a:hlinkClick r:id="rId2"/>
              </a:rPr>
              <a:t>/День_защитника_Отечества</a:t>
            </a:r>
            <a:r>
              <a:rPr lang="cs-CZ" sz="2600" dirty="0" smtClean="0"/>
              <a:t>&gt;</a:t>
            </a:r>
          </a:p>
          <a:p>
            <a:r>
              <a:rPr lang="ru-RU" sz="2600" i="1" dirty="0"/>
              <a:t>Википедия</a:t>
            </a:r>
            <a:r>
              <a:rPr lang="cs-CZ" sz="2600" i="1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</a:t>
            </a:r>
            <a:r>
              <a:rPr lang="ru-RU" sz="2600" dirty="0" smtClean="0"/>
              <a:t>Между</a:t>
            </a:r>
            <a:r>
              <a:rPr lang="cs-CZ" sz="2600" dirty="0"/>
              <a:t>-</a:t>
            </a:r>
            <a:r>
              <a:rPr lang="ru-RU" sz="2600" dirty="0" smtClean="0"/>
              <a:t>народный </a:t>
            </a:r>
            <a:r>
              <a:rPr lang="ru-RU" sz="2600" dirty="0"/>
              <a:t>женский день</a:t>
            </a:r>
            <a:r>
              <a:rPr lang="cs-CZ" sz="2600" dirty="0" smtClean="0"/>
              <a:t> </a:t>
            </a:r>
            <a:r>
              <a:rPr lang="cs-CZ" sz="2600" dirty="0"/>
              <a:t>[online].  </a:t>
            </a:r>
            <a:r>
              <a:rPr lang="cs-CZ" sz="2600" dirty="0" smtClean="0"/>
              <a:t>2013-05-03 </a:t>
            </a:r>
            <a:r>
              <a:rPr lang="cs-CZ" sz="2600" dirty="0"/>
              <a:t>[cit. 2013-05-12]. Dostupné z WWW</a:t>
            </a:r>
            <a:r>
              <a:rPr lang="cs-CZ" sz="2600" dirty="0" smtClean="0"/>
              <a:t>: &lt;</a:t>
            </a:r>
            <a:r>
              <a:rPr lang="cs-CZ" sz="2600" dirty="0" smtClean="0">
                <a:hlinkClick r:id="rId3"/>
              </a:rPr>
              <a:t>http</a:t>
            </a:r>
            <a:r>
              <a:rPr lang="cs-CZ" sz="2600" dirty="0">
                <a:hlinkClick r:id="rId3"/>
              </a:rPr>
              <a:t>://</a:t>
            </a:r>
            <a:r>
              <a:rPr lang="cs-CZ" sz="2600" dirty="0" smtClean="0">
                <a:hlinkClick r:id="rId3"/>
              </a:rPr>
              <a:t>ru.wikipedia.org /wiki</a:t>
            </a:r>
            <a:r>
              <a:rPr lang="ru-RU" sz="2600" dirty="0" smtClean="0">
                <a:hlinkClick r:id="rId3"/>
              </a:rPr>
              <a:t>/Международный_женский_день</a:t>
            </a:r>
            <a:r>
              <a:rPr lang="cs-CZ" sz="2600" dirty="0" smtClean="0"/>
              <a:t>&gt;</a:t>
            </a:r>
            <a:endParaRPr lang="cs-CZ" sz="2600" dirty="0"/>
          </a:p>
          <a:p>
            <a:r>
              <a:rPr lang="cs-CZ" sz="2600" dirty="0" smtClean="0"/>
              <a:t>Ostatní </a:t>
            </a:r>
            <a:r>
              <a:rPr lang="cs-CZ" sz="2600" dirty="0"/>
              <a:t>grafické prvky v prezentaci: Radek </a:t>
            </a:r>
            <a:r>
              <a:rPr lang="cs-CZ" sz="2600" dirty="0" smtClean="0"/>
              <a:t>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2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61246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Новый Новый год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600" dirty="0" smtClean="0"/>
          </a:p>
          <a:p>
            <a:endParaRPr lang="cs-CZ" sz="2600" dirty="0" smtClean="0"/>
          </a:p>
          <a:p>
            <a:r>
              <a:rPr lang="ru-RU" sz="2600" dirty="0" smtClean="0"/>
              <a:t>всенародный </a:t>
            </a:r>
            <a:r>
              <a:rPr lang="ru-RU" sz="2600" dirty="0"/>
              <a:t>официальный праздник был введён Петром I в 1699 году</a:t>
            </a:r>
            <a:endParaRPr lang="cs-CZ" sz="2600" dirty="0"/>
          </a:p>
          <a:p>
            <a:r>
              <a:rPr lang="ru-RU" sz="2600" dirty="0" smtClean="0"/>
              <a:t>1</a:t>
            </a:r>
            <a:r>
              <a:rPr lang="cs-CZ" sz="2600" dirty="0" smtClean="0"/>
              <a:t>–</a:t>
            </a:r>
            <a:r>
              <a:rPr lang="ru-RU" sz="2600" dirty="0" smtClean="0"/>
              <a:t>5 </a:t>
            </a:r>
            <a:r>
              <a:rPr lang="ru-RU" sz="2600" dirty="0"/>
              <a:t>января Новогодние каникулы </a:t>
            </a:r>
            <a:endParaRPr lang="ru-RU" sz="2600" dirty="0" smtClean="0"/>
          </a:p>
          <a:p>
            <a:r>
              <a:rPr lang="ru-RU" sz="2600" dirty="0" smtClean="0"/>
              <a:t>украшают ёлку, Дед Мороз и его внучка Снегурочка приносят подарки, на улице бывают фейерверки, пьют шампанское, смотрят бой курантов и поздравляют друг друга с Новым годом, отмечают </a:t>
            </a:r>
            <a:r>
              <a:rPr lang="ru-RU" sz="2600" dirty="0"/>
              <a:t>конец старого и начало нового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1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3816424" cy="42617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Ёлка</a:t>
            </a:r>
            <a:endParaRPr lang="cs-CZ" sz="19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2013-05-08].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commons.wikimedia.org/wiki/File:Novomoskovsk_Christmas_tree.jpg</a:t>
            </a:r>
            <a:r>
              <a:rPr lang="pl-PL" sz="1600" dirty="0" smtClean="0"/>
              <a:t>&gt;</a:t>
            </a:r>
            <a:r>
              <a:rPr lang="ru-RU" sz="1600" dirty="0" smtClean="0"/>
              <a:t>,</a:t>
            </a:r>
            <a:endParaRPr lang="cs-CZ" sz="1600" dirty="0" smtClean="0"/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</a:t>
            </a:r>
            <a:r>
              <a:rPr lang="cs-CZ" sz="1600" dirty="0" err="1">
                <a:hlinkClick r:id="rId3"/>
              </a:rPr>
              <a:t>File:Christmas_tree_near_the_temple..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cs-CZ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b="5736"/>
          <a:stretch>
            <a:fillRect/>
          </a:stretch>
        </p:blipFill>
        <p:spPr>
          <a:xfrm>
            <a:off x="684213" y="476250"/>
            <a:ext cx="3816350" cy="4681538"/>
          </a:xfr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Рождественская ель, возле </a:t>
            </a:r>
            <a:r>
              <a:rPr lang="ru-RU" dirty="0" smtClean="0"/>
              <a:t>храма</a:t>
            </a:r>
            <a:endParaRPr lang="cs-CZ" dirty="0"/>
          </a:p>
        </p:txBody>
      </p:sp>
      <p:pic>
        <p:nvPicPr>
          <p:cNvPr id="9" name="Zástupný symbol pro 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9028"/>
          <a:stretch>
            <a:fillRect/>
          </a:stretch>
        </p:blipFill>
        <p:spPr>
          <a:xfrm>
            <a:off x="4572000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Дед Мороз и Снегурочка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963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5</a:t>
            </a:r>
            <a:r>
              <a:rPr lang="pl-PL" sz="1600" dirty="0" smtClean="0"/>
              <a:t>-0</a:t>
            </a:r>
            <a:r>
              <a:rPr lang="ru-RU" sz="1600" dirty="0" smtClean="0"/>
              <a:t>8</a:t>
            </a:r>
            <a:r>
              <a:rPr lang="pl-PL" sz="1600" dirty="0" smtClean="0"/>
              <a:t>]. </a:t>
            </a:r>
            <a:r>
              <a:rPr lang="pl-PL" sz="1600" dirty="0"/>
              <a:t>Dostupný pod licencí </a:t>
            </a:r>
            <a:r>
              <a:rPr lang="cs-CZ" sz="1600" dirty="0" smtClean="0"/>
              <a:t>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pl-PL" sz="1600" dirty="0" smtClean="0"/>
              <a:t>WWW</a:t>
            </a:r>
            <a:r>
              <a:rPr lang="pl-PL" sz="1600" dirty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commons.wikimedia.org/wiki/File:Ded_moroz_belarus_1.jpg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Салют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commons.wikimedia.org/wiki/File:Bratislava_New_Year_Fireworks.jpg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8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449457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Рождество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endParaRPr lang="cs-CZ" sz="2600" dirty="0" smtClean="0"/>
          </a:p>
          <a:p>
            <a:r>
              <a:rPr lang="ru-RU" sz="2600" dirty="0"/>
              <a:t>в ночь с </a:t>
            </a:r>
            <a:r>
              <a:rPr lang="ru-RU" sz="2600" dirty="0" smtClean="0"/>
              <a:t>6 на </a:t>
            </a:r>
            <a:r>
              <a:rPr lang="ru-RU" sz="2600" b="1" dirty="0" smtClean="0"/>
              <a:t>7 </a:t>
            </a:r>
            <a:r>
              <a:rPr lang="ru-RU" sz="2600" b="1" dirty="0"/>
              <a:t>января </a:t>
            </a:r>
            <a:r>
              <a:rPr lang="ru-RU" sz="2600" dirty="0"/>
              <a:t>(нерабочий день) Рождество Христово (праздничный день</a:t>
            </a:r>
            <a:r>
              <a:rPr lang="ru-RU" sz="2600" dirty="0" smtClean="0"/>
              <a:t>)</a:t>
            </a:r>
          </a:p>
          <a:p>
            <a:r>
              <a:rPr lang="ru-RU" sz="2600" dirty="0"/>
              <a:t>Русская православная церковь и другие церкви, использующие юлианский календарь, празднуют </a:t>
            </a:r>
            <a:r>
              <a:rPr lang="ru-RU" sz="2600" dirty="0" smtClean="0"/>
              <a:t>Рождество 7 </a:t>
            </a:r>
            <a:r>
              <a:rPr lang="ru-RU" sz="2600" dirty="0"/>
              <a:t>января </a:t>
            </a:r>
            <a:r>
              <a:rPr lang="ru-RU" sz="2600" dirty="0" smtClean="0"/>
              <a:t>(а по </a:t>
            </a:r>
            <a:r>
              <a:rPr lang="ru-RU" sz="2600" dirty="0"/>
              <a:t>григорианскому </a:t>
            </a:r>
            <a:r>
              <a:rPr lang="ru-RU" sz="2600" dirty="0" smtClean="0"/>
              <a:t>календарю его </a:t>
            </a:r>
            <a:r>
              <a:rPr lang="ru-RU" sz="2600" dirty="0"/>
              <a:t>отмечаем в ночь с </a:t>
            </a:r>
            <a:r>
              <a:rPr lang="ru-RU" sz="2600" dirty="0" smtClean="0"/>
              <a:t>24 </a:t>
            </a:r>
            <a:r>
              <a:rPr lang="ru-RU" sz="2600" dirty="0"/>
              <a:t>на </a:t>
            </a:r>
            <a:r>
              <a:rPr lang="ru-RU" sz="2600" dirty="0" smtClean="0"/>
              <a:t>25 декабря)</a:t>
            </a:r>
          </a:p>
          <a:p>
            <a:r>
              <a:rPr lang="ru-RU" sz="2600" dirty="0"/>
              <a:t>один из главных христианских праздников, установленный в честь рождения </a:t>
            </a:r>
            <a:r>
              <a:rPr lang="ru-RU" sz="2600" dirty="0" smtClean="0"/>
              <a:t>Иисуса </a:t>
            </a:r>
            <a:r>
              <a:rPr lang="ru-RU" sz="2600" dirty="0"/>
              <a:t>Христа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51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16443"/>
              </p:ext>
            </p:extLst>
          </p:nvPr>
        </p:nvGraphicFramePr>
        <p:xfrm>
          <a:off x="457200" y="1600200"/>
          <a:ext cx="82296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  <a:gridCol w="26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cs-CZ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Старый Новый год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dirty="0" smtClean="0"/>
          </a:p>
          <a:p>
            <a:endParaRPr lang="cs-CZ" sz="2600" dirty="0" smtClean="0"/>
          </a:p>
          <a:p>
            <a:r>
              <a:rPr lang="ru-RU" sz="2600" dirty="0" smtClean="0"/>
              <a:t>неофициальный праздник у народов, где церковь не перешла на современный григорианский календарь</a:t>
            </a:r>
          </a:p>
          <a:p>
            <a:r>
              <a:rPr lang="ru-RU" sz="2600" dirty="0" smtClean="0"/>
              <a:t>Новый год по юлианскому календарю, по старому стилю</a:t>
            </a:r>
          </a:p>
          <a:p>
            <a:r>
              <a:rPr lang="ru-RU" sz="2600" dirty="0" smtClean="0"/>
              <a:t>наступает </a:t>
            </a:r>
            <a:r>
              <a:rPr lang="ru-RU" sz="2600" dirty="0"/>
              <a:t>в ночь с </a:t>
            </a:r>
            <a:r>
              <a:rPr lang="ru-RU" sz="2600" b="1" dirty="0"/>
              <a:t>13 </a:t>
            </a:r>
            <a:r>
              <a:rPr lang="ru-RU" sz="2600" b="1" dirty="0" smtClean="0"/>
              <a:t>на 14 января</a:t>
            </a:r>
          </a:p>
        </p:txBody>
      </p:sp>
    </p:spTree>
    <p:extLst>
      <p:ext uri="{BB962C8B-B14F-4D97-AF65-F5344CB8AC3E}">
        <p14:creationId xmlns:p14="http://schemas.microsoft.com/office/powerpoint/2010/main" val="1735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6474</Words>
  <Application>Microsoft Office PowerPoint</Application>
  <PresentationFormat>Předvádění na obrazovce (4:3)</PresentationFormat>
  <Paragraphs>5300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Prezentace aplikace PowerPoint</vt:lpstr>
      <vt:lpstr>Prezentace aplikace PowerPoint</vt:lpstr>
      <vt:lpstr>Праздник – это всегда хорошо</vt:lpstr>
      <vt:lpstr>Новый Новый год</vt:lpstr>
      <vt:lpstr>Ёлка</vt:lpstr>
      <vt:lpstr>Дед Мороз и Снегурочка</vt:lpstr>
      <vt:lpstr>Салют</vt:lpstr>
      <vt:lpstr>Рождество</vt:lpstr>
      <vt:lpstr>Старый Новый год</vt:lpstr>
      <vt:lpstr>Татьянин день – День студентов</vt:lpstr>
      <vt:lpstr>Масленица</vt:lpstr>
      <vt:lpstr>Масленица, П. Н. Грузинский, 1889</vt:lpstr>
      <vt:lpstr>День защитника Отечества</vt:lpstr>
      <vt:lpstr>День защитника Отечества</vt:lpstr>
      <vt:lpstr>Международный женский день</vt:lpstr>
      <vt:lpstr>Пасха</vt:lpstr>
      <vt:lpstr>Пасхальная заутреня в Малороссии, 1891</vt:lpstr>
      <vt:lpstr>Пасха - атрибуты</vt:lpstr>
      <vt:lpstr>Пасхальные яйца</vt:lpstr>
      <vt:lpstr>Семья пасхальных зайцев</vt:lpstr>
      <vt:lpstr>Кулич</vt:lpstr>
      <vt:lpstr>Творожные пасхи</vt:lpstr>
      <vt:lpstr>Праздник Весны и Труда</vt:lpstr>
      <vt:lpstr>День Победы</vt:lpstr>
      <vt:lpstr>Международные праздники</vt:lpstr>
      <vt:lpstr>Профессиональные праздники</vt:lpstr>
      <vt:lpstr>Повторение</vt:lpstr>
      <vt:lpstr>Citace</vt:lpstr>
      <vt:lpstr>Citace</vt:lpstr>
      <vt:lpstr>Citace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162</cp:revision>
  <dcterms:created xsi:type="dcterms:W3CDTF">2013-01-31T17:26:22Z</dcterms:created>
  <dcterms:modified xsi:type="dcterms:W3CDTF">2013-05-28T13:52:24Z</dcterms:modified>
</cp:coreProperties>
</file>