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258" r:id="rId3"/>
    <p:sldId id="259" r:id="rId4"/>
    <p:sldId id="263" r:id="rId5"/>
    <p:sldId id="262" r:id="rId6"/>
    <p:sldId id="285" r:id="rId7"/>
    <p:sldId id="264" r:id="rId8"/>
    <p:sldId id="260" r:id="rId9"/>
    <p:sldId id="265" r:id="rId10"/>
    <p:sldId id="273" r:id="rId11"/>
    <p:sldId id="268" r:id="rId12"/>
    <p:sldId id="267" r:id="rId13"/>
    <p:sldId id="266" r:id="rId14"/>
    <p:sldId id="275" r:id="rId15"/>
    <p:sldId id="277" r:id="rId16"/>
    <p:sldId id="278" r:id="rId17"/>
    <p:sldId id="279" r:id="rId18"/>
    <p:sldId id="280" r:id="rId19"/>
    <p:sldId id="296" r:id="rId20"/>
    <p:sldId id="281" r:id="rId21"/>
    <p:sldId id="298" r:id="rId22"/>
    <p:sldId id="299" r:id="rId23"/>
    <p:sldId id="286" r:id="rId24"/>
    <p:sldId id="276" r:id="rId25"/>
    <p:sldId id="294" r:id="rId26"/>
    <p:sldId id="287" r:id="rId27"/>
    <p:sldId id="289" r:id="rId28"/>
    <p:sldId id="290" r:id="rId29"/>
    <p:sldId id="291" r:id="rId30"/>
    <p:sldId id="283" r:id="rId31"/>
    <p:sldId id="28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66"/>
    <a:srgbClr val="339933"/>
    <a:srgbClr val="663300"/>
    <a:srgbClr val="996633"/>
    <a:srgbClr val="66FFCC"/>
    <a:srgbClr val="00FFCC"/>
    <a:srgbClr val="99FFCC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5D86C-0F07-4A61-9C25-61120427F7EB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45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commons.wikimedia.org/wiki/File:Russian-Matroshka_no_bg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en.wikipedia.org/wiki/File:Matryoshka_Russian_politicians.jpg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commons.wikimedia.org/wiki/File:Russian.dolls.hugeset.arp.jpg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korka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orellenkaviar_1767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ona_Kaviar_05_12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viar_aus_Seehasenrogen_001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antar_023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mber.pendants.800pix.050203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ernsteinzimmer01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zhel_russiandolls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009_Stamp_of_Russia._Kokoshnik._Yaroslavl_Province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hyperlink" Target="http://commons.wikimedia.org/wiki/File:Stamp_of_Russia_2012_No_1584_Visit_Russia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ZAirForceOfficerDressCap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shanka_of_Soldier_of_Soviet_Army-1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60;&#1072;&#1081;&#1083;:White_Cheburashka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Russia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hyperlink" Target="http://commons.wikimedia.org/w/index.php?title=File:Russian_Anthem_chorus.ogg" TargetMode="External"/><Relationship Id="rId4" Type="http://schemas.openxmlformats.org/officeDocument/2006/relationships/hyperlink" Target="http://commons.wikimedia.org/wiki/File:Coat_of_Arms_of_the_Russian_Federation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movar.silver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commons.wikimedia.org/wiki/File:Golsen_samovar_with_cup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013825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Symboly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v ruském jazyce a obrazovým materiálem o oficiálních i neoficiálních symbolech Ruska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Vlajka, znak, hymna Ruska, samovar, matrjoška, kaviár,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jantar, ruská </a:t>
                      </a:r>
                      <a:r>
                        <a:rPr lang="cs-CZ" sz="16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lidová umělecká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tvorba a soudobé suvenýry </a:t>
                      </a:r>
                      <a:endParaRPr lang="cs-CZ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8. 2. 2013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Матрёшка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популярный русский </a:t>
            </a:r>
            <a:r>
              <a:rPr lang="ru-RU" sz="2800" dirty="0" smtClean="0"/>
              <a:t>сувенир</a:t>
            </a:r>
          </a:p>
          <a:p>
            <a:r>
              <a:rPr lang="ru-RU" sz="2800" dirty="0" smtClean="0"/>
              <a:t>это </a:t>
            </a:r>
            <a:r>
              <a:rPr lang="ru-RU" sz="2800" dirty="0"/>
              <a:t>деревянная кукла, в которой ещё несколько других, вложенных одна в </a:t>
            </a:r>
            <a:r>
              <a:rPr lang="ru-RU" sz="2800" dirty="0" smtClean="0"/>
              <a:t>другую</a:t>
            </a:r>
          </a:p>
          <a:p>
            <a:r>
              <a:rPr lang="ru-RU" sz="2800" dirty="0" smtClean="0"/>
              <a:t>на дереве всегда многоцветная роспись</a:t>
            </a:r>
          </a:p>
        </p:txBody>
      </p:sp>
    </p:spTree>
    <p:extLst>
      <p:ext uri="{BB962C8B-B14F-4D97-AF65-F5344CB8AC3E}">
        <p14:creationId xmlns:p14="http://schemas.microsoft.com/office/powerpoint/2010/main" val="15778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Матрёшки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commons.wikimedia.org/wiki/File:Russian-Matroshka_no_bg.jpg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3" b="1201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</p:spTree>
    <p:extLst>
      <p:ext uri="{BB962C8B-B14F-4D97-AF65-F5344CB8AC3E}">
        <p14:creationId xmlns:p14="http://schemas.microsoft.com/office/powerpoint/2010/main" val="9784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Матрёшки, политики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en.wikipedia.org/wiki/File:Matryoshka_Russian_politicians.jpg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12" name="Zástupný symbol pro obrázek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335"/>
          <a:stretch>
            <a:fillRect/>
          </a:stretch>
        </p:blipFill>
        <p:spPr>
          <a:xfrm>
            <a:off x="684213" y="1052513"/>
            <a:ext cx="7702550" cy="3529012"/>
          </a:xfrm>
        </p:spPr>
      </p:pic>
    </p:spTree>
    <p:extLst>
      <p:ext uri="{BB962C8B-B14F-4D97-AF65-F5344CB8AC3E}">
        <p14:creationId xmlns:p14="http://schemas.microsoft.com/office/powerpoint/2010/main" val="9784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Набор из 37 матрёшек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commons.wikimedia.org/wiki/File:Russian.dolls.hugeset.arp.jpg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r="2255"/>
          <a:stretch>
            <a:fillRect/>
          </a:stretch>
        </p:blipFill>
        <p:spPr>
          <a:xfrm>
            <a:off x="684213" y="1052513"/>
            <a:ext cx="7702550" cy="3529012"/>
          </a:xfrm>
        </p:spPr>
      </p:pic>
    </p:spTree>
    <p:extLst>
      <p:ext uri="{BB962C8B-B14F-4D97-AF65-F5344CB8AC3E}">
        <p14:creationId xmlns:p14="http://schemas.microsoft.com/office/powerpoint/2010/main" val="9784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Красная и чёрная икра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красная икра - икра </a:t>
            </a:r>
            <a:r>
              <a:rPr lang="ru-RU" sz="2800" dirty="0"/>
              <a:t>лососёвых </a:t>
            </a:r>
            <a:r>
              <a:rPr lang="ru-RU" sz="2800" dirty="0" smtClean="0"/>
              <a:t>рыб</a:t>
            </a:r>
          </a:p>
          <a:p>
            <a:r>
              <a:rPr lang="ru-RU" sz="2800" dirty="0" smtClean="0"/>
              <a:t>чёрная икра - икра </a:t>
            </a:r>
            <a:r>
              <a:rPr lang="ru-RU" sz="2800" dirty="0"/>
              <a:t>осетровых </a:t>
            </a:r>
            <a:r>
              <a:rPr lang="ru-RU" sz="2800" dirty="0" smtClean="0"/>
              <a:t>рыб</a:t>
            </a:r>
          </a:p>
          <a:p>
            <a:r>
              <a:rPr lang="ru-RU" sz="2800" dirty="0" smtClean="0"/>
              <a:t>считаются деликатесом</a:t>
            </a:r>
          </a:p>
        </p:txBody>
      </p:sp>
    </p:spTree>
    <p:extLst>
      <p:ext uri="{BB962C8B-B14F-4D97-AF65-F5344CB8AC3E}">
        <p14:creationId xmlns:p14="http://schemas.microsoft.com/office/powerpoint/2010/main" val="25484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430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commons.wikimedia.org/wiki/File:Ikorka.jpg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commons.wikimedia.org/wiki/File:Forellenkaviar_1767.JPG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commons.wikimedia.org/wiki/File:Oona_Kaviar_05_12.jpg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438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http://commons.wikimedia.org/wiki/File:Kaviar_aus_Seehasenrogen_001.JPG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Янтарь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r>
              <a:rPr lang="ru-RU" sz="2800" dirty="0"/>
              <a:t>ископаемая смола</a:t>
            </a:r>
          </a:p>
          <a:p>
            <a:r>
              <a:rPr lang="ru-RU" sz="2800" dirty="0"/>
              <a:t>используется для изготовления ювелирных изделий</a:t>
            </a:r>
          </a:p>
          <a:p>
            <a:r>
              <a:rPr lang="ru-RU" sz="2800" dirty="0"/>
              <a:t>имеет много поэтических названий </a:t>
            </a:r>
            <a:r>
              <a:rPr lang="ru-RU" sz="2800" dirty="0" smtClean="0"/>
              <a:t>как </a:t>
            </a:r>
            <a:r>
              <a:rPr lang="ru-RU" sz="2800" dirty="0"/>
              <a:t>«слёзы моря», «дар солнца» и т. д</a:t>
            </a:r>
          </a:p>
        </p:txBody>
      </p:sp>
    </p:spTree>
    <p:extLst>
      <p:ext uri="{BB962C8B-B14F-4D97-AF65-F5344CB8AC3E}">
        <p14:creationId xmlns:p14="http://schemas.microsoft.com/office/powerpoint/2010/main" val="17366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56214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00580" y="1340768"/>
            <a:ext cx="3436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СИМВОЛЫ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504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Янтарь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 b="472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commons.wikimedia.org/wiki/File:Jantar_023.jpg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8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Кулоны из янтаря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3" b="941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3</a:t>
            </a:r>
            <a:r>
              <a:rPr lang="pl-PL" sz="1600" dirty="0" smtClean="0"/>
              <a:t>-2</a:t>
            </a:r>
            <a:r>
              <a:rPr lang="ru-RU" sz="1600" dirty="0" smtClean="0"/>
              <a:t>9</a:t>
            </a:r>
            <a:r>
              <a:rPr lang="pl-PL" sz="1600" dirty="0" smtClean="0"/>
              <a:t>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cs-CZ" sz="1600" dirty="0" smtClean="0"/>
              <a:t>Public </a:t>
            </a:r>
            <a:r>
              <a:rPr lang="cs-CZ" sz="1600" dirty="0" err="1" smtClean="0"/>
              <a:t>Domain</a:t>
            </a:r>
            <a:r>
              <a:rPr lang="pl-PL" sz="1600" dirty="0" smtClean="0"/>
              <a:t>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commons.wikimedia.org/wiki/File:Amber.pendants.800pix.050203.jpg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4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Янтарная </a:t>
            </a:r>
            <a:r>
              <a:rPr lang="ru-RU" dirty="0"/>
              <a:t>комната</a:t>
            </a:r>
            <a:r>
              <a:rPr lang="cs-CZ" dirty="0"/>
              <a:t>, </a:t>
            </a:r>
            <a:r>
              <a:rPr lang="ru-RU" dirty="0" smtClean="0"/>
              <a:t>Большой </a:t>
            </a:r>
            <a:r>
              <a:rPr lang="ru-RU" dirty="0"/>
              <a:t>Екатерининский </a:t>
            </a:r>
            <a:r>
              <a:rPr lang="ru-RU" dirty="0" smtClean="0"/>
              <a:t>дворец,</a:t>
            </a:r>
            <a:r>
              <a:rPr lang="cs-CZ" dirty="0" smtClean="0"/>
              <a:t> </a:t>
            </a:r>
            <a:r>
              <a:rPr lang="ru-RU" dirty="0" smtClean="0"/>
              <a:t>Пушкин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</a:t>
            </a:r>
            <a:r>
              <a:rPr lang="pl-PL" sz="1600" dirty="0" smtClean="0"/>
              <a:t>licencí 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commons.wikimedia.org/wiki/File:Bernsteinzimmer01.jpg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Неофициальные символы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русское народное искусство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Хохломская посуда</a:t>
            </a:r>
          </a:p>
          <a:p>
            <a:r>
              <a:rPr lang="ru-RU" sz="2800" dirty="0" smtClean="0"/>
              <a:t>Гжель-керамика</a:t>
            </a:r>
          </a:p>
          <a:p>
            <a:r>
              <a:rPr lang="ru-RU" sz="2800" dirty="0" smtClean="0"/>
              <a:t>Дымковские игрушки</a:t>
            </a:r>
          </a:p>
          <a:p>
            <a:r>
              <a:rPr lang="ru-RU" sz="2800" dirty="0" smtClean="0"/>
              <a:t>Палехские шкатулки</a:t>
            </a:r>
          </a:p>
          <a:p>
            <a:r>
              <a:rPr lang="ru-RU" sz="2800" dirty="0" smtClean="0"/>
              <a:t>Изделия из бересты</a:t>
            </a:r>
          </a:p>
          <a:p>
            <a:r>
              <a:rPr lang="ru-RU" sz="2800" dirty="0" smtClean="0"/>
              <a:t>Кокошник и сарафан</a:t>
            </a:r>
          </a:p>
        </p:txBody>
      </p:sp>
    </p:spTree>
    <p:extLst>
      <p:ext uri="{BB962C8B-B14F-4D97-AF65-F5344CB8AC3E}">
        <p14:creationId xmlns:p14="http://schemas.microsoft.com/office/powerpoint/2010/main" val="28257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Матрёшка, Гжельская керамика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2694"/>
          <a:stretch>
            <a:fillRect/>
          </a:stretch>
        </p:blipFill>
        <p:spPr>
          <a:xfrm>
            <a:off x="2051050" y="476250"/>
            <a:ext cx="4968875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2013-02-03]. </a:t>
            </a:r>
            <a:r>
              <a:rPr lang="pl-PL" sz="1600" dirty="0"/>
              <a:t>Dostupný pod licencí  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commons.wikimedia.org/wiki/File:Gzhel_russiandolls.jpg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7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Кокошник и сарафан</a:t>
            </a:r>
            <a:endParaRPr lang="cs-CZ" dirty="0"/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5900"/>
          <a:stretch>
            <a:fillRect/>
          </a:stretch>
        </p:blipFill>
        <p:spPr>
          <a:xfrm>
            <a:off x="3923929" y="399689"/>
            <a:ext cx="4534644" cy="483466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100" dirty="0" smtClean="0"/>
              <a:t>&lt;</a:t>
            </a:r>
            <a:r>
              <a:rPr lang="cs-CZ" sz="1600" spc="-100" dirty="0" smtClean="0">
                <a:hlinkClick r:id="rId3"/>
              </a:rPr>
              <a:t>http</a:t>
            </a:r>
            <a:r>
              <a:rPr lang="cs-CZ" sz="1600" spc="-100" dirty="0">
                <a:hlinkClick r:id="rId3"/>
              </a:rPr>
              <a:t>://commons.wikimedia.org/wiki/File:2009_Stamp_of_Russia._Kokoshnik._</a:t>
            </a:r>
            <a:r>
              <a:rPr lang="cs-CZ" sz="1600" spc="-100" dirty="0" smtClean="0">
                <a:hlinkClick r:id="rId3"/>
              </a:rPr>
              <a:t>Yaroslavl_Province.jpg</a:t>
            </a:r>
            <a:r>
              <a:rPr lang="pl-PL" sz="1600" spc="-100" dirty="0" smtClean="0"/>
              <a:t>&gt;</a:t>
            </a:r>
            <a:r>
              <a:rPr lang="ru-RU" sz="1600" dirty="0" smtClean="0"/>
              <a:t>,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spc="-30" dirty="0" smtClean="0"/>
              <a:t>&lt;</a:t>
            </a:r>
            <a:r>
              <a:rPr lang="cs-CZ" sz="1600" spc="-30" dirty="0" smtClean="0">
                <a:hlinkClick r:id="rId4"/>
              </a:rPr>
              <a:t>http</a:t>
            </a:r>
            <a:r>
              <a:rPr lang="cs-CZ" sz="1600" spc="-30" dirty="0">
                <a:hlinkClick r:id="rId4"/>
              </a:rPr>
              <a:t>://</a:t>
            </a:r>
            <a:r>
              <a:rPr lang="cs-CZ" sz="1600" spc="-30" dirty="0" smtClean="0">
                <a:hlinkClick r:id="rId4"/>
              </a:rPr>
              <a:t>commons.wikimedia.org/wiki/File:Stamp_of_Russia_2012_No_1584_Visit_Russia.jpg</a:t>
            </a:r>
            <a:r>
              <a:rPr lang="cs-CZ" sz="1600" spc="-30" dirty="0" smtClean="0"/>
              <a:t>&gt;</a:t>
            </a:r>
            <a:endParaRPr lang="pl-PL" sz="1600" spc="-30" dirty="0"/>
          </a:p>
          <a:p>
            <a:endParaRPr lang="cs-CZ" dirty="0"/>
          </a:p>
        </p:txBody>
      </p:sp>
      <p:pic>
        <p:nvPicPr>
          <p:cNvPr id="7" name="Zástupný symbol pro 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4264"/>
          <a:stretch>
            <a:fillRect/>
          </a:stretch>
        </p:blipFill>
        <p:spPr>
          <a:xfrm>
            <a:off x="684213" y="476250"/>
            <a:ext cx="3167062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Неофициальные символы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современные символы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r>
              <a:rPr lang="ru-RU" sz="2800" dirty="0" smtClean="0"/>
              <a:t>Чебурашка</a:t>
            </a:r>
            <a:r>
              <a:rPr lang="cs-CZ" sz="2800" dirty="0" smtClean="0"/>
              <a:t> – </a:t>
            </a:r>
            <a:r>
              <a:rPr lang="ru-RU" sz="2800" dirty="0"/>
              <a:t>персонаж </a:t>
            </a:r>
            <a:r>
              <a:rPr lang="ru-RU" sz="2800" dirty="0" smtClean="0"/>
              <a:t>из </a:t>
            </a:r>
            <a:r>
              <a:rPr lang="ru-RU" sz="2800" dirty="0"/>
              <a:t>книги Эдуарда Успенского «Крокодил Гена и его друзья» и </a:t>
            </a:r>
            <a:r>
              <a:rPr lang="ru-RU" sz="2800" dirty="0" smtClean="0"/>
              <a:t>мультфильма </a:t>
            </a:r>
            <a:r>
              <a:rPr lang="ru-RU" sz="2800" dirty="0"/>
              <a:t>Романа Качанова «Крокодил Гена», снятого по этой </a:t>
            </a:r>
            <a:r>
              <a:rPr lang="ru-RU" sz="2800" dirty="0" smtClean="0"/>
              <a:t>книге. У него огромные уши, большие глаза </a:t>
            </a:r>
            <a:r>
              <a:rPr lang="ru-RU" sz="2800" dirty="0"/>
              <a:t>и </a:t>
            </a:r>
            <a:r>
              <a:rPr lang="ru-RU" sz="2800" dirty="0" smtClean="0"/>
              <a:t>коричневая шерсть.</a:t>
            </a:r>
          </a:p>
          <a:p>
            <a:r>
              <a:rPr lang="ru-RU" sz="2800" dirty="0" smtClean="0"/>
              <a:t>Памятные вещи СССР – разные </a:t>
            </a:r>
            <a:r>
              <a:rPr lang="ru-RU" sz="2800" dirty="0"/>
              <a:t>монеты, наряды, эмблема серп и молот, </a:t>
            </a:r>
            <a:r>
              <a:rPr lang="ru-RU" sz="2800" dirty="0" smtClean="0"/>
              <a:t>офицерские фуражки и  ушанки </a:t>
            </a:r>
          </a:p>
        </p:txBody>
      </p:sp>
    </p:spTree>
    <p:extLst>
      <p:ext uri="{BB962C8B-B14F-4D97-AF65-F5344CB8AC3E}">
        <p14:creationId xmlns:p14="http://schemas.microsoft.com/office/powerpoint/2010/main" val="11357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b="421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3</a:t>
            </a:r>
            <a:r>
              <a:rPr lang="pl-PL" sz="1600" dirty="0" smtClean="0"/>
              <a:t>-</a:t>
            </a:r>
            <a:r>
              <a:rPr lang="ru-RU" sz="1600" dirty="0" smtClean="0"/>
              <a:t>29</a:t>
            </a:r>
            <a:r>
              <a:rPr lang="pl-PL" sz="1600" dirty="0" smtClean="0"/>
              <a:t>]. </a:t>
            </a:r>
            <a:r>
              <a:rPr lang="pl-PL" sz="1600" dirty="0"/>
              <a:t>Dostupný pod </a:t>
            </a:r>
            <a:r>
              <a:rPr lang="pl-PL" sz="1600" dirty="0" smtClean="0"/>
              <a:t>licencí 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commons.wikimedia.org/wiki/File:KZAirForceOfficerDressCap.JPG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2013-03-29].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commons.wikimedia.org/wiki/File:Ushanka_of_Soldier_of_Soviet_Army-1.jpg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Белый Чебурашка в форме Олимпийской сборной России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</a:t>
            </a:r>
            <a:r>
              <a:rPr lang="ru-RU" sz="1600" dirty="0" smtClean="0"/>
              <a:t>3</a:t>
            </a:r>
            <a:r>
              <a:rPr lang="pl-PL" sz="1600" dirty="0" smtClean="0"/>
              <a:t>-2</a:t>
            </a:r>
            <a:r>
              <a:rPr lang="ru-RU" sz="1600" dirty="0" smtClean="0"/>
              <a:t>9</a:t>
            </a:r>
            <a:r>
              <a:rPr lang="pl-PL" sz="1600" dirty="0" smtClean="0"/>
              <a:t>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://ru.wikipedia.org/wiki/</a:t>
            </a:r>
            <a:r>
              <a:rPr lang="ru-RU" sz="1600" dirty="0">
                <a:hlinkClick r:id="rId3"/>
              </a:rPr>
              <a:t>Файл:</a:t>
            </a:r>
            <a:r>
              <a:rPr lang="cs-CZ" sz="1600" dirty="0" smtClean="0">
                <a:hlinkClick r:id="rId3"/>
              </a:rPr>
              <a:t>White_Cheburashka.jpg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50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85544" y="1124744"/>
            <a:ext cx="8118904" cy="4752528"/>
            <a:chOff x="485544" y="1124744"/>
            <a:chExt cx="8118904" cy="4752528"/>
          </a:xfrm>
        </p:grpSpPr>
        <p:sp>
          <p:nvSpPr>
            <p:cNvPr id="4" name="Volný tvar 3"/>
            <p:cNvSpPr/>
            <p:nvPr/>
          </p:nvSpPr>
          <p:spPr>
            <a:xfrm>
              <a:off x="485544" y="1124744"/>
              <a:ext cx="8118904" cy="4752528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3274435" y="2384066"/>
              <a:ext cx="815213" cy="435384"/>
            </a:xfrm>
            <a:custGeom>
              <a:avLst/>
              <a:gdLst>
                <a:gd name="connsiteX0" fmla="*/ 78365 w 815213"/>
                <a:gd name="connsiteY0" fmla="*/ 425850 h 435384"/>
                <a:gd name="connsiteX1" fmla="*/ 147638 w 815213"/>
                <a:gd name="connsiteY1" fmla="*/ 245741 h 435384"/>
                <a:gd name="connsiteX2" fmla="*/ 535565 w 815213"/>
                <a:gd name="connsiteY2" fmla="*/ 121050 h 435384"/>
                <a:gd name="connsiteX3" fmla="*/ 812656 w 815213"/>
                <a:gd name="connsiteY3" fmla="*/ 37922 h 435384"/>
                <a:gd name="connsiteX4" fmla="*/ 660256 w 815213"/>
                <a:gd name="connsiteY4" fmla="*/ 24068 h 435384"/>
                <a:gd name="connsiteX5" fmla="*/ 438583 w 815213"/>
                <a:gd name="connsiteY5" fmla="*/ 10213 h 435384"/>
                <a:gd name="connsiteX6" fmla="*/ 50656 w 815213"/>
                <a:gd name="connsiteY6" fmla="*/ 190322 h 435384"/>
                <a:gd name="connsiteX7" fmla="*/ 9092 w 815213"/>
                <a:gd name="connsiteY7" fmla="*/ 384286 h 435384"/>
                <a:gd name="connsiteX8" fmla="*/ 78365 w 815213"/>
                <a:gd name="connsiteY8" fmla="*/ 425850 h 4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213" h="435384">
                  <a:moveTo>
                    <a:pt x="78365" y="425850"/>
                  </a:moveTo>
                  <a:cubicBezTo>
                    <a:pt x="101456" y="402759"/>
                    <a:pt x="71438" y="296541"/>
                    <a:pt x="147638" y="245741"/>
                  </a:cubicBezTo>
                  <a:cubicBezTo>
                    <a:pt x="223838" y="194941"/>
                    <a:pt x="424729" y="155687"/>
                    <a:pt x="535565" y="121050"/>
                  </a:cubicBezTo>
                  <a:cubicBezTo>
                    <a:pt x="646401" y="86413"/>
                    <a:pt x="791874" y="54086"/>
                    <a:pt x="812656" y="37922"/>
                  </a:cubicBezTo>
                  <a:cubicBezTo>
                    <a:pt x="833438" y="21758"/>
                    <a:pt x="722601" y="28686"/>
                    <a:pt x="660256" y="24068"/>
                  </a:cubicBezTo>
                  <a:cubicBezTo>
                    <a:pt x="597911" y="19450"/>
                    <a:pt x="540183" y="-17496"/>
                    <a:pt x="438583" y="10213"/>
                  </a:cubicBezTo>
                  <a:cubicBezTo>
                    <a:pt x="336983" y="37922"/>
                    <a:pt x="122238" y="127977"/>
                    <a:pt x="50656" y="190322"/>
                  </a:cubicBezTo>
                  <a:cubicBezTo>
                    <a:pt x="-20926" y="252667"/>
                    <a:pt x="2165" y="340413"/>
                    <a:pt x="9092" y="384286"/>
                  </a:cubicBezTo>
                  <a:cubicBezTo>
                    <a:pt x="16019" y="428159"/>
                    <a:pt x="55274" y="448941"/>
                    <a:pt x="78365" y="425850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4721702" y="2054396"/>
              <a:ext cx="307498" cy="295732"/>
            </a:xfrm>
            <a:custGeom>
              <a:avLst/>
              <a:gdLst>
                <a:gd name="connsiteX0" fmla="*/ 168953 w 307498"/>
                <a:gd name="connsiteY0" fmla="*/ 284465 h 295732"/>
                <a:gd name="connsiteX1" fmla="*/ 307498 w 307498"/>
                <a:gd name="connsiteY1" fmla="*/ 270611 h 295732"/>
                <a:gd name="connsiteX2" fmla="*/ 168953 w 307498"/>
                <a:gd name="connsiteY2" fmla="*/ 62792 h 295732"/>
                <a:gd name="connsiteX3" fmla="*/ 16553 w 307498"/>
                <a:gd name="connsiteY3" fmla="*/ 7374 h 295732"/>
                <a:gd name="connsiteX4" fmla="*/ 16553 w 307498"/>
                <a:gd name="connsiteY4" fmla="*/ 201338 h 295732"/>
                <a:gd name="connsiteX5" fmla="*/ 168953 w 307498"/>
                <a:gd name="connsiteY5" fmla="*/ 284465 h 29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498" h="295732">
                  <a:moveTo>
                    <a:pt x="168953" y="284465"/>
                  </a:moveTo>
                  <a:cubicBezTo>
                    <a:pt x="217444" y="296010"/>
                    <a:pt x="307498" y="307556"/>
                    <a:pt x="307498" y="270611"/>
                  </a:cubicBezTo>
                  <a:cubicBezTo>
                    <a:pt x="307498" y="233666"/>
                    <a:pt x="217444" y="106665"/>
                    <a:pt x="168953" y="62792"/>
                  </a:cubicBezTo>
                  <a:cubicBezTo>
                    <a:pt x="120462" y="18919"/>
                    <a:pt x="41953" y="-15717"/>
                    <a:pt x="16553" y="7374"/>
                  </a:cubicBezTo>
                  <a:cubicBezTo>
                    <a:pt x="-8847" y="30465"/>
                    <a:pt x="-1920" y="152847"/>
                    <a:pt x="16553" y="201338"/>
                  </a:cubicBezTo>
                  <a:cubicBezTo>
                    <a:pt x="35026" y="249829"/>
                    <a:pt x="120462" y="272920"/>
                    <a:pt x="168953" y="284465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7855417" y="4264456"/>
              <a:ext cx="570955" cy="780712"/>
            </a:xfrm>
            <a:custGeom>
              <a:avLst/>
              <a:gdLst>
                <a:gd name="connsiteX0" fmla="*/ 568147 w 570955"/>
                <a:gd name="connsiteY0" fmla="*/ 720623 h 780712"/>
                <a:gd name="connsiteX1" fmla="*/ 332619 w 570955"/>
                <a:gd name="connsiteY1" fmla="*/ 485096 h 780712"/>
                <a:gd name="connsiteX2" fmla="*/ 415747 w 570955"/>
                <a:gd name="connsiteY2" fmla="*/ 346551 h 780712"/>
                <a:gd name="connsiteX3" fmla="*/ 13965 w 570955"/>
                <a:gd name="connsiteY3" fmla="*/ 187 h 780712"/>
                <a:gd name="connsiteX4" fmla="*/ 124801 w 570955"/>
                <a:gd name="connsiteY4" fmla="*/ 304987 h 780712"/>
                <a:gd name="connsiteX5" fmla="*/ 443456 w 570955"/>
                <a:gd name="connsiteY5" fmla="*/ 748332 h 780712"/>
                <a:gd name="connsiteX6" fmla="*/ 568147 w 570955"/>
                <a:gd name="connsiteY6" fmla="*/ 720623 h 78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55" h="780712">
                  <a:moveTo>
                    <a:pt x="568147" y="720623"/>
                  </a:moveTo>
                  <a:cubicBezTo>
                    <a:pt x="549674" y="676750"/>
                    <a:pt x="358019" y="547441"/>
                    <a:pt x="332619" y="485096"/>
                  </a:cubicBezTo>
                  <a:cubicBezTo>
                    <a:pt x="307219" y="422751"/>
                    <a:pt x="468856" y="427369"/>
                    <a:pt x="415747" y="346551"/>
                  </a:cubicBezTo>
                  <a:cubicBezTo>
                    <a:pt x="362638" y="265733"/>
                    <a:pt x="62456" y="7114"/>
                    <a:pt x="13965" y="187"/>
                  </a:cubicBezTo>
                  <a:cubicBezTo>
                    <a:pt x="-34526" y="-6740"/>
                    <a:pt x="53219" y="180296"/>
                    <a:pt x="124801" y="304987"/>
                  </a:cubicBezTo>
                  <a:cubicBezTo>
                    <a:pt x="196383" y="429678"/>
                    <a:pt x="376492" y="681368"/>
                    <a:pt x="443456" y="748332"/>
                  </a:cubicBezTo>
                  <a:cubicBezTo>
                    <a:pt x="510420" y="815296"/>
                    <a:pt x="586620" y="764496"/>
                    <a:pt x="568147" y="720623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5929331" y="2128874"/>
              <a:ext cx="378720" cy="336779"/>
            </a:xfrm>
            <a:custGeom>
              <a:avLst/>
              <a:gdLst>
                <a:gd name="connsiteX0" fmla="*/ 69687 w 378720"/>
                <a:gd name="connsiteY0" fmla="*/ 334678 h 336779"/>
                <a:gd name="connsiteX1" fmla="*/ 235942 w 378720"/>
                <a:gd name="connsiteY1" fmla="*/ 168423 h 336779"/>
                <a:gd name="connsiteX2" fmla="*/ 374487 w 378720"/>
                <a:gd name="connsiteY2" fmla="*/ 2169 h 336779"/>
                <a:gd name="connsiteX3" fmla="*/ 69687 w 378720"/>
                <a:gd name="connsiteY3" fmla="*/ 85296 h 336779"/>
                <a:gd name="connsiteX4" fmla="*/ 414 w 378720"/>
                <a:gd name="connsiteY4" fmla="*/ 251551 h 336779"/>
                <a:gd name="connsiteX5" fmla="*/ 69687 w 378720"/>
                <a:gd name="connsiteY5" fmla="*/ 334678 h 3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20" h="336779">
                  <a:moveTo>
                    <a:pt x="69687" y="334678"/>
                  </a:moveTo>
                  <a:cubicBezTo>
                    <a:pt x="108942" y="320823"/>
                    <a:pt x="185142" y="223841"/>
                    <a:pt x="235942" y="168423"/>
                  </a:cubicBezTo>
                  <a:cubicBezTo>
                    <a:pt x="286742" y="113005"/>
                    <a:pt x="402196" y="16023"/>
                    <a:pt x="374487" y="2169"/>
                  </a:cubicBezTo>
                  <a:cubicBezTo>
                    <a:pt x="346778" y="-11685"/>
                    <a:pt x="132032" y="43732"/>
                    <a:pt x="69687" y="85296"/>
                  </a:cubicBezTo>
                  <a:cubicBezTo>
                    <a:pt x="7342" y="126860"/>
                    <a:pt x="5032" y="212297"/>
                    <a:pt x="414" y="251551"/>
                  </a:cubicBezTo>
                  <a:cubicBezTo>
                    <a:pt x="-4204" y="290805"/>
                    <a:pt x="30432" y="348533"/>
                    <a:pt x="69687" y="334678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491880" y="3911372"/>
            <a:ext cx="1800200" cy="1389836"/>
            <a:chOff x="1619672" y="2975268"/>
            <a:chExt cx="1800200" cy="1389836"/>
          </a:xfrm>
        </p:grpSpPr>
        <p:sp>
          <p:nvSpPr>
            <p:cNvPr id="8" name="Ovál 7"/>
            <p:cNvSpPr/>
            <p:nvPr/>
          </p:nvSpPr>
          <p:spPr>
            <a:xfrm>
              <a:off x="1619672" y="2996952"/>
              <a:ext cx="720080" cy="745242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vál 18"/>
            <p:cNvSpPr/>
            <p:nvPr/>
          </p:nvSpPr>
          <p:spPr>
            <a:xfrm>
              <a:off x="2699792" y="3115806"/>
              <a:ext cx="720080" cy="745242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Ovál 23"/>
            <p:cNvSpPr/>
            <p:nvPr/>
          </p:nvSpPr>
          <p:spPr>
            <a:xfrm>
              <a:off x="2092430" y="3590910"/>
              <a:ext cx="853196" cy="673546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Ovál 11"/>
            <p:cNvSpPr/>
            <p:nvPr/>
          </p:nvSpPr>
          <p:spPr>
            <a:xfrm rot="19969009">
              <a:off x="2795969" y="3686144"/>
              <a:ext cx="299314" cy="49342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vál 12"/>
            <p:cNvSpPr/>
            <p:nvPr/>
          </p:nvSpPr>
          <p:spPr>
            <a:xfrm>
              <a:off x="2092430" y="4100495"/>
              <a:ext cx="391338" cy="264609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2" name="Ovál 21"/>
            <p:cNvSpPr/>
            <p:nvPr/>
          </p:nvSpPr>
          <p:spPr>
            <a:xfrm>
              <a:off x="2483768" y="4100495"/>
              <a:ext cx="391338" cy="264609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vál 22"/>
            <p:cNvSpPr/>
            <p:nvPr/>
          </p:nvSpPr>
          <p:spPr>
            <a:xfrm>
              <a:off x="2360107" y="3698826"/>
              <a:ext cx="339685" cy="306238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Ovál 19"/>
            <p:cNvSpPr/>
            <p:nvPr/>
          </p:nvSpPr>
          <p:spPr>
            <a:xfrm rot="1602651">
              <a:off x="1945249" y="3627329"/>
              <a:ext cx="294362" cy="557340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2092430" y="2975268"/>
              <a:ext cx="967402" cy="813772"/>
            </a:xfrm>
            <a:prstGeom prst="ellipse">
              <a:avLst/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Veselý obličej 24"/>
            <p:cNvSpPr/>
            <p:nvPr/>
          </p:nvSpPr>
          <p:spPr>
            <a:xfrm>
              <a:off x="2217579" y="3137490"/>
              <a:ext cx="728048" cy="561336"/>
            </a:xfrm>
            <a:prstGeom prst="smileyFac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3" name="Vývojový diagram: děrná páska 2"/>
          <p:cNvSpPr/>
          <p:nvPr/>
        </p:nvSpPr>
        <p:spPr>
          <a:xfrm>
            <a:off x="4932040" y="3933056"/>
            <a:ext cx="1008112" cy="2377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Vývojový diagram: děrná páska 9"/>
          <p:cNvSpPr/>
          <p:nvPr/>
        </p:nvSpPr>
        <p:spPr>
          <a:xfrm>
            <a:off x="4932040" y="3745672"/>
            <a:ext cx="1008112" cy="237708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Vývojový diagram: děrná páska 10"/>
          <p:cNvSpPr/>
          <p:nvPr/>
        </p:nvSpPr>
        <p:spPr>
          <a:xfrm>
            <a:off x="4932040" y="3551332"/>
            <a:ext cx="1008112" cy="237708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4932040" y="3670186"/>
            <a:ext cx="0" cy="124929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Символы России</a:t>
            </a:r>
            <a:endParaRPr lang="cs-CZ" b="1" dirty="0"/>
          </a:p>
        </p:txBody>
      </p:sp>
      <p:sp>
        <p:nvSpPr>
          <p:cNvPr id="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В России можно встретиться с многими национальными </a:t>
            </a:r>
            <a:r>
              <a:rPr lang="ru-RU" sz="2800" dirty="0" smtClean="0"/>
              <a:t>символами и </a:t>
            </a:r>
            <a:r>
              <a:rPr lang="ru-RU" sz="2800" dirty="0"/>
              <a:t>предметами, </a:t>
            </a:r>
            <a:r>
              <a:rPr lang="ru-RU" sz="2800" dirty="0" smtClean="0"/>
              <a:t>которые </a:t>
            </a:r>
            <a:r>
              <a:rPr lang="ru-RU" sz="2800" dirty="0"/>
              <a:t>представляют собой </a:t>
            </a:r>
            <a:r>
              <a:rPr lang="ru-RU" sz="2800" dirty="0" smtClean="0"/>
              <a:t>уникальное и неповторимое </a:t>
            </a:r>
            <a:r>
              <a:rPr lang="ru-RU" sz="2800" dirty="0"/>
              <a:t>русское своеобразие.</a:t>
            </a:r>
            <a:endParaRPr lang="cs-CZ" sz="2800" dirty="0"/>
          </a:p>
          <a:p>
            <a:pPr marL="0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94230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Citace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</a:t>
            </a:r>
            <a:r>
              <a:rPr lang="cs-CZ" sz="2600" dirty="0" smtClean="0"/>
              <a:t>.</a:t>
            </a:r>
          </a:p>
          <a:p>
            <a:r>
              <a:rPr lang="ru-RU" sz="2600" i="1" dirty="0" smtClean="0"/>
              <a:t>Википедия</a:t>
            </a:r>
            <a:r>
              <a:rPr lang="cs-CZ" sz="2600" dirty="0" smtClean="0"/>
              <a:t> - </a:t>
            </a:r>
            <a:r>
              <a:rPr lang="ru-RU" sz="2600" dirty="0"/>
              <a:t>Свободная </a:t>
            </a:r>
            <a:r>
              <a:rPr lang="ru-RU" sz="2600" dirty="0" smtClean="0"/>
              <a:t>энциклопедия</a:t>
            </a:r>
            <a:r>
              <a:rPr lang="cs-CZ" sz="2600" dirty="0" smtClean="0"/>
              <a:t>, 2013</a:t>
            </a:r>
            <a:r>
              <a:rPr lang="ru-RU" sz="2600" dirty="0" smtClean="0"/>
              <a:t>. Янтарь</a:t>
            </a:r>
            <a:r>
              <a:rPr lang="cs-CZ" sz="2600" dirty="0"/>
              <a:t> </a:t>
            </a:r>
            <a:r>
              <a:rPr lang="cs-CZ" sz="2600" dirty="0" smtClean="0"/>
              <a:t>[online].  25. </a:t>
            </a:r>
            <a:r>
              <a:rPr lang="cs-CZ" sz="2600" dirty="0"/>
              <a:t>3</a:t>
            </a:r>
            <a:r>
              <a:rPr lang="cs-CZ" sz="2600" dirty="0" smtClean="0"/>
              <a:t>. 2013 [cit. 29. </a:t>
            </a:r>
            <a:r>
              <a:rPr lang="cs-CZ" sz="2600" dirty="0"/>
              <a:t>3</a:t>
            </a:r>
            <a:r>
              <a:rPr lang="cs-CZ" sz="2600" dirty="0" smtClean="0"/>
              <a:t>. 2013]. </a:t>
            </a:r>
            <a:r>
              <a:rPr lang="cs-CZ" sz="2600" dirty="0"/>
              <a:t>Dostupné z WWW: &lt;http://</a:t>
            </a:r>
            <a:r>
              <a:rPr lang="cs-CZ" sz="2600" dirty="0" smtClean="0"/>
              <a:t>ru.wikipedia.org/wiki/</a:t>
            </a:r>
            <a:r>
              <a:rPr lang="ru-RU" sz="2600" dirty="0"/>
              <a:t>Янтарь</a:t>
            </a:r>
            <a:r>
              <a:rPr lang="cs-CZ" sz="2600" dirty="0" smtClean="0"/>
              <a:t>&gt;.</a:t>
            </a:r>
          </a:p>
          <a:p>
            <a:r>
              <a:rPr lang="ru-RU" sz="2600" i="1" dirty="0"/>
              <a:t>Википедия</a:t>
            </a:r>
            <a:r>
              <a:rPr lang="cs-CZ" sz="2600" dirty="0"/>
              <a:t> - </a:t>
            </a:r>
            <a:r>
              <a:rPr lang="ru-RU" sz="2600" dirty="0"/>
              <a:t>Свободная энциклопедия</a:t>
            </a:r>
            <a:r>
              <a:rPr lang="cs-CZ" sz="2600" dirty="0"/>
              <a:t>, 2013</a:t>
            </a:r>
            <a:r>
              <a:rPr lang="ru-RU" sz="2600" dirty="0"/>
              <a:t>. Чебурашка</a:t>
            </a:r>
            <a:r>
              <a:rPr lang="cs-CZ" sz="2600" dirty="0" smtClean="0"/>
              <a:t> [</a:t>
            </a:r>
            <a:r>
              <a:rPr lang="cs-CZ" sz="2600" dirty="0"/>
              <a:t>online]. </a:t>
            </a:r>
            <a:r>
              <a:rPr lang="cs-CZ" sz="2600" dirty="0" smtClean="0"/>
              <a:t>23. </a:t>
            </a:r>
            <a:r>
              <a:rPr lang="cs-CZ" sz="2600" dirty="0"/>
              <a:t>3. 2013 [cit. 29. 3. 2013]. Dostupné z WWW: </a:t>
            </a:r>
            <a:r>
              <a:rPr lang="cs-CZ" sz="2600" dirty="0" smtClean="0"/>
              <a:t>&lt;http</a:t>
            </a:r>
            <a:r>
              <a:rPr lang="cs-CZ" sz="2600" dirty="0"/>
              <a:t>://</a:t>
            </a:r>
            <a:r>
              <a:rPr lang="cs-CZ" sz="2600" dirty="0" smtClean="0"/>
              <a:t>ru.wikipedia.org/wiki</a:t>
            </a:r>
            <a:r>
              <a:rPr lang="cs-CZ" sz="2600" dirty="0"/>
              <a:t>/</a:t>
            </a:r>
            <a:r>
              <a:rPr lang="ru-RU" sz="2600" dirty="0" smtClean="0"/>
              <a:t>Чебурашка</a:t>
            </a:r>
            <a:r>
              <a:rPr lang="cs-CZ" sz="2600" dirty="0" smtClean="0"/>
              <a:t>&gt;.</a:t>
            </a:r>
            <a:endParaRPr lang="cs-CZ" sz="2600" dirty="0"/>
          </a:p>
          <a:p>
            <a:r>
              <a:rPr lang="cs-CZ" sz="2600" dirty="0" smtClean="0"/>
              <a:t>Ostatní </a:t>
            </a:r>
            <a:r>
              <a:rPr lang="cs-CZ" sz="2600" dirty="0"/>
              <a:t>grafické prvky v prezentaci: Radek </a:t>
            </a:r>
            <a:r>
              <a:rPr lang="cs-CZ" sz="2600" dirty="0" smtClean="0"/>
              <a:t>Barvíř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0787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5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Официальные символы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/>
              <a:t>Флаг</a:t>
            </a:r>
            <a:r>
              <a:rPr lang="cs-CZ" sz="2600" dirty="0" smtClean="0"/>
              <a:t> –</a:t>
            </a:r>
            <a:r>
              <a:rPr lang="ru-RU" sz="2600" dirty="0" smtClean="0"/>
              <a:t> состоит из трёх полос  белого, синего и  красного цветов </a:t>
            </a:r>
          </a:p>
          <a:p>
            <a:r>
              <a:rPr lang="ru-RU" sz="2600" b="1" dirty="0" smtClean="0"/>
              <a:t>Герб </a:t>
            </a:r>
            <a:r>
              <a:rPr lang="cs-CZ" sz="2600" dirty="0" smtClean="0"/>
              <a:t>-</a:t>
            </a:r>
            <a:r>
              <a:rPr lang="ru-RU" sz="2600" dirty="0" smtClean="0"/>
              <a:t> красный со золотым двуглавым орлом, на груди которого всадник поражающий дракона</a:t>
            </a:r>
          </a:p>
          <a:p>
            <a:r>
              <a:rPr lang="ru-RU" sz="2600" b="1" dirty="0" smtClean="0"/>
              <a:t>Гимн</a:t>
            </a:r>
            <a:r>
              <a:rPr lang="ru-RU" sz="2600" dirty="0" smtClean="0"/>
              <a:t> – текст написал Сергей Михалков на музыку советского гимна Александра Александрова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8349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065" y="3074838"/>
            <a:ext cx="3816424" cy="426170"/>
          </a:xfrm>
        </p:spPr>
        <p:txBody>
          <a:bodyPr/>
          <a:lstStyle/>
          <a:p>
            <a:pPr algn="ctr"/>
            <a:r>
              <a:rPr lang="ru-RU" dirty="0"/>
              <a:t>Флаг России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r="1687"/>
          <a:stretch>
            <a:fillRect/>
          </a:stretch>
        </p:blipFill>
        <p:spPr>
          <a:xfrm>
            <a:off x="4572000" y="476250"/>
            <a:ext cx="3814763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544" y="5648474"/>
            <a:ext cx="7849888" cy="948878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40" dirty="0"/>
              <a:t>Zdroj: [online]. [cit. 2013-02-02]. Dostupný na WWW: &lt;</a:t>
            </a:r>
            <a:r>
              <a:rPr lang="cs-CZ" sz="1600" spc="-40" dirty="0">
                <a:hlinkClick r:id="rId3"/>
              </a:rPr>
              <a:t>http://commons.wikimedia.org/wiki/File: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spc="-30" dirty="0" err="1">
                <a:hlinkClick r:id="rId3"/>
              </a:rPr>
              <a:t>Flag_of_Russia.svg</a:t>
            </a:r>
            <a:r>
              <a:rPr lang="pl-PL" sz="1600" spc="-30" dirty="0"/>
              <a:t>&gt;, &lt;</a:t>
            </a:r>
            <a:r>
              <a:rPr lang="pl-PL" sz="1600" spc="-30" dirty="0">
                <a:hlinkClick r:id="rId4"/>
              </a:rPr>
              <a:t>http://commons.wikimedia.org/wiki/File:Coat_of_Arms_of_the_Russian_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80" dirty="0">
                <a:hlinkClick r:id="rId4"/>
              </a:rPr>
              <a:t>Federation.svg</a:t>
            </a:r>
            <a:r>
              <a:rPr lang="pl-PL" sz="1600" spc="-80" dirty="0"/>
              <a:t>&gt;, &lt;</a:t>
            </a:r>
            <a:r>
              <a:rPr lang="pl-PL" sz="1600" spc="-80" dirty="0">
                <a:hlinkClick r:id="rId5"/>
              </a:rPr>
              <a:t>http://commons.wikimedia.org/w/index.php?title=File:Russian_Anthem_chorus.ogg</a:t>
            </a:r>
            <a:r>
              <a:rPr lang="pl-PL" sz="1600" spc="-8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sp>
        <p:nvSpPr>
          <p:cNvPr id="6" name="Zástupný symbol pro obrázek 2"/>
          <p:cNvSpPr txBox="1">
            <a:spLocks/>
          </p:cNvSpPr>
          <p:nvPr/>
        </p:nvSpPr>
        <p:spPr>
          <a:xfrm>
            <a:off x="683568" y="476672"/>
            <a:ext cx="3815408" cy="4680520"/>
          </a:xfrm>
          <a:prstGeom prst="rect">
            <a:avLst/>
          </a:prstGeom>
        </p:spPr>
      </p:sp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r="22844"/>
          <a:stretch>
            <a:fillRect/>
          </a:stretch>
        </p:blipFill>
        <p:spPr>
          <a:xfrm>
            <a:off x="684213" y="489446"/>
            <a:ext cx="3816350" cy="23274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0" y="5222304"/>
            <a:ext cx="3815408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Герб России</a:t>
            </a:r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683568" y="4154958"/>
            <a:ext cx="3816424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dirty="0"/>
              <a:t>«Гимн Российской Федерации»</a:t>
            </a:r>
            <a:endParaRPr lang="cs-CZ" b="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83568" y="5222304"/>
            <a:ext cx="3816424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Гимн</a:t>
            </a:r>
            <a:endParaRPr lang="cs-CZ" dirty="0"/>
          </a:p>
        </p:txBody>
      </p:sp>
      <p:sp>
        <p:nvSpPr>
          <p:cNvPr id="5" name="Tlačítko akce: Dopředu nebo Další 4">
            <a:hlinkClick r:id="rId5" highlightClick="1"/>
          </p:cNvPr>
          <p:cNvSpPr/>
          <p:nvPr/>
        </p:nvSpPr>
        <p:spPr>
          <a:xfrm>
            <a:off x="2267236" y="4653136"/>
            <a:ext cx="648580" cy="507504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4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Неофициальные символы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самые известные</a:t>
            </a:r>
          </a:p>
          <a:p>
            <a:endParaRPr lang="ru-RU" sz="2800" dirty="0"/>
          </a:p>
          <a:p>
            <a:r>
              <a:rPr lang="ru-RU" sz="2800" dirty="0" smtClean="0"/>
              <a:t>Самовар</a:t>
            </a:r>
          </a:p>
          <a:p>
            <a:r>
              <a:rPr lang="ru-RU" sz="2800" dirty="0" smtClean="0"/>
              <a:t>Матрёшка</a:t>
            </a:r>
          </a:p>
          <a:p>
            <a:r>
              <a:rPr lang="ru-RU" sz="2800" dirty="0" smtClean="0"/>
              <a:t>Икра</a:t>
            </a:r>
          </a:p>
          <a:p>
            <a:r>
              <a:rPr lang="ru-RU" sz="2800" dirty="0" smtClean="0"/>
              <a:t>Янтарь</a:t>
            </a:r>
          </a:p>
          <a:p>
            <a:endParaRPr lang="ru-RU" sz="2800" dirty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0389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Самовар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самая </a:t>
            </a:r>
            <a:r>
              <a:rPr lang="ru-RU" sz="2800" dirty="0"/>
              <a:t>необходимая русская </a:t>
            </a:r>
            <a:r>
              <a:rPr lang="ru-RU" sz="2800" dirty="0" smtClean="0"/>
              <a:t>вещь</a:t>
            </a:r>
          </a:p>
          <a:p>
            <a:r>
              <a:rPr lang="ru-RU" sz="2800" dirty="0" smtClean="0"/>
              <a:t>его </a:t>
            </a:r>
            <a:r>
              <a:rPr lang="ru-RU" sz="2800" dirty="0"/>
              <a:t>раньше считали в доме главным </a:t>
            </a:r>
            <a:r>
              <a:rPr lang="ru-RU" sz="2800" dirty="0" smtClean="0"/>
              <a:t>украшением</a:t>
            </a:r>
          </a:p>
          <a:p>
            <a:r>
              <a:rPr lang="ru-RU" sz="2800" dirty="0" smtClean="0"/>
              <a:t>это </a:t>
            </a:r>
            <a:r>
              <a:rPr lang="ru-RU" sz="2800" dirty="0"/>
              <a:t>металлическая посуда для кипячения </a:t>
            </a:r>
            <a:r>
              <a:rPr lang="ru-RU" sz="2800" dirty="0" smtClean="0"/>
              <a:t>воды для подготовки чая</a:t>
            </a:r>
          </a:p>
          <a:p>
            <a:r>
              <a:rPr lang="ru-RU" sz="2800" dirty="0" smtClean="0"/>
              <a:t>чаепитие </a:t>
            </a:r>
            <a:r>
              <a:rPr lang="ru-RU" sz="2800" dirty="0"/>
              <a:t>является народным </a:t>
            </a:r>
            <a:r>
              <a:rPr lang="ru-RU" sz="2800" dirty="0" smtClean="0"/>
              <a:t>ритуалом</a:t>
            </a:r>
          </a:p>
          <a:p>
            <a:r>
              <a:rPr lang="ru-RU" sz="2800" dirty="0" smtClean="0"/>
              <a:t>во </a:t>
            </a:r>
            <a:r>
              <a:rPr lang="ru-RU" sz="2800" dirty="0"/>
              <a:t>время чаепития подают к чаю варенье, пироги, </a:t>
            </a:r>
            <a:r>
              <a:rPr lang="ru-RU" sz="2800" dirty="0" smtClean="0"/>
              <a:t>конфеты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516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Серебряный самовар советского производства, США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 b="523"/>
          <a:stretch>
            <a:fillRect/>
          </a:stretch>
        </p:blipFill>
        <p:spPr>
          <a:xfrm>
            <a:off x="2627313" y="476250"/>
            <a:ext cx="38163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commons.wikimedia.org/wiki/File:Samovar.silver.jpg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Самовар с чашками на подносе, конец XIX века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commons.wikimedia.org/wiki/File:Golsen_samovar_with_cup.jpg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r="1526"/>
          <a:stretch>
            <a:fillRect/>
          </a:stretch>
        </p:blipFill>
        <p:spPr>
          <a:xfrm>
            <a:off x="1476375" y="476250"/>
            <a:ext cx="6118225" cy="4681538"/>
          </a:xfrm>
        </p:spPr>
      </p:pic>
    </p:spTree>
    <p:extLst>
      <p:ext uri="{BB962C8B-B14F-4D97-AF65-F5344CB8AC3E}">
        <p14:creationId xmlns:p14="http://schemas.microsoft.com/office/powerpoint/2010/main" val="9784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962</Words>
  <Application>Microsoft Office PowerPoint</Application>
  <PresentationFormat>Předvádění na obrazovce (4:3)</PresentationFormat>
  <Paragraphs>125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sady Office</vt:lpstr>
      <vt:lpstr>Prezentace aplikace PowerPoint</vt:lpstr>
      <vt:lpstr>Prezentace aplikace PowerPoint</vt:lpstr>
      <vt:lpstr>Символы России</vt:lpstr>
      <vt:lpstr>Официальные символы</vt:lpstr>
      <vt:lpstr>Флаг России</vt:lpstr>
      <vt:lpstr>Неофициальные символы</vt:lpstr>
      <vt:lpstr>Самовар</vt:lpstr>
      <vt:lpstr>Серебряный самовар советского производства, США</vt:lpstr>
      <vt:lpstr>Самовар с чашками на подносе, конец XIX века</vt:lpstr>
      <vt:lpstr>Матрёшка</vt:lpstr>
      <vt:lpstr>Матрёшки</vt:lpstr>
      <vt:lpstr>Матрёшки, политики</vt:lpstr>
      <vt:lpstr>Набор из 37 матрёшек</vt:lpstr>
      <vt:lpstr>Красная и чёрная икра</vt:lpstr>
      <vt:lpstr>Prezentace aplikace PowerPoint</vt:lpstr>
      <vt:lpstr>Prezentace aplikace PowerPoint</vt:lpstr>
      <vt:lpstr>Prezentace aplikace PowerPoint</vt:lpstr>
      <vt:lpstr>Prezentace aplikace PowerPoint</vt:lpstr>
      <vt:lpstr>Янтарь</vt:lpstr>
      <vt:lpstr>Янтарь</vt:lpstr>
      <vt:lpstr>Кулоны из янтаря</vt:lpstr>
      <vt:lpstr>Янтарная комната, Большой Екатерининский дворец, Пушкин</vt:lpstr>
      <vt:lpstr>Неофициальные символы</vt:lpstr>
      <vt:lpstr>Матрёшка, Гжельская керамика</vt:lpstr>
      <vt:lpstr>Кокошник и сарафан</vt:lpstr>
      <vt:lpstr>Неофициальные символы</vt:lpstr>
      <vt:lpstr>Prezentace aplikace PowerPoint</vt:lpstr>
      <vt:lpstr>Prezentace aplikace PowerPoint</vt:lpstr>
      <vt:lpstr>Белый Чебурашка в форме Олимпийской сборной России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133</cp:revision>
  <dcterms:created xsi:type="dcterms:W3CDTF">2013-01-31T17:26:22Z</dcterms:created>
  <dcterms:modified xsi:type="dcterms:W3CDTF">2013-05-28T13:49:08Z</dcterms:modified>
</cp:coreProperties>
</file>