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9" r:id="rId2"/>
    <p:sldId id="260" r:id="rId3"/>
    <p:sldId id="264" r:id="rId4"/>
    <p:sldId id="265" r:id="rId5"/>
    <p:sldId id="26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00000"/>
    <a:srgbClr val="00FF00"/>
    <a:srgbClr val="003300"/>
    <a:srgbClr val="00FF99"/>
    <a:srgbClr val="FF00FF"/>
    <a:srgbClr val="9900CC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338" autoAdjust="0"/>
    <p:restoredTop sz="95341" autoAdjust="0"/>
  </p:normalViewPr>
  <p:slideViewPr>
    <p:cSldViewPr>
      <p:cViewPr>
        <p:scale>
          <a:sx n="75" d="100"/>
          <a:sy n="75" d="100"/>
        </p:scale>
        <p:origin x="-10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5662-10A7-4752-9E2D-8B5796096519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39D7-A7E0-4AFA-8120-5D3156E3F5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6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5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1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84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1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31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5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0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B7D5-8AB3-4E2B-8F6E-19D0CDD954B3}" type="datetimeFigureOut">
              <a:rPr lang="cs-CZ" smtClean="0"/>
              <a:pPr/>
              <a:t>21.6.2013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33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boriginal_Art_Australia(2).jpg?uselang=cs" TargetMode="External"/><Relationship Id="rId2" Type="http://schemas.openxmlformats.org/officeDocument/2006/relationships/hyperlink" Target="http://commons.wikimedia.org/wiki/File:Australia-_Aboriginal_Culture_015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://commons.wikimedia.org/wiki/File:Boomerangs_-_melbourne_show_2005.jpg?uselang=c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14890"/>
              </p:ext>
            </p:extLst>
          </p:nvPr>
        </p:nvGraphicFramePr>
        <p:xfrm>
          <a:off x="413284" y="1704114"/>
          <a:ext cx="8280920" cy="4984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Culture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Literature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Holidays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Seminář z anglického jazyka, septima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anglicky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mluvících zemí I.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Aboriginal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art,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boomerang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language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literature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holidays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6. 5. 2013 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Aboriginal</a:t>
            </a:r>
            <a:r>
              <a:rPr lang="cs-CZ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Culture</a:t>
            </a:r>
            <a:endParaRPr lang="cs-CZ" sz="6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b="1" dirty="0" err="1" smtClean="0">
                <a:solidFill>
                  <a:srgbClr val="002060"/>
                </a:solidFill>
              </a:rPr>
              <a:t>Aboriginals</a:t>
            </a:r>
            <a:r>
              <a:rPr lang="cs-CZ" sz="2700" b="1" dirty="0" smtClean="0">
                <a:solidFill>
                  <a:srgbClr val="002060"/>
                </a:solidFill>
              </a:rPr>
              <a:t> - </a:t>
            </a:r>
            <a:r>
              <a:rPr lang="en-US" sz="2700" b="1" dirty="0" smtClean="0">
                <a:solidFill>
                  <a:srgbClr val="002060"/>
                </a:solidFill>
              </a:rPr>
              <a:t>the </a:t>
            </a:r>
            <a:r>
              <a:rPr lang="en-US" sz="2700" b="1" dirty="0">
                <a:solidFill>
                  <a:srgbClr val="002060"/>
                </a:solidFill>
              </a:rPr>
              <a:t>original inhabitants of the Australian continent and nearby </a:t>
            </a:r>
            <a:r>
              <a:rPr lang="en-US" sz="2700" b="1" dirty="0" smtClean="0">
                <a:solidFill>
                  <a:srgbClr val="002060"/>
                </a:solidFill>
              </a:rPr>
              <a:t>islands</a:t>
            </a:r>
            <a:endParaRPr lang="cs-CZ" sz="2700" b="1" dirty="0" smtClean="0">
              <a:solidFill>
                <a:srgbClr val="002060"/>
              </a:solidFill>
            </a:endParaRPr>
          </a:p>
          <a:p>
            <a:r>
              <a:rPr lang="en-US" sz="2700" dirty="0" smtClean="0">
                <a:solidFill>
                  <a:srgbClr val="002060"/>
                </a:solidFill>
              </a:rPr>
              <a:t>more </a:t>
            </a:r>
            <a:r>
              <a:rPr lang="en-US" sz="2700" dirty="0">
                <a:solidFill>
                  <a:srgbClr val="002060"/>
                </a:solidFill>
              </a:rPr>
              <a:t>than </a:t>
            </a:r>
            <a:r>
              <a:rPr lang="en-US" sz="2700" b="1" dirty="0">
                <a:solidFill>
                  <a:srgbClr val="002060"/>
                </a:solidFill>
              </a:rPr>
              <a:t>250 languages </a:t>
            </a:r>
            <a:r>
              <a:rPr lang="en-US" sz="2700" dirty="0">
                <a:solidFill>
                  <a:srgbClr val="002060"/>
                </a:solidFill>
              </a:rPr>
              <a:t>spoken by Indigenous Australians prior to the arrival of </a:t>
            </a:r>
            <a:r>
              <a:rPr lang="en-US" sz="2700" dirty="0" smtClean="0">
                <a:solidFill>
                  <a:srgbClr val="002060"/>
                </a:solidFill>
              </a:rPr>
              <a:t>Europeans</a:t>
            </a:r>
            <a:r>
              <a:rPr lang="cs-CZ" sz="2700" dirty="0" smtClean="0">
                <a:solidFill>
                  <a:srgbClr val="002060"/>
                </a:solidFill>
              </a:rPr>
              <a:t>, m</a:t>
            </a:r>
            <a:r>
              <a:rPr lang="en-US" sz="2700" dirty="0" err="1" smtClean="0">
                <a:solidFill>
                  <a:srgbClr val="002060"/>
                </a:solidFill>
              </a:rPr>
              <a:t>ost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  <a:r>
              <a:rPr lang="en-US" sz="2700" dirty="0">
                <a:solidFill>
                  <a:srgbClr val="002060"/>
                </a:solidFill>
              </a:rPr>
              <a:t>of these are now </a:t>
            </a:r>
            <a:r>
              <a:rPr lang="en-US" sz="2700" dirty="0" smtClean="0">
                <a:solidFill>
                  <a:srgbClr val="002060"/>
                </a:solidFill>
              </a:rPr>
              <a:t>extinct, </a:t>
            </a:r>
            <a:r>
              <a:rPr lang="en-US" sz="2700" dirty="0">
                <a:solidFill>
                  <a:srgbClr val="002060"/>
                </a:solidFill>
              </a:rPr>
              <a:t>with only about fifteen languages still being </a:t>
            </a:r>
            <a:r>
              <a:rPr lang="en-US" sz="2700" dirty="0" err="1" smtClean="0">
                <a:solidFill>
                  <a:srgbClr val="002060"/>
                </a:solidFill>
              </a:rPr>
              <a:t>spo</a:t>
            </a:r>
            <a:r>
              <a:rPr lang="cs-CZ" sz="2700" dirty="0" err="1" smtClean="0">
                <a:solidFill>
                  <a:srgbClr val="002060"/>
                </a:solidFill>
              </a:rPr>
              <a:t>ken</a:t>
            </a:r>
            <a:endParaRPr lang="cs-CZ" sz="2700" dirty="0" smtClean="0">
              <a:solidFill>
                <a:srgbClr val="002060"/>
              </a:solidFill>
            </a:endParaRPr>
          </a:p>
          <a:p>
            <a:r>
              <a:rPr lang="en-US" sz="2700" b="1" dirty="0" smtClean="0">
                <a:solidFill>
                  <a:srgbClr val="002060"/>
                </a:solidFill>
              </a:rPr>
              <a:t>unique </a:t>
            </a:r>
            <a:r>
              <a:rPr lang="en-US" sz="2700" b="1" dirty="0">
                <a:solidFill>
                  <a:srgbClr val="002060"/>
                </a:solidFill>
              </a:rPr>
              <a:t>musical instruments </a:t>
            </a:r>
            <a:r>
              <a:rPr lang="en-US" sz="2700" dirty="0">
                <a:solidFill>
                  <a:srgbClr val="002060"/>
                </a:solidFill>
              </a:rPr>
              <a:t>and folk </a:t>
            </a:r>
            <a:r>
              <a:rPr lang="en-US" sz="2700" dirty="0" smtClean="0">
                <a:solidFill>
                  <a:srgbClr val="002060"/>
                </a:solidFill>
              </a:rPr>
              <a:t>styles</a:t>
            </a:r>
            <a:r>
              <a:rPr lang="cs-CZ" sz="2700" dirty="0" smtClean="0">
                <a:solidFill>
                  <a:srgbClr val="002060"/>
                </a:solidFill>
              </a:rPr>
              <a:t> (t</a:t>
            </a:r>
            <a:r>
              <a:rPr lang="en-US" sz="2700" dirty="0" smtClean="0">
                <a:solidFill>
                  <a:srgbClr val="002060"/>
                </a:solidFill>
              </a:rPr>
              <a:t>he didgeridoo</a:t>
            </a:r>
            <a:r>
              <a:rPr lang="cs-CZ" sz="2700" dirty="0" smtClean="0">
                <a:solidFill>
                  <a:srgbClr val="002060"/>
                </a:solidFill>
              </a:rPr>
              <a:t>, </a:t>
            </a:r>
            <a:r>
              <a:rPr lang="cs-CZ" sz="2700" dirty="0" err="1" smtClean="0">
                <a:solidFill>
                  <a:srgbClr val="002060"/>
                </a:solidFill>
              </a:rPr>
              <a:t>the</a:t>
            </a:r>
            <a:r>
              <a:rPr lang="cs-CZ" sz="2700" dirty="0" smtClean="0">
                <a:solidFill>
                  <a:srgbClr val="002060"/>
                </a:solidFill>
              </a:rPr>
              <a:t> </a:t>
            </a:r>
            <a:r>
              <a:rPr lang="cs-CZ" sz="2700" dirty="0" err="1" smtClean="0">
                <a:solidFill>
                  <a:srgbClr val="002060"/>
                </a:solidFill>
              </a:rPr>
              <a:t>clapping</a:t>
            </a:r>
            <a:r>
              <a:rPr lang="cs-CZ" sz="2700" dirty="0" smtClean="0">
                <a:solidFill>
                  <a:srgbClr val="002060"/>
                </a:solidFill>
              </a:rPr>
              <a:t> </a:t>
            </a:r>
            <a:r>
              <a:rPr lang="cs-CZ" sz="2700" dirty="0" err="1" smtClean="0">
                <a:solidFill>
                  <a:srgbClr val="002060"/>
                </a:solidFill>
              </a:rPr>
              <a:t>sticks</a:t>
            </a:r>
            <a:r>
              <a:rPr lang="cs-CZ" sz="27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700" dirty="0">
                <a:solidFill>
                  <a:srgbClr val="002060"/>
                </a:solidFill>
              </a:rPr>
              <a:t>a tradition of </a:t>
            </a:r>
            <a:r>
              <a:rPr lang="en-US" sz="2700" b="1" dirty="0">
                <a:solidFill>
                  <a:srgbClr val="002060"/>
                </a:solidFill>
              </a:rPr>
              <a:t>Aboriginal art </a:t>
            </a:r>
            <a:r>
              <a:rPr lang="en-US" sz="2700" dirty="0">
                <a:solidFill>
                  <a:srgbClr val="002060"/>
                </a:solidFill>
              </a:rPr>
              <a:t>which is thousands of years old, the best known forms being rock art and bark </a:t>
            </a:r>
            <a:r>
              <a:rPr lang="en-US" sz="2700" dirty="0" smtClean="0">
                <a:solidFill>
                  <a:srgbClr val="002060"/>
                </a:solidFill>
              </a:rPr>
              <a:t>painting</a:t>
            </a:r>
            <a:endParaRPr lang="cs-CZ" sz="2700" dirty="0" smtClean="0">
              <a:solidFill>
                <a:srgbClr val="002060"/>
              </a:solidFill>
            </a:endParaRPr>
          </a:p>
          <a:p>
            <a:r>
              <a:rPr lang="cs-CZ" sz="2700" dirty="0" err="1" smtClean="0">
                <a:solidFill>
                  <a:srgbClr val="002060"/>
                </a:solidFill>
              </a:rPr>
              <a:t>thraditional</a:t>
            </a:r>
            <a:r>
              <a:rPr lang="cs-CZ" sz="2700" dirty="0" smtClean="0">
                <a:solidFill>
                  <a:srgbClr val="002060"/>
                </a:solidFill>
              </a:rPr>
              <a:t> </a:t>
            </a:r>
            <a:r>
              <a:rPr lang="cs-CZ" sz="2700" dirty="0" err="1" smtClean="0">
                <a:solidFill>
                  <a:srgbClr val="002060"/>
                </a:solidFill>
              </a:rPr>
              <a:t>tools</a:t>
            </a:r>
            <a:r>
              <a:rPr lang="cs-CZ" sz="2700" dirty="0" smtClean="0">
                <a:solidFill>
                  <a:srgbClr val="002060"/>
                </a:solidFill>
              </a:rPr>
              <a:t> and </a:t>
            </a:r>
            <a:r>
              <a:rPr lang="cs-CZ" sz="2700" dirty="0" err="1" smtClean="0">
                <a:solidFill>
                  <a:srgbClr val="002060"/>
                </a:solidFill>
              </a:rPr>
              <a:t>weapones</a:t>
            </a:r>
            <a:r>
              <a:rPr lang="cs-CZ" sz="2700" dirty="0" smtClean="0">
                <a:solidFill>
                  <a:srgbClr val="002060"/>
                </a:solidFill>
              </a:rPr>
              <a:t>: </a:t>
            </a:r>
            <a:r>
              <a:rPr lang="cs-CZ" sz="2700" b="1" dirty="0" err="1" smtClean="0">
                <a:solidFill>
                  <a:srgbClr val="002060"/>
                </a:solidFill>
              </a:rPr>
              <a:t>the</a:t>
            </a:r>
            <a:r>
              <a:rPr lang="cs-CZ" sz="2700" b="1" dirty="0" smtClean="0">
                <a:solidFill>
                  <a:srgbClr val="002060"/>
                </a:solidFill>
              </a:rPr>
              <a:t> </a:t>
            </a:r>
            <a:r>
              <a:rPr lang="cs-CZ" sz="2700" b="1" dirty="0" err="1" smtClean="0">
                <a:solidFill>
                  <a:srgbClr val="002060"/>
                </a:solidFill>
              </a:rPr>
              <a:t>boomerang</a:t>
            </a:r>
            <a:endParaRPr lang="en-US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Aboriginal</a:t>
            </a:r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Culture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100" dirty="0">
              <a:hlinkClick r:id="rId2"/>
            </a:endParaRPr>
          </a:p>
          <a:p>
            <a:pPr marL="0" indent="0"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100" dirty="0">
              <a:hlinkClick r:id="rId2"/>
            </a:endParaRPr>
          </a:p>
          <a:p>
            <a:pPr marL="0" indent="0"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100" dirty="0">
              <a:hlinkClick r:id="rId2"/>
            </a:endParaRPr>
          </a:p>
          <a:p>
            <a:pPr marL="0" indent="0"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10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100" smtClean="0">
                <a:solidFill>
                  <a:srgbClr val="002060"/>
                </a:solidFill>
              </a:rPr>
              <a:t>Zdroj</a:t>
            </a:r>
            <a:r>
              <a:rPr lang="cs-CZ" sz="1100" dirty="0">
                <a:solidFill>
                  <a:srgbClr val="002060"/>
                </a:solidFill>
              </a:rPr>
              <a:t>: [cit. </a:t>
            </a:r>
            <a:r>
              <a:rPr lang="cs-CZ" sz="1100" dirty="0" smtClean="0">
                <a:solidFill>
                  <a:srgbClr val="002060"/>
                </a:solidFill>
              </a:rPr>
              <a:t>2013-05-06]. </a:t>
            </a:r>
            <a:r>
              <a:rPr lang="cs-CZ" sz="1100" dirty="0">
                <a:solidFill>
                  <a:srgbClr val="002060"/>
                </a:solidFill>
              </a:rPr>
              <a:t>Dostupný pod licencí </a:t>
            </a:r>
            <a:r>
              <a:rPr lang="cs-CZ" sz="1100" dirty="0" err="1">
                <a:solidFill>
                  <a:srgbClr val="002060"/>
                </a:solidFill>
              </a:rPr>
              <a:t>Creative</a:t>
            </a:r>
            <a:r>
              <a:rPr lang="cs-CZ" sz="1100" dirty="0">
                <a:solidFill>
                  <a:srgbClr val="002060"/>
                </a:solidFill>
              </a:rPr>
              <a:t> </a:t>
            </a:r>
            <a:r>
              <a:rPr lang="cs-CZ" sz="1100" dirty="0" err="1">
                <a:solidFill>
                  <a:srgbClr val="002060"/>
                </a:solidFill>
              </a:rPr>
              <a:t>Commons</a:t>
            </a:r>
            <a:r>
              <a:rPr lang="cs-CZ" sz="1100" dirty="0">
                <a:solidFill>
                  <a:srgbClr val="002060"/>
                </a:solidFill>
              </a:rPr>
              <a:t> na WWW</a:t>
            </a:r>
            <a:r>
              <a:rPr lang="cs-CZ" sz="11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1100" dirty="0">
                <a:hlinkClick r:id="rId3"/>
              </a:rPr>
              <a:t>http://commons.wikimedia.org/wiki/File:Aboriginal_Art_Australia(2).jpg?uselang=cs</a:t>
            </a:r>
            <a:endParaRPr lang="cs-CZ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100" dirty="0" smtClean="0">
                <a:solidFill>
                  <a:srgbClr val="002060"/>
                </a:solidFill>
              </a:rPr>
              <a:t>Zdroj</a:t>
            </a:r>
            <a:r>
              <a:rPr lang="cs-CZ" sz="1100" dirty="0">
                <a:solidFill>
                  <a:srgbClr val="002060"/>
                </a:solidFill>
              </a:rPr>
              <a:t>: [cit. 2013-05-06]. Dostupný pod licencí </a:t>
            </a:r>
            <a:r>
              <a:rPr lang="cs-CZ" sz="1100" dirty="0" err="1">
                <a:solidFill>
                  <a:srgbClr val="002060"/>
                </a:solidFill>
              </a:rPr>
              <a:t>Creative</a:t>
            </a:r>
            <a:r>
              <a:rPr lang="cs-CZ" sz="1100" dirty="0">
                <a:solidFill>
                  <a:srgbClr val="002060"/>
                </a:solidFill>
              </a:rPr>
              <a:t> </a:t>
            </a:r>
            <a:r>
              <a:rPr lang="cs-CZ" sz="1100" dirty="0" err="1">
                <a:solidFill>
                  <a:srgbClr val="002060"/>
                </a:solidFill>
              </a:rPr>
              <a:t>Commons</a:t>
            </a:r>
            <a:r>
              <a:rPr lang="cs-CZ" sz="1100" dirty="0">
                <a:solidFill>
                  <a:srgbClr val="002060"/>
                </a:solidFill>
              </a:rPr>
              <a:t> na WWW</a:t>
            </a:r>
            <a:r>
              <a:rPr lang="cs-CZ" sz="1100" dirty="0" smtClean="0">
                <a:solidFill>
                  <a:srgbClr val="002060"/>
                </a:solidFill>
              </a:rPr>
              <a:t>:</a:t>
            </a:r>
            <a:endParaRPr lang="cs-CZ" sz="1100" dirty="0" smtClean="0"/>
          </a:p>
          <a:p>
            <a:pPr marL="0" indent="0">
              <a:buNone/>
            </a:pPr>
            <a:r>
              <a:rPr lang="cs-CZ" sz="1050" dirty="0">
                <a:hlinkClick r:id="rId4"/>
              </a:rPr>
              <a:t>http://commons.wikimedia.org/wiki/File:Boomerangs_-_melbourne_show_2005.jpg?uselang=cs</a:t>
            </a:r>
            <a:endParaRPr lang="cs-CZ" sz="1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995936" cy="45365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055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Literature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narrative art of Australian writers has, since 1788, introduced the character of a new continent into literature - exploring such themes as Aboriginality, </a:t>
            </a:r>
            <a:r>
              <a:rPr lang="en-US" sz="2400" dirty="0" smtClean="0">
                <a:solidFill>
                  <a:srgbClr val="002060"/>
                </a:solidFill>
              </a:rPr>
              <a:t>democracy</a:t>
            </a:r>
            <a:r>
              <a:rPr lang="en-US" sz="2400" dirty="0">
                <a:solidFill>
                  <a:srgbClr val="002060"/>
                </a:solidFill>
              </a:rPr>
              <a:t>, national identity, migration, </a:t>
            </a:r>
            <a:r>
              <a:rPr lang="cs-CZ" sz="2400" dirty="0" err="1" smtClean="0">
                <a:solidFill>
                  <a:srgbClr val="002060"/>
                </a:solidFill>
              </a:rPr>
              <a:t>etc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n</a:t>
            </a:r>
            <a:r>
              <a:rPr lang="en-US" sz="2400" dirty="0" err="1" smtClean="0">
                <a:solidFill>
                  <a:srgbClr val="002060"/>
                </a:solidFill>
              </a:rPr>
              <a:t>otable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Australian writers have included the </a:t>
            </a:r>
            <a:r>
              <a:rPr lang="en-US" sz="2400" b="1" dirty="0">
                <a:solidFill>
                  <a:srgbClr val="002060"/>
                </a:solidFill>
              </a:rPr>
              <a:t>novelists </a:t>
            </a:r>
            <a:r>
              <a:rPr lang="en-US" sz="2400" b="1" dirty="0" smtClean="0">
                <a:solidFill>
                  <a:srgbClr val="002060"/>
                </a:solidFill>
              </a:rPr>
              <a:t>Patrick White</a:t>
            </a:r>
            <a:r>
              <a:rPr lang="cs-CZ" sz="2400" b="1" dirty="0" smtClean="0">
                <a:solidFill>
                  <a:srgbClr val="002060"/>
                </a:solidFill>
              </a:rPr>
              <a:t> (Nobel </a:t>
            </a:r>
            <a:r>
              <a:rPr lang="cs-CZ" sz="2400" b="1" dirty="0" err="1" smtClean="0">
                <a:solidFill>
                  <a:srgbClr val="002060"/>
                </a:solidFill>
              </a:rPr>
              <a:t>Prize</a:t>
            </a:r>
            <a:r>
              <a:rPr lang="cs-CZ" sz="2400" b="1" dirty="0" smtClean="0">
                <a:solidFill>
                  <a:srgbClr val="002060"/>
                </a:solidFill>
              </a:rPr>
              <a:t> in </a:t>
            </a:r>
            <a:r>
              <a:rPr lang="cs-CZ" sz="2400" b="1" dirty="0" err="1" smtClean="0">
                <a:solidFill>
                  <a:srgbClr val="002060"/>
                </a:solidFill>
              </a:rPr>
              <a:t>Literature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in 1973)</a:t>
            </a:r>
            <a:r>
              <a:rPr lang="en-US" sz="2400" b="1" dirty="0" smtClean="0">
                <a:solidFill>
                  <a:srgbClr val="002060"/>
                </a:solidFill>
              </a:rPr>
              <a:t>, Colleen McCullough</a:t>
            </a:r>
            <a:r>
              <a:rPr lang="cs-CZ" sz="2400" b="1" dirty="0" smtClean="0">
                <a:solidFill>
                  <a:srgbClr val="002060"/>
                </a:solidFill>
              </a:rPr>
              <a:t> (</a:t>
            </a:r>
            <a:r>
              <a:rPr lang="cs-CZ" sz="2400" b="1" i="1" dirty="0" err="1" smtClean="0">
                <a:solidFill>
                  <a:srgbClr val="002060"/>
                </a:solidFill>
              </a:rPr>
              <a:t>The</a:t>
            </a:r>
            <a:r>
              <a:rPr lang="cs-CZ" sz="2400" b="1" i="1" dirty="0" smtClean="0">
                <a:solidFill>
                  <a:srgbClr val="002060"/>
                </a:solidFill>
              </a:rPr>
              <a:t> </a:t>
            </a:r>
            <a:r>
              <a:rPr lang="cs-CZ" sz="2400" b="1" i="1" dirty="0" err="1" smtClean="0">
                <a:solidFill>
                  <a:srgbClr val="002060"/>
                </a:solidFill>
              </a:rPr>
              <a:t>Thorn</a:t>
            </a:r>
            <a:r>
              <a:rPr lang="cs-CZ" sz="2400" b="1" i="1" dirty="0" smtClean="0">
                <a:solidFill>
                  <a:srgbClr val="002060"/>
                </a:solidFill>
              </a:rPr>
              <a:t> </a:t>
            </a:r>
            <a:r>
              <a:rPr lang="cs-CZ" sz="2400" b="1" i="1" dirty="0" err="1" smtClean="0">
                <a:solidFill>
                  <a:srgbClr val="002060"/>
                </a:solidFill>
              </a:rPr>
              <a:t>Birds</a:t>
            </a:r>
            <a:r>
              <a:rPr lang="cs-CZ" sz="2400" b="1" dirty="0" smtClean="0">
                <a:solidFill>
                  <a:srgbClr val="002060"/>
                </a:solidFill>
              </a:rPr>
              <a:t>)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etc</a:t>
            </a:r>
            <a:r>
              <a:rPr lang="cs-CZ" sz="2400" dirty="0" smtClean="0">
                <a:solidFill>
                  <a:srgbClr val="002060"/>
                </a:solidFill>
              </a:rPr>
              <a:t>.,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bush </a:t>
            </a:r>
            <a:r>
              <a:rPr lang="en-US" sz="2400" dirty="0" smtClean="0">
                <a:solidFill>
                  <a:srgbClr val="002060"/>
                </a:solidFill>
              </a:rPr>
              <a:t>poets</a:t>
            </a:r>
            <a:r>
              <a:rPr lang="cs-CZ" sz="2400" dirty="0" smtClean="0">
                <a:solidFill>
                  <a:srgbClr val="002060"/>
                </a:solidFill>
              </a:rPr>
              <a:t> and</a:t>
            </a:r>
            <a:r>
              <a:rPr lang="en-US" sz="2400" dirty="0" smtClean="0">
                <a:solidFill>
                  <a:srgbClr val="002060"/>
                </a:solidFill>
              </a:rPr>
              <a:t> playwright</a:t>
            </a:r>
            <a:r>
              <a:rPr lang="cs-CZ" sz="2400" dirty="0" smtClean="0">
                <a:solidFill>
                  <a:srgbClr val="002060"/>
                </a:solidFill>
              </a:rPr>
              <a:t>s as </a:t>
            </a:r>
            <a:r>
              <a:rPr lang="cs-CZ" sz="2400" dirty="0" err="1" smtClean="0">
                <a:solidFill>
                  <a:srgbClr val="002060"/>
                </a:solidFill>
              </a:rPr>
              <a:t>well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Holidays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002060"/>
                </a:solidFill>
              </a:rPr>
              <a:t>Australia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Day</a:t>
            </a:r>
            <a:r>
              <a:rPr lang="cs-CZ" b="1" dirty="0" smtClean="0">
                <a:solidFill>
                  <a:srgbClr val="002060"/>
                </a:solidFill>
              </a:rPr>
              <a:t> (26th </a:t>
            </a:r>
            <a:r>
              <a:rPr lang="cs-CZ" b="1" dirty="0" err="1">
                <a:solidFill>
                  <a:srgbClr val="002060"/>
                </a:solidFill>
              </a:rPr>
              <a:t>J</a:t>
            </a:r>
            <a:r>
              <a:rPr lang="cs-CZ" b="1" dirty="0" err="1" smtClean="0">
                <a:solidFill>
                  <a:srgbClr val="002060"/>
                </a:solidFill>
              </a:rPr>
              <a:t>anuary</a:t>
            </a:r>
            <a:r>
              <a:rPr lang="cs-CZ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celebrated</a:t>
            </a:r>
            <a:r>
              <a:rPr lang="cs-CZ" dirty="0" smtClean="0">
                <a:solidFill>
                  <a:srgbClr val="002060"/>
                </a:solidFill>
              </a:rPr>
              <a:t> to </a:t>
            </a:r>
            <a:r>
              <a:rPr lang="cs-CZ" dirty="0" err="1" smtClean="0">
                <a:solidFill>
                  <a:srgbClr val="002060"/>
                </a:solidFill>
              </a:rPr>
              <a:t>remember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day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first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British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ships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came</a:t>
            </a:r>
            <a:r>
              <a:rPr lang="cs-CZ" dirty="0" smtClean="0">
                <a:solidFill>
                  <a:srgbClr val="002060"/>
                </a:solidFill>
              </a:rPr>
              <a:t> to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country in 1788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rgbClr val="002060"/>
                </a:solidFill>
              </a:rPr>
              <a:t>Anzac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Day</a:t>
            </a:r>
            <a:r>
              <a:rPr lang="cs-CZ" b="1" dirty="0" smtClean="0">
                <a:solidFill>
                  <a:srgbClr val="002060"/>
                </a:solidFill>
              </a:rPr>
              <a:t> (</a:t>
            </a:r>
            <a:r>
              <a:rPr lang="cs-CZ" b="1" dirty="0" err="1">
                <a:solidFill>
                  <a:srgbClr val="002060"/>
                </a:solidFill>
              </a:rPr>
              <a:t>t</a:t>
            </a:r>
            <a:r>
              <a:rPr lang="cs-CZ" b="1" dirty="0" err="1" smtClean="0">
                <a:solidFill>
                  <a:srgbClr val="002060"/>
                </a:solidFill>
              </a:rPr>
              <a:t>he</a:t>
            </a:r>
            <a:r>
              <a:rPr lang="cs-CZ" b="1" dirty="0" smtClean="0">
                <a:solidFill>
                  <a:srgbClr val="002060"/>
                </a:solidFill>
              </a:rPr>
              <a:t> end </a:t>
            </a:r>
            <a:r>
              <a:rPr lang="cs-CZ" b="1" dirty="0" err="1" smtClean="0">
                <a:solidFill>
                  <a:srgbClr val="002060"/>
                </a:solidFill>
              </a:rPr>
              <a:t>of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April</a:t>
            </a:r>
            <a:r>
              <a:rPr lang="cs-CZ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to </a:t>
            </a:r>
            <a:r>
              <a:rPr lang="cs-CZ" dirty="0" err="1" smtClean="0">
                <a:solidFill>
                  <a:srgbClr val="002060"/>
                </a:solidFill>
              </a:rPr>
              <a:t>rememeber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Australian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soldiers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killed</a:t>
            </a:r>
            <a:r>
              <a:rPr lang="cs-CZ" dirty="0" smtClean="0">
                <a:solidFill>
                  <a:srgbClr val="002060"/>
                </a:solidFill>
              </a:rPr>
              <a:t> in WWI and WWII</a:t>
            </a:r>
          </a:p>
        </p:txBody>
      </p:sp>
    </p:spTree>
    <p:extLst>
      <p:ext uri="{BB962C8B-B14F-4D97-AF65-F5344CB8AC3E}">
        <p14:creationId xmlns:p14="http://schemas.microsoft.com/office/powerpoint/2010/main" val="3787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Questions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2060"/>
                </a:solidFill>
              </a:rPr>
              <a:t>What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is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traditional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Aboriginal</a:t>
            </a:r>
            <a:r>
              <a:rPr lang="cs-CZ" sz="2400" b="1" dirty="0" smtClean="0">
                <a:solidFill>
                  <a:srgbClr val="002060"/>
                </a:solidFill>
              </a:rPr>
              <a:t> musical instrument </a:t>
            </a:r>
            <a:r>
              <a:rPr lang="cs-CZ" sz="2400" b="1" dirty="0" err="1" smtClean="0">
                <a:solidFill>
                  <a:srgbClr val="002060"/>
                </a:solidFill>
              </a:rPr>
              <a:t>called</a:t>
            </a:r>
            <a:r>
              <a:rPr lang="cs-CZ" sz="24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2060"/>
                </a:solidFill>
              </a:rPr>
              <a:t>What</a:t>
            </a:r>
            <a:r>
              <a:rPr lang="cs-CZ" sz="2400" b="1" dirty="0" smtClean="0">
                <a:solidFill>
                  <a:srgbClr val="002060"/>
                </a:solidFill>
              </a:rPr>
              <a:t> id </a:t>
            </a:r>
            <a:r>
              <a:rPr 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name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of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weapon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used</a:t>
            </a:r>
            <a:r>
              <a:rPr lang="cs-CZ" sz="2400" b="1" dirty="0" smtClean="0">
                <a:solidFill>
                  <a:srgbClr val="002060"/>
                </a:solidFill>
              </a:rPr>
              <a:t> by </a:t>
            </a:r>
            <a:r>
              <a:rPr lang="cs-CZ" sz="2400" b="1" dirty="0" err="1" smtClean="0">
                <a:solidFill>
                  <a:srgbClr val="002060"/>
                </a:solidFill>
              </a:rPr>
              <a:t>Aboriginal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warriors</a:t>
            </a:r>
            <a:r>
              <a:rPr lang="cs-CZ" sz="24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2060"/>
                </a:solidFill>
              </a:rPr>
              <a:t>Why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is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Australia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Day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celebrated</a:t>
            </a:r>
            <a:r>
              <a:rPr lang="cs-CZ" sz="24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cs-CZ" sz="24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514350" indent="-514350">
              <a:buAutoNum type="alphaLcParenR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Answer</a:t>
            </a:r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Key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didgeridoo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Boomerang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2060"/>
                </a:solidFill>
              </a:rPr>
              <a:t>To </a:t>
            </a:r>
            <a:r>
              <a:rPr lang="cs-CZ" sz="2400" dirty="0" err="1" smtClean="0">
                <a:solidFill>
                  <a:srgbClr val="002060"/>
                </a:solidFill>
              </a:rPr>
              <a:t>celebrate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arrival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of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forst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British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ships</a:t>
            </a:r>
            <a:r>
              <a:rPr lang="cs-CZ" sz="2400" dirty="0" smtClean="0">
                <a:solidFill>
                  <a:srgbClr val="002060"/>
                </a:solidFill>
              </a:rPr>
              <a:t> to </a:t>
            </a:r>
            <a:r>
              <a:rPr lang="cs-CZ" sz="2400" dirty="0" err="1" smtClean="0">
                <a:solidFill>
                  <a:srgbClr val="002060"/>
                </a:solidFill>
              </a:rPr>
              <a:t>Australia</a:t>
            </a:r>
            <a:r>
              <a:rPr lang="cs-CZ" sz="240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Source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BELÁN, Juraj. Odmaturuj! z anglického jazyka. Vyd. 1. Brno: </a:t>
            </a:r>
            <a:r>
              <a:rPr lang="cs-CZ" sz="2000" dirty="0" err="1" smtClean="0">
                <a:solidFill>
                  <a:srgbClr val="002060"/>
                </a:solidFill>
              </a:rPr>
              <a:t>Didaktis</a:t>
            </a:r>
            <a:r>
              <a:rPr lang="cs-CZ" sz="2000" dirty="0" smtClean="0">
                <a:solidFill>
                  <a:srgbClr val="002060"/>
                </a:solidFill>
              </a:rPr>
              <a:t>, 2005, 256 s. Odmaturuj!. ISBN 80-735-8024-1.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BRENDLOVÁ, Světla. Reálie anglicky mluvících zemí. 2., dopl. vyd. Plzeň: Fraus, c1996, 79 s. ISBN 80-857-8487-4.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EL-HMOUDOVÁ, Dagmar. Angličtina pro střední školy. 1. vyd. Třebíč: Petra </a:t>
            </a:r>
            <a:r>
              <a:rPr lang="cs-CZ" sz="2000" dirty="0" err="1" smtClean="0">
                <a:solidFill>
                  <a:srgbClr val="002060"/>
                </a:solidFill>
              </a:rPr>
              <a:t>Velanová</a:t>
            </a:r>
            <a:r>
              <a:rPr lang="cs-CZ" sz="2000" dirty="0" smtClean="0">
                <a:solidFill>
                  <a:srgbClr val="002060"/>
                </a:solidFill>
              </a:rPr>
              <a:t>, 2006. ISBN 80-868-7302-1.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KEMPTON, Grant. New opportunities UK/US: workbook. </a:t>
            </a:r>
            <a:r>
              <a:rPr lang="en-US" sz="2000" dirty="0" err="1" smtClean="0">
                <a:solidFill>
                  <a:srgbClr val="002060"/>
                </a:solidFill>
              </a:rPr>
              <a:t>Vyd</a:t>
            </a:r>
            <a:r>
              <a:rPr lang="en-US" sz="2000" dirty="0" smtClean="0">
                <a:solidFill>
                  <a:srgbClr val="002060"/>
                </a:solidFill>
              </a:rPr>
              <a:t>. 1. Harlow: Pearson Education Limited, 2006, 256 s. </a:t>
            </a:r>
            <a:r>
              <a:rPr lang="en-US" sz="2000" dirty="0" err="1" smtClean="0">
                <a:solidFill>
                  <a:srgbClr val="002060"/>
                </a:solidFill>
              </a:rPr>
              <a:t>Odmaturuj</a:t>
            </a:r>
            <a:r>
              <a:rPr lang="en-US" sz="2000" dirty="0" smtClean="0">
                <a:solidFill>
                  <a:srgbClr val="002060"/>
                </a:solidFill>
              </a:rPr>
              <a:t>!. ISBN 978-140-5829-441.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KEMPTON, Grant. New opportunities UK/US: workbook. </a:t>
            </a:r>
            <a:r>
              <a:rPr lang="en-US" sz="2000" dirty="0" err="1" smtClean="0">
                <a:solidFill>
                  <a:srgbClr val="002060"/>
                </a:solidFill>
              </a:rPr>
              <a:t>Vyd</a:t>
            </a:r>
            <a:r>
              <a:rPr lang="en-US" sz="2000" dirty="0" smtClean="0">
                <a:solidFill>
                  <a:srgbClr val="002060"/>
                </a:solidFill>
              </a:rPr>
              <a:t>. 1. Harlow: Pearson Education Limited, 2006, 256 s. </a:t>
            </a:r>
            <a:r>
              <a:rPr lang="en-US" sz="2000" dirty="0" err="1" smtClean="0">
                <a:solidFill>
                  <a:srgbClr val="002060"/>
                </a:solidFill>
              </a:rPr>
              <a:t>Odmaturuj</a:t>
            </a:r>
            <a:r>
              <a:rPr lang="en-US" sz="2000" dirty="0" smtClean="0">
                <a:solidFill>
                  <a:srgbClr val="002060"/>
                </a:solidFill>
              </a:rPr>
              <a:t>!. ISBN 978-0-582-84791-0.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9579</TotalTime>
  <Words>513</Words>
  <Application>Microsoft Office PowerPoint</Application>
  <PresentationFormat>Předvádění na obrazovce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Aboriginal Culture</vt:lpstr>
      <vt:lpstr>Aboriginal Culture</vt:lpstr>
      <vt:lpstr>Literature</vt:lpstr>
      <vt:lpstr>Holidays</vt:lpstr>
      <vt:lpstr>Questions</vt:lpstr>
      <vt:lpstr>Answer Key</vt:lpstr>
      <vt:lpstr>Source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školy: Autor:</dc:title>
  <dc:creator>NB</dc:creator>
  <cp:lastModifiedBy>Lucie Babišová</cp:lastModifiedBy>
  <cp:revision>937</cp:revision>
  <dcterms:created xsi:type="dcterms:W3CDTF">2011-12-27T20:15:32Z</dcterms:created>
  <dcterms:modified xsi:type="dcterms:W3CDTF">2013-06-21T13:53:05Z</dcterms:modified>
</cp:coreProperties>
</file>