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0"/>
  </p:notesMasterIdLst>
  <p:sldIdLst>
    <p:sldId id="259" r:id="rId2"/>
    <p:sldId id="260" r:id="rId3"/>
    <p:sldId id="266" r:id="rId4"/>
    <p:sldId id="264" r:id="rId5"/>
    <p:sldId id="265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146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1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5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0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commons.wikimedia.org/wiki/File:Vallard_map_rotated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Indig2.jpg?uselang=cs" TargetMode="External"/><Relationship Id="rId2" Type="http://schemas.openxmlformats.org/officeDocument/2006/relationships/hyperlink" Target="http://commons.wikimedia.org/wiki/File:Boomerangs_-_melbourne_show_2005.jpg?uselang=c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53373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Australia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- 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History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Seminář z anglického jazyka, septima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anglicky mluvících zemí I.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Aboriginals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Commonwealth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ettlers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explore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penal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colony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Lucie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Babišová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5. 5. 2013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Australia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– Early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History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lnSpcReduction="10000"/>
          </a:bodyPr>
          <a:lstStyle/>
          <a:p>
            <a:r>
              <a:rPr lang="cs-CZ" sz="2800" b="1" dirty="0" err="1">
                <a:solidFill>
                  <a:srgbClr val="002060"/>
                </a:solidFill>
              </a:rPr>
              <a:t>the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err="1">
                <a:solidFill>
                  <a:srgbClr val="002060"/>
                </a:solidFill>
              </a:rPr>
              <a:t>first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err="1">
                <a:solidFill>
                  <a:srgbClr val="002060"/>
                </a:solidFill>
              </a:rPr>
              <a:t>settlers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dirty="0" err="1">
                <a:solidFill>
                  <a:srgbClr val="002060"/>
                </a:solidFill>
              </a:rPr>
              <a:t>came</a:t>
            </a: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err="1">
                <a:solidFill>
                  <a:srgbClr val="002060"/>
                </a:solidFill>
              </a:rPr>
              <a:t>from</a:t>
            </a: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err="1">
                <a:solidFill>
                  <a:srgbClr val="002060"/>
                </a:solidFill>
              </a:rPr>
              <a:t>Eastern</a:t>
            </a: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err="1">
                <a:solidFill>
                  <a:srgbClr val="002060"/>
                </a:solidFill>
              </a:rPr>
              <a:t>Polynesia</a:t>
            </a:r>
            <a:r>
              <a:rPr lang="cs-CZ" sz="2800" dirty="0">
                <a:solidFill>
                  <a:srgbClr val="002060"/>
                </a:solidFill>
              </a:rPr>
              <a:t> in AD 800 (</a:t>
            </a:r>
            <a:r>
              <a:rPr lang="cs-CZ" sz="2800" dirty="0" err="1">
                <a:solidFill>
                  <a:srgbClr val="002060"/>
                </a:solidFill>
              </a:rPr>
              <a:t>the</a:t>
            </a: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err="1">
                <a:solidFill>
                  <a:srgbClr val="002060"/>
                </a:solidFill>
              </a:rPr>
              <a:t>ancestors</a:t>
            </a: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err="1">
                <a:solidFill>
                  <a:srgbClr val="002060"/>
                </a:solidFill>
              </a:rPr>
              <a:t>of</a:t>
            </a: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Aborigines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Torres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Straight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Islanders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>
                <a:solidFill>
                  <a:srgbClr val="002060"/>
                </a:solidFill>
              </a:rPr>
              <a:t>– </a:t>
            </a:r>
            <a:r>
              <a:rPr lang="cs-CZ" sz="2800" dirty="0" err="1">
                <a:solidFill>
                  <a:srgbClr val="002060"/>
                </a:solidFill>
              </a:rPr>
              <a:t>the</a:t>
            </a: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natives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with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different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cultures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languages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r>
              <a:rPr lang="cs-CZ" sz="2800" b="1" dirty="0" err="1" smtClean="0">
                <a:solidFill>
                  <a:srgbClr val="002060"/>
                </a:solidFill>
              </a:rPr>
              <a:t>discovered</a:t>
            </a:r>
            <a:r>
              <a:rPr lang="cs-CZ" sz="2800" b="1" dirty="0" smtClean="0">
                <a:solidFill>
                  <a:srgbClr val="002060"/>
                </a:solidFill>
              </a:rPr>
              <a:t> by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Dutch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</a:rPr>
              <a:t>in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17th </a:t>
            </a:r>
            <a:r>
              <a:rPr lang="cs-CZ" sz="2800" b="1" dirty="0" err="1" smtClean="0">
                <a:solidFill>
                  <a:srgbClr val="002060"/>
                </a:solidFill>
              </a:rPr>
              <a:t>century</a:t>
            </a:r>
            <a:r>
              <a:rPr lang="cs-CZ" sz="2800" b="1" dirty="0" smtClean="0">
                <a:solidFill>
                  <a:srgbClr val="002060"/>
                </a:solidFill>
              </a:rPr>
              <a:t> – Abel </a:t>
            </a:r>
            <a:r>
              <a:rPr lang="cs-CZ" sz="2800" b="1" dirty="0" err="1">
                <a:solidFill>
                  <a:srgbClr val="002060"/>
                </a:solidFill>
              </a:rPr>
              <a:t>T</a:t>
            </a:r>
            <a:r>
              <a:rPr lang="cs-CZ" sz="2800" b="1" dirty="0" err="1" smtClean="0">
                <a:solidFill>
                  <a:srgbClr val="002060"/>
                </a:solidFill>
              </a:rPr>
              <a:t>asman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(as </a:t>
            </a:r>
            <a:r>
              <a:rPr lang="cs-CZ" sz="2800" dirty="0" err="1" smtClean="0">
                <a:solidFill>
                  <a:srgbClr val="002060"/>
                </a:solidFill>
              </a:rPr>
              <a:t>well</a:t>
            </a:r>
            <a:r>
              <a:rPr lang="cs-CZ" sz="2800" dirty="0" smtClean="0">
                <a:solidFill>
                  <a:srgbClr val="002060"/>
                </a:solidFill>
              </a:rPr>
              <a:t> as NZ) – </a:t>
            </a:r>
            <a:r>
              <a:rPr lang="cs-CZ" sz="2800" dirty="0" err="1" smtClean="0">
                <a:solidFill>
                  <a:srgbClr val="002060"/>
                </a:solidFill>
              </a:rPr>
              <a:t>later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Captain</a:t>
            </a:r>
            <a:r>
              <a:rPr lang="cs-CZ" sz="2800" dirty="0" smtClean="0">
                <a:solidFill>
                  <a:srgbClr val="002060"/>
                </a:solidFill>
              </a:rPr>
              <a:t> James </a:t>
            </a:r>
            <a:r>
              <a:rPr lang="cs-CZ" sz="2800" dirty="0" err="1" smtClean="0">
                <a:solidFill>
                  <a:srgbClr val="002060"/>
                </a:solidFill>
              </a:rPr>
              <a:t>Cook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explored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islands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close</a:t>
            </a:r>
            <a:r>
              <a:rPr lang="cs-CZ" sz="2800" dirty="0" smtClean="0">
                <a:solidFill>
                  <a:srgbClr val="002060"/>
                </a:solidFill>
              </a:rPr>
              <a:t> to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continent</a:t>
            </a:r>
            <a:r>
              <a:rPr lang="cs-CZ" sz="2800" dirty="0" smtClean="0">
                <a:solidFill>
                  <a:srgbClr val="002060"/>
                </a:solidFill>
              </a:rPr>
              <a:t> and in 1770 </a:t>
            </a:r>
            <a:r>
              <a:rPr lang="cs-CZ" sz="2800" dirty="0" err="1" smtClean="0">
                <a:solidFill>
                  <a:srgbClr val="002060"/>
                </a:solidFill>
              </a:rPr>
              <a:t>landed</a:t>
            </a:r>
            <a:r>
              <a:rPr lang="cs-CZ" sz="2800" dirty="0" smtClean="0">
                <a:solidFill>
                  <a:srgbClr val="002060"/>
                </a:solidFill>
              </a:rPr>
              <a:t> in </a:t>
            </a:r>
            <a:r>
              <a:rPr lang="cs-CZ" sz="2800" b="1" dirty="0" smtClean="0">
                <a:solidFill>
                  <a:srgbClr val="002060"/>
                </a:solidFill>
              </a:rPr>
              <a:t>Botany </a:t>
            </a:r>
            <a:r>
              <a:rPr lang="cs-CZ" sz="2800" b="1" dirty="0" err="1" smtClean="0">
                <a:solidFill>
                  <a:srgbClr val="002060"/>
                </a:solidFill>
              </a:rPr>
              <a:t>Bay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near</a:t>
            </a:r>
            <a:r>
              <a:rPr lang="cs-CZ" sz="2800" b="1" dirty="0" smtClean="0">
                <a:solidFill>
                  <a:srgbClr val="002060"/>
                </a:solidFill>
              </a:rPr>
              <a:t> Sydney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who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claimed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country </a:t>
            </a:r>
            <a:r>
              <a:rPr lang="cs-CZ" sz="2800" dirty="0" err="1" smtClean="0">
                <a:solidFill>
                  <a:srgbClr val="002060"/>
                </a:solidFill>
              </a:rPr>
              <a:t>for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Britain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new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settlers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disrupted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lifestyle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indigenous</a:t>
            </a:r>
            <a:r>
              <a:rPr lang="cs-CZ" sz="2800" dirty="0" smtClean="0">
                <a:solidFill>
                  <a:srgbClr val="002060"/>
                </a:solidFill>
              </a:rPr>
              <a:t> (</a:t>
            </a:r>
            <a:r>
              <a:rPr lang="cs-CZ" sz="2800" dirty="0" err="1" smtClean="0">
                <a:solidFill>
                  <a:srgbClr val="002060"/>
                </a:solidFill>
              </a:rPr>
              <a:t>native</a:t>
            </a:r>
            <a:r>
              <a:rPr lang="cs-CZ" sz="2800" dirty="0" smtClean="0">
                <a:solidFill>
                  <a:srgbClr val="002060"/>
                </a:solidFill>
              </a:rPr>
              <a:t>) </a:t>
            </a:r>
            <a:r>
              <a:rPr lang="cs-CZ" sz="2800" dirty="0" err="1" smtClean="0">
                <a:solidFill>
                  <a:srgbClr val="002060"/>
                </a:solidFill>
              </a:rPr>
              <a:t>people</a:t>
            </a:r>
            <a:r>
              <a:rPr lang="cs-CZ" sz="2800" dirty="0" smtClean="0">
                <a:solidFill>
                  <a:srgbClr val="002060"/>
                </a:solidFill>
              </a:rPr>
              <a:t> and many </a:t>
            </a:r>
            <a:r>
              <a:rPr lang="cs-CZ" sz="2800" dirty="0" err="1" smtClean="0">
                <a:solidFill>
                  <a:srgbClr val="002060"/>
                </a:solidFill>
              </a:rPr>
              <a:t>died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new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illnesses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Botany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Bay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800" dirty="0" smtClean="0">
                <a:solidFill>
                  <a:srgbClr val="002060"/>
                </a:solidFill>
              </a:rPr>
              <a:t>Zdroj</a:t>
            </a:r>
            <a:r>
              <a:rPr lang="cs-CZ" sz="800" dirty="0">
                <a:solidFill>
                  <a:srgbClr val="002060"/>
                </a:solidFill>
              </a:rPr>
              <a:t>: [cit. 2013-05-05]. Dostupný pod licencí </a:t>
            </a:r>
            <a:r>
              <a:rPr lang="cs-CZ" sz="800" dirty="0" smtClean="0">
                <a:solidFill>
                  <a:srgbClr val="002060"/>
                </a:solidFill>
              </a:rPr>
              <a:t>public </a:t>
            </a:r>
            <a:r>
              <a:rPr lang="cs-CZ" sz="800" dirty="0" err="1" smtClean="0">
                <a:solidFill>
                  <a:srgbClr val="002060"/>
                </a:solidFill>
              </a:rPr>
              <a:t>domain</a:t>
            </a:r>
            <a:r>
              <a:rPr lang="cs-CZ" sz="800" dirty="0" smtClean="0">
                <a:solidFill>
                  <a:srgbClr val="002060"/>
                </a:solidFill>
              </a:rPr>
              <a:t> na </a:t>
            </a:r>
            <a:r>
              <a:rPr lang="cs-CZ" sz="800" dirty="0">
                <a:solidFill>
                  <a:srgbClr val="002060"/>
                </a:solidFill>
              </a:rPr>
              <a:t>WWW</a:t>
            </a:r>
            <a:r>
              <a:rPr lang="cs-CZ" sz="8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800" dirty="0">
                <a:hlinkClick r:id="rId2"/>
              </a:rPr>
              <a:t>http://commons.wikimedia.org/wiki/File:Vallard_map_rotated.jpg</a:t>
            </a:r>
            <a:endParaRPr lang="cs-CZ" sz="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12" y="1340768"/>
            <a:ext cx="7572375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7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Aboriginal</a:t>
            </a:r>
            <a:r>
              <a:rPr lang="cs-CZ" sz="5400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800" dirty="0" smtClean="0">
                <a:solidFill>
                  <a:srgbClr val="002060"/>
                </a:solidFill>
              </a:rPr>
              <a:t>Zdroj</a:t>
            </a:r>
            <a:r>
              <a:rPr lang="cs-CZ" sz="800" dirty="0">
                <a:solidFill>
                  <a:srgbClr val="002060"/>
                </a:solidFill>
              </a:rPr>
              <a:t>: [cit. </a:t>
            </a:r>
            <a:r>
              <a:rPr lang="cs-CZ" sz="800" dirty="0" smtClean="0">
                <a:solidFill>
                  <a:srgbClr val="002060"/>
                </a:solidFill>
              </a:rPr>
              <a:t>2013-05-05]. </a:t>
            </a:r>
            <a:r>
              <a:rPr lang="cs-CZ" sz="800" dirty="0">
                <a:solidFill>
                  <a:srgbClr val="002060"/>
                </a:solidFill>
              </a:rPr>
              <a:t>Dostupný pod licencí </a:t>
            </a:r>
            <a:r>
              <a:rPr lang="cs-CZ" sz="800" dirty="0" err="1">
                <a:solidFill>
                  <a:srgbClr val="002060"/>
                </a:solidFill>
              </a:rPr>
              <a:t>Creative</a:t>
            </a:r>
            <a:r>
              <a:rPr lang="cs-CZ" sz="800" dirty="0">
                <a:solidFill>
                  <a:srgbClr val="002060"/>
                </a:solidFill>
              </a:rPr>
              <a:t> </a:t>
            </a:r>
            <a:r>
              <a:rPr lang="cs-CZ" sz="800" dirty="0" err="1">
                <a:solidFill>
                  <a:srgbClr val="002060"/>
                </a:solidFill>
              </a:rPr>
              <a:t>Commons</a:t>
            </a:r>
            <a:r>
              <a:rPr lang="cs-CZ" sz="800" dirty="0">
                <a:solidFill>
                  <a:srgbClr val="002060"/>
                </a:solidFill>
              </a:rPr>
              <a:t> na WWW:</a:t>
            </a:r>
            <a:endParaRPr lang="cs-CZ" sz="800" dirty="0"/>
          </a:p>
          <a:p>
            <a:pPr marL="0" indent="0">
              <a:buNone/>
            </a:pPr>
            <a:r>
              <a:rPr lang="cs-CZ" sz="800" dirty="0">
                <a:hlinkClick r:id="rId2"/>
              </a:rPr>
              <a:t>http://commons.wikimedia.org/wiki/File:Boomerangs_-_</a:t>
            </a:r>
            <a:r>
              <a:rPr lang="cs-CZ" sz="800" dirty="0" smtClean="0">
                <a:hlinkClick r:id="rId2"/>
              </a:rPr>
              <a:t>melbourne_show_2005.jpg?uselang=cs</a:t>
            </a:r>
            <a:endParaRPr lang="cs-CZ" sz="800" dirty="0" smtClean="0"/>
          </a:p>
          <a:p>
            <a:pPr marL="0" indent="0">
              <a:buNone/>
            </a:pPr>
            <a:r>
              <a:rPr lang="cs-CZ" sz="800" dirty="0">
                <a:solidFill>
                  <a:srgbClr val="002060"/>
                </a:solidFill>
              </a:rPr>
              <a:t>Zdroj: [cit. 2013-05-05]. Dostupný pod licencí </a:t>
            </a:r>
            <a:r>
              <a:rPr lang="cs-CZ" sz="800" dirty="0" err="1">
                <a:solidFill>
                  <a:srgbClr val="002060"/>
                </a:solidFill>
              </a:rPr>
              <a:t>Creative</a:t>
            </a:r>
            <a:r>
              <a:rPr lang="cs-CZ" sz="800" dirty="0">
                <a:solidFill>
                  <a:srgbClr val="002060"/>
                </a:solidFill>
              </a:rPr>
              <a:t> </a:t>
            </a:r>
            <a:r>
              <a:rPr lang="cs-CZ" sz="800" dirty="0" err="1">
                <a:solidFill>
                  <a:srgbClr val="002060"/>
                </a:solidFill>
              </a:rPr>
              <a:t>Commons</a:t>
            </a:r>
            <a:r>
              <a:rPr lang="cs-CZ" sz="800" dirty="0">
                <a:solidFill>
                  <a:srgbClr val="002060"/>
                </a:solidFill>
              </a:rPr>
              <a:t> na WWW</a:t>
            </a:r>
            <a:r>
              <a:rPr lang="cs-CZ" sz="800" dirty="0" smtClean="0">
                <a:solidFill>
                  <a:srgbClr val="002060"/>
                </a:solidFill>
              </a:rPr>
              <a:t>:</a:t>
            </a:r>
            <a:endParaRPr lang="cs-CZ" sz="800" dirty="0" smtClean="0"/>
          </a:p>
          <a:p>
            <a:pPr marL="0" indent="0">
              <a:buNone/>
            </a:pPr>
            <a:r>
              <a:rPr lang="cs-CZ" sz="800" dirty="0">
                <a:hlinkClick r:id="rId3"/>
              </a:rPr>
              <a:t>http://commons.wikimedia.org/wiki/File:Indig2.jpg?uselang=cs</a:t>
            </a:r>
            <a:endParaRPr lang="cs-CZ" sz="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36" y="1506488"/>
            <a:ext cx="3360092" cy="453650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540644"/>
            <a:ext cx="435136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5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British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in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Australia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cs-CZ" sz="3000" b="1" dirty="0" err="1" smtClean="0">
                <a:solidFill>
                  <a:srgbClr val="002060"/>
                </a:solidFill>
              </a:rPr>
              <a:t>the</a:t>
            </a:r>
            <a:r>
              <a:rPr lang="cs-CZ" sz="3000" b="1" dirty="0" smtClean="0">
                <a:solidFill>
                  <a:srgbClr val="002060"/>
                </a:solidFill>
              </a:rPr>
              <a:t> settlement </a:t>
            </a:r>
            <a:r>
              <a:rPr lang="cs-CZ" sz="3000" b="1" dirty="0" err="1" smtClean="0">
                <a:solidFill>
                  <a:srgbClr val="002060"/>
                </a:solidFill>
              </a:rPr>
              <a:t>of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Australia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began</a:t>
            </a:r>
            <a:r>
              <a:rPr lang="cs-CZ" sz="3000" b="1" dirty="0" smtClean="0">
                <a:solidFill>
                  <a:srgbClr val="002060"/>
                </a:solidFill>
              </a:rPr>
              <a:t> on 26th </a:t>
            </a:r>
            <a:r>
              <a:rPr lang="cs-CZ" sz="3000" b="1" dirty="0" err="1" smtClean="0">
                <a:solidFill>
                  <a:srgbClr val="002060"/>
                </a:solidFill>
              </a:rPr>
              <a:t>January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dirty="0" smtClean="0">
                <a:solidFill>
                  <a:srgbClr val="002060"/>
                </a:solidFill>
              </a:rPr>
              <a:t>(</a:t>
            </a:r>
            <a:r>
              <a:rPr lang="cs-CZ" sz="3000" dirty="0" err="1" smtClean="0">
                <a:solidFill>
                  <a:srgbClr val="002060"/>
                </a:solidFill>
              </a:rPr>
              <a:t>Australia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Day</a:t>
            </a:r>
            <a:r>
              <a:rPr lang="cs-CZ" sz="3000" dirty="0" smtClean="0">
                <a:solidFill>
                  <a:srgbClr val="002060"/>
                </a:solidFill>
              </a:rPr>
              <a:t>) </a:t>
            </a:r>
            <a:r>
              <a:rPr lang="cs-CZ" sz="3000" b="1" dirty="0" smtClean="0">
                <a:solidFill>
                  <a:srgbClr val="002060"/>
                </a:solidFill>
              </a:rPr>
              <a:t>1788</a:t>
            </a:r>
            <a:r>
              <a:rPr lang="cs-CZ" sz="3000" dirty="0" smtClean="0">
                <a:solidFill>
                  <a:srgbClr val="002060"/>
                </a:solidFill>
              </a:rPr>
              <a:t>, </a:t>
            </a:r>
            <a:r>
              <a:rPr lang="cs-CZ" sz="3000" dirty="0" err="1" smtClean="0">
                <a:solidFill>
                  <a:srgbClr val="002060"/>
                </a:solidFill>
              </a:rPr>
              <a:t>with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arrival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about</a:t>
            </a:r>
            <a:r>
              <a:rPr lang="cs-CZ" sz="3000" dirty="0" smtClean="0">
                <a:solidFill>
                  <a:srgbClr val="002060"/>
                </a:solidFill>
              </a:rPr>
              <a:t> 1,000 </a:t>
            </a:r>
            <a:r>
              <a:rPr lang="cs-CZ" sz="3000" dirty="0" err="1" smtClean="0">
                <a:solidFill>
                  <a:srgbClr val="002060"/>
                </a:solidFill>
              </a:rPr>
              <a:t>colonists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from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Britain</a:t>
            </a:r>
            <a:r>
              <a:rPr lang="cs-CZ" sz="3000" dirty="0" smtClean="0">
                <a:solidFill>
                  <a:srgbClr val="002060"/>
                </a:solidFill>
              </a:rPr>
              <a:t> (750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them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were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convicts</a:t>
            </a:r>
            <a:r>
              <a:rPr lang="cs-CZ" sz="30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British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decided</a:t>
            </a:r>
            <a:r>
              <a:rPr lang="cs-CZ" sz="3000" dirty="0" smtClean="0">
                <a:solidFill>
                  <a:srgbClr val="002060"/>
                </a:solidFill>
              </a:rPr>
              <a:t> to use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new</a:t>
            </a:r>
            <a:r>
              <a:rPr lang="cs-CZ" sz="3000" dirty="0" smtClean="0">
                <a:solidFill>
                  <a:srgbClr val="002060"/>
                </a:solidFill>
              </a:rPr>
              <a:t> country as </a:t>
            </a:r>
            <a:r>
              <a:rPr lang="cs-CZ" sz="3000" b="1" dirty="0" smtClean="0">
                <a:solidFill>
                  <a:srgbClr val="002060"/>
                </a:solidFill>
              </a:rPr>
              <a:t>a </a:t>
            </a:r>
            <a:r>
              <a:rPr lang="cs-CZ" sz="3000" b="1" dirty="0" err="1" smtClean="0">
                <a:solidFill>
                  <a:srgbClr val="002060"/>
                </a:solidFill>
              </a:rPr>
              <a:t>penal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colony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dirty="0" smtClean="0">
                <a:solidFill>
                  <a:srgbClr val="002060"/>
                </a:solidFill>
              </a:rPr>
              <a:t>(</a:t>
            </a:r>
            <a:r>
              <a:rPr lang="cs-CZ" sz="3000" dirty="0" err="1" smtClean="0">
                <a:solidFill>
                  <a:srgbClr val="002060"/>
                </a:solidFill>
              </a:rPr>
              <a:t>they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wouold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keep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prisoners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there</a:t>
            </a:r>
            <a:r>
              <a:rPr lang="cs-CZ" sz="30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3000" dirty="0" err="1" smtClean="0">
                <a:solidFill>
                  <a:srgbClr val="002060"/>
                </a:solidFill>
              </a:rPr>
              <a:t>thousands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men</a:t>
            </a:r>
            <a:r>
              <a:rPr lang="cs-CZ" sz="3000" dirty="0" smtClean="0">
                <a:solidFill>
                  <a:srgbClr val="002060"/>
                </a:solidFill>
              </a:rPr>
              <a:t> and </a:t>
            </a:r>
            <a:r>
              <a:rPr lang="cs-CZ" sz="3000" dirty="0" err="1" smtClean="0">
                <a:solidFill>
                  <a:srgbClr val="002060"/>
                </a:solidFill>
              </a:rPr>
              <a:t>women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were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brought</a:t>
            </a:r>
            <a:r>
              <a:rPr lang="cs-CZ" sz="3000" dirty="0" smtClean="0">
                <a:solidFill>
                  <a:srgbClr val="002060"/>
                </a:solidFill>
              </a:rPr>
              <a:t> to </a:t>
            </a:r>
            <a:r>
              <a:rPr lang="cs-CZ" sz="3000" dirty="0" err="1" smtClean="0">
                <a:solidFill>
                  <a:srgbClr val="002060"/>
                </a:solidFill>
              </a:rPr>
              <a:t>Australia</a:t>
            </a:r>
            <a:r>
              <a:rPr lang="cs-CZ" sz="3000" dirty="0" smtClean="0">
                <a:solidFill>
                  <a:srgbClr val="002060"/>
                </a:solidFill>
              </a:rPr>
              <a:t> as </a:t>
            </a:r>
            <a:r>
              <a:rPr lang="cs-CZ" sz="3000" dirty="0" err="1" smtClean="0">
                <a:solidFill>
                  <a:srgbClr val="002060"/>
                </a:solidFill>
              </a:rPr>
              <a:t>prisoners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until</a:t>
            </a:r>
            <a:r>
              <a:rPr lang="cs-CZ" sz="3000" dirty="0" smtClean="0">
                <a:solidFill>
                  <a:srgbClr val="002060"/>
                </a:solidFill>
              </a:rPr>
              <a:t> 1868</a:t>
            </a:r>
            <a:endParaRPr lang="cs-CZ" sz="3000" dirty="0" smtClean="0"/>
          </a:p>
          <a:p>
            <a:r>
              <a:rPr lang="cs-CZ" sz="3000" b="1" dirty="0" smtClean="0">
                <a:solidFill>
                  <a:srgbClr val="002060"/>
                </a:solidFill>
              </a:rPr>
              <a:t>in 1901, </a:t>
            </a:r>
            <a:r>
              <a:rPr lang="cs-CZ" sz="3000" b="1" dirty="0" err="1" smtClean="0">
                <a:solidFill>
                  <a:srgbClr val="002060"/>
                </a:solidFill>
              </a:rPr>
              <a:t>the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Commonwealth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of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Australia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was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founded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dirty="0" smtClean="0">
                <a:solidFill>
                  <a:srgbClr val="002060"/>
                </a:solidFill>
              </a:rPr>
              <a:t>and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six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colonies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federated</a:t>
            </a:r>
            <a:r>
              <a:rPr lang="cs-CZ" sz="3000" dirty="0" smtClean="0">
                <a:solidFill>
                  <a:srgbClr val="002060"/>
                </a:solidFill>
              </a:rPr>
              <a:t> as sovereign </a:t>
            </a:r>
            <a:r>
              <a:rPr lang="cs-CZ" sz="3000" dirty="0" err="1" smtClean="0">
                <a:solidFill>
                  <a:srgbClr val="002060"/>
                </a:solidFill>
              </a:rPr>
              <a:t>states</a:t>
            </a:r>
            <a:r>
              <a:rPr lang="cs-CZ" sz="3000" dirty="0">
                <a:solidFill>
                  <a:srgbClr val="002060"/>
                </a:solidFill>
              </a:rPr>
              <a:t> (</a:t>
            </a:r>
            <a:r>
              <a:rPr lang="cs-CZ" sz="3000" dirty="0" err="1">
                <a:solidFill>
                  <a:srgbClr val="002060"/>
                </a:solidFill>
              </a:rPr>
              <a:t>it</a:t>
            </a:r>
            <a:r>
              <a:rPr lang="cs-CZ" sz="3000" dirty="0">
                <a:solidFill>
                  <a:srgbClr val="002060"/>
                </a:solidFill>
              </a:rPr>
              <a:t> </a:t>
            </a:r>
            <a:r>
              <a:rPr lang="cs-CZ" sz="3000" dirty="0" err="1">
                <a:solidFill>
                  <a:srgbClr val="002060"/>
                </a:solidFill>
              </a:rPr>
              <a:t>is</a:t>
            </a:r>
            <a:r>
              <a:rPr lang="cs-CZ" sz="3000" dirty="0">
                <a:solidFill>
                  <a:srgbClr val="002060"/>
                </a:solidFill>
              </a:rPr>
              <a:t> </a:t>
            </a:r>
            <a:r>
              <a:rPr lang="cs-CZ" sz="3000" dirty="0" err="1">
                <a:solidFill>
                  <a:srgbClr val="002060"/>
                </a:solidFill>
              </a:rPr>
              <a:t>still</a:t>
            </a:r>
            <a:r>
              <a:rPr lang="cs-CZ" sz="3000" dirty="0">
                <a:solidFill>
                  <a:srgbClr val="002060"/>
                </a:solidFill>
              </a:rPr>
              <a:t> a </a:t>
            </a:r>
            <a:r>
              <a:rPr lang="cs-CZ" sz="3000" dirty="0" err="1">
                <a:solidFill>
                  <a:srgbClr val="002060"/>
                </a:solidFill>
              </a:rPr>
              <a:t>member</a:t>
            </a:r>
            <a:r>
              <a:rPr lang="cs-CZ" sz="3000" dirty="0">
                <a:solidFill>
                  <a:srgbClr val="002060"/>
                </a:solidFill>
              </a:rPr>
              <a:t> </a:t>
            </a:r>
            <a:r>
              <a:rPr lang="cs-CZ" sz="3000" dirty="0" err="1">
                <a:solidFill>
                  <a:srgbClr val="002060"/>
                </a:solidFill>
              </a:rPr>
              <a:t>of</a:t>
            </a:r>
            <a:r>
              <a:rPr lang="cs-CZ" sz="3000" dirty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British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Commonwealth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Nations</a:t>
            </a:r>
            <a:r>
              <a:rPr lang="cs-CZ" sz="3000" dirty="0" smtClean="0">
                <a:solidFill>
                  <a:srgbClr val="002060"/>
                </a:solidFill>
              </a:rPr>
              <a:t> – a free </a:t>
            </a:r>
            <a:r>
              <a:rPr lang="cs-CZ" sz="3000" dirty="0" err="1" smtClean="0">
                <a:solidFill>
                  <a:srgbClr val="002060"/>
                </a:solidFill>
              </a:rPr>
              <a:t>association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formal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British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colonies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under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one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monarch</a:t>
            </a:r>
            <a:r>
              <a:rPr lang="cs-CZ" sz="3000" dirty="0" smtClean="0">
                <a:solidFill>
                  <a:srgbClr val="002060"/>
                </a:solidFill>
              </a:rPr>
              <a:t>)</a:t>
            </a:r>
            <a:endParaRPr lang="cs-CZ" sz="3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7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Questions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800" b="1" dirty="0" err="1">
                <a:solidFill>
                  <a:srgbClr val="002060"/>
                </a:solidFill>
              </a:rPr>
              <a:t>The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err="1">
                <a:solidFill>
                  <a:srgbClr val="002060"/>
                </a:solidFill>
              </a:rPr>
              <a:t>native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err="1">
                <a:solidFill>
                  <a:srgbClr val="002060"/>
                </a:solidFill>
              </a:rPr>
              <a:t>people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err="1">
                <a:solidFill>
                  <a:srgbClr val="002060"/>
                </a:solidFill>
              </a:rPr>
              <a:t>of</a:t>
            </a:r>
            <a:r>
              <a:rPr lang="cs-CZ" sz="2800" b="1" dirty="0">
                <a:solidFill>
                  <a:srgbClr val="002060"/>
                </a:solidFill>
              </a:rPr>
              <a:t> NZ are </a:t>
            </a:r>
            <a:r>
              <a:rPr lang="cs-CZ" sz="2800" b="1" dirty="0" err="1">
                <a:solidFill>
                  <a:srgbClr val="002060"/>
                </a:solidFill>
              </a:rPr>
              <a:t>called</a:t>
            </a:r>
            <a:r>
              <a:rPr lang="cs-CZ" sz="2800" b="1" dirty="0">
                <a:solidFill>
                  <a:srgbClr val="002060"/>
                </a:solidFill>
              </a:rPr>
              <a:t>:</a:t>
            </a:r>
          </a:p>
          <a:p>
            <a:pPr marL="457200" indent="-457200">
              <a:buAutoNum type="alphaLcParenR"/>
            </a:pPr>
            <a:r>
              <a:rPr lang="cs-CZ" sz="2800" b="1" dirty="0" err="1" smtClean="0">
                <a:solidFill>
                  <a:srgbClr val="002060"/>
                </a:solidFill>
              </a:rPr>
              <a:t>Aborans</a:t>
            </a:r>
            <a:r>
              <a:rPr lang="cs-CZ" sz="2800" b="1" dirty="0" smtClean="0">
                <a:solidFill>
                  <a:srgbClr val="002060"/>
                </a:solidFill>
              </a:rPr>
              <a:t>    </a:t>
            </a:r>
            <a:r>
              <a:rPr lang="cs-CZ" sz="2800" b="1" dirty="0">
                <a:solidFill>
                  <a:srgbClr val="002060"/>
                </a:solidFill>
              </a:rPr>
              <a:t>b) </a:t>
            </a:r>
            <a:r>
              <a:rPr lang="cs-CZ" sz="2800" b="1" dirty="0" err="1" smtClean="0">
                <a:solidFill>
                  <a:srgbClr val="002060"/>
                </a:solidFill>
              </a:rPr>
              <a:t>Ankoraginals</a:t>
            </a:r>
            <a:r>
              <a:rPr lang="cs-CZ" sz="2800" b="1" dirty="0" smtClean="0">
                <a:solidFill>
                  <a:srgbClr val="002060"/>
                </a:solidFill>
              </a:rPr>
              <a:t>     </a:t>
            </a:r>
            <a:r>
              <a:rPr lang="cs-CZ" sz="2800" b="1" dirty="0">
                <a:solidFill>
                  <a:srgbClr val="002060"/>
                </a:solidFill>
              </a:rPr>
              <a:t>c) </a:t>
            </a:r>
            <a:r>
              <a:rPr lang="cs-CZ" sz="2800" b="1" dirty="0" err="1" smtClean="0">
                <a:solidFill>
                  <a:srgbClr val="002060"/>
                </a:solidFill>
              </a:rPr>
              <a:t>Aboriginals</a:t>
            </a:r>
            <a:endParaRPr lang="cs-CZ" sz="2800" b="1" dirty="0">
              <a:solidFill>
                <a:srgbClr val="002060"/>
              </a:solidFill>
            </a:endParaRPr>
          </a:p>
          <a:p>
            <a:pPr marL="457200" indent="-457200">
              <a:buAutoNum type="arabicPeriod" startAt="2"/>
            </a:pPr>
            <a:r>
              <a:rPr lang="cs-CZ" sz="2800" b="1" dirty="0" err="1" smtClean="0">
                <a:solidFill>
                  <a:srgbClr val="002060"/>
                </a:solidFill>
              </a:rPr>
              <a:t>Who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>
                <a:solidFill>
                  <a:srgbClr val="002060"/>
                </a:solidFill>
              </a:rPr>
              <a:t>was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err="1">
                <a:solidFill>
                  <a:srgbClr val="002060"/>
                </a:solidFill>
              </a:rPr>
              <a:t>the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err="1">
                <a:solidFill>
                  <a:srgbClr val="002060"/>
                </a:solidFill>
              </a:rPr>
              <a:t>first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err="1">
                <a:solidFill>
                  <a:srgbClr val="002060"/>
                </a:solidFill>
              </a:rPr>
              <a:t>European</a:t>
            </a:r>
            <a:r>
              <a:rPr lang="cs-CZ" sz="2800" b="1" dirty="0">
                <a:solidFill>
                  <a:srgbClr val="002060"/>
                </a:solidFill>
              </a:rPr>
              <a:t> to </a:t>
            </a:r>
            <a:r>
              <a:rPr lang="cs-CZ" sz="2800" b="1" dirty="0" err="1">
                <a:solidFill>
                  <a:srgbClr val="002060"/>
                </a:solidFill>
              </a:rPr>
              <a:t>discover</a:t>
            </a:r>
            <a:r>
              <a:rPr lang="cs-CZ" sz="2800" b="1" dirty="0">
                <a:solidFill>
                  <a:srgbClr val="002060"/>
                </a:solidFill>
              </a:rPr>
              <a:t> New </a:t>
            </a:r>
            <a:r>
              <a:rPr lang="cs-CZ" sz="2800" b="1" dirty="0" err="1">
                <a:solidFill>
                  <a:srgbClr val="002060"/>
                </a:solidFill>
              </a:rPr>
              <a:t>Zealand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457200" indent="-457200">
              <a:buAutoNum type="arabicPeriod" startAt="2"/>
            </a:pPr>
            <a:r>
              <a:rPr lang="cs-CZ" sz="2800" b="1" dirty="0" smtClean="0">
                <a:solidFill>
                  <a:srgbClr val="002060"/>
                </a:solidFill>
              </a:rPr>
              <a:t>.............. </a:t>
            </a:r>
            <a:r>
              <a:rPr lang="cs-CZ" sz="2800" b="1" dirty="0" err="1" smtClean="0">
                <a:solidFill>
                  <a:srgbClr val="002060"/>
                </a:solidFill>
              </a:rPr>
              <a:t>claimed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Australia</a:t>
            </a:r>
            <a:r>
              <a:rPr lang="cs-CZ" sz="2800" b="1" dirty="0" smtClean="0">
                <a:solidFill>
                  <a:srgbClr val="002060"/>
                </a:solidFill>
              </a:rPr>
              <a:t> as </a:t>
            </a:r>
            <a:r>
              <a:rPr lang="cs-CZ" sz="2800" b="1" dirty="0" err="1" smtClean="0">
                <a:solidFill>
                  <a:srgbClr val="002060"/>
                </a:solidFill>
              </a:rPr>
              <a:t>British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territory</a:t>
            </a:r>
            <a:r>
              <a:rPr lang="cs-CZ" sz="2800" b="1" dirty="0" smtClean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buAutoNum type="alphaLcParenR"/>
            </a:pPr>
            <a:r>
              <a:rPr lang="cs-CZ" sz="2800" b="1" dirty="0" smtClean="0">
                <a:solidFill>
                  <a:srgbClr val="002060"/>
                </a:solidFill>
              </a:rPr>
              <a:t>Abel </a:t>
            </a:r>
            <a:r>
              <a:rPr lang="cs-CZ" sz="2800" b="1" dirty="0" err="1" smtClean="0">
                <a:solidFill>
                  <a:srgbClr val="002060"/>
                </a:solidFill>
              </a:rPr>
              <a:t>Cook</a:t>
            </a:r>
            <a:r>
              <a:rPr lang="cs-CZ" sz="2800" b="1" dirty="0" smtClean="0">
                <a:solidFill>
                  <a:srgbClr val="002060"/>
                </a:solidFill>
              </a:rPr>
              <a:t>   b) James </a:t>
            </a:r>
            <a:r>
              <a:rPr lang="cs-CZ" sz="2800" b="1" dirty="0" err="1" smtClean="0">
                <a:solidFill>
                  <a:srgbClr val="002060"/>
                </a:solidFill>
              </a:rPr>
              <a:t>Cook</a:t>
            </a:r>
            <a:r>
              <a:rPr lang="cs-CZ" sz="2800" b="1" dirty="0" smtClean="0">
                <a:solidFill>
                  <a:srgbClr val="002060"/>
                </a:solidFill>
              </a:rPr>
              <a:t>  c) Thomas </a:t>
            </a:r>
            <a:r>
              <a:rPr lang="cs-CZ" sz="2800" b="1" dirty="0" err="1" smtClean="0">
                <a:solidFill>
                  <a:srgbClr val="002060"/>
                </a:solidFill>
              </a:rPr>
              <a:t>Cook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4.     </a:t>
            </a:r>
            <a:r>
              <a:rPr lang="cs-CZ" sz="2800" b="1" dirty="0" err="1" smtClean="0">
                <a:solidFill>
                  <a:srgbClr val="002060"/>
                </a:solidFill>
              </a:rPr>
              <a:t>Australia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declared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its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independence</a:t>
            </a:r>
            <a:r>
              <a:rPr lang="cs-CZ" sz="2800" b="1" dirty="0" smtClean="0">
                <a:solidFill>
                  <a:srgbClr val="002060"/>
                </a:solidFill>
              </a:rPr>
              <a:t> in ....... .</a:t>
            </a:r>
            <a:endParaRPr lang="cs-CZ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000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Answer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>
                <a:solidFill>
                  <a:srgbClr val="002060"/>
                </a:solidFill>
              </a:rPr>
              <a:t>c</a:t>
            </a:r>
            <a:r>
              <a:rPr lang="cs-CZ" sz="2400" dirty="0" smtClean="0">
                <a:solidFill>
                  <a:srgbClr val="002060"/>
                </a:solidFill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Dutch</a:t>
            </a:r>
            <a:r>
              <a:rPr lang="cs-CZ" sz="2400" dirty="0" smtClean="0">
                <a:solidFill>
                  <a:srgbClr val="002060"/>
                </a:solidFill>
              </a:rPr>
              <a:t> – Abel </a:t>
            </a:r>
            <a:r>
              <a:rPr lang="cs-CZ" sz="2400" dirty="0" err="1" smtClean="0">
                <a:solidFill>
                  <a:srgbClr val="002060"/>
                </a:solidFill>
              </a:rPr>
              <a:t>Tasman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b).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1901.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Source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BELÁN, Juraj. Odmaturuj! z anglického jazyka. Vyd. 1. Brno: </a:t>
            </a:r>
            <a:r>
              <a:rPr lang="cs-CZ" sz="2000" dirty="0" err="1" smtClean="0">
                <a:solidFill>
                  <a:srgbClr val="002060"/>
                </a:solidFill>
              </a:rPr>
              <a:t>Didaktis</a:t>
            </a:r>
            <a:r>
              <a:rPr lang="cs-CZ" sz="2000" dirty="0" smtClean="0">
                <a:solidFill>
                  <a:srgbClr val="002060"/>
                </a:solidFill>
              </a:rPr>
              <a:t>, 2005, 256 s. Odmaturuj!. ISBN 80-735-8024-1.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BRENDLOVÁ, Světla. Reálie anglicky mluvících zemí. 2., dopl. vyd. Plzeň: Fraus, c1996, 79 s. ISBN 80-857-8487-4.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EL-HMOUDOVÁ, Dagmar. Angličtina pro střední školy. 1. vyd. Třebíč: Petra </a:t>
            </a:r>
            <a:r>
              <a:rPr lang="cs-CZ" sz="2000" dirty="0" err="1" smtClean="0">
                <a:solidFill>
                  <a:srgbClr val="002060"/>
                </a:solidFill>
              </a:rPr>
              <a:t>Velanová</a:t>
            </a:r>
            <a:r>
              <a:rPr lang="cs-CZ" sz="2000" dirty="0" smtClean="0">
                <a:solidFill>
                  <a:srgbClr val="002060"/>
                </a:solidFill>
              </a:rPr>
              <a:t>, 2006. ISBN 80-868-7302-1.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978-140-5829-441.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978-0-582-84791-0.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9578</TotalTime>
  <Words>543</Words>
  <Application>Microsoft Office PowerPoint</Application>
  <PresentationFormat>Předvádění na obrazovce (4:3)</PresentationFormat>
  <Paragraphs>106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Australia – Early History</vt:lpstr>
      <vt:lpstr>Botany Bay</vt:lpstr>
      <vt:lpstr>Aboriginals</vt:lpstr>
      <vt:lpstr>The British in Australia</vt:lpstr>
      <vt:lpstr>Questions</vt:lpstr>
      <vt:lpstr>Answer Key</vt:lpstr>
      <vt:lpstr>Source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Lucie Babišová</cp:lastModifiedBy>
  <cp:revision>939</cp:revision>
  <dcterms:created xsi:type="dcterms:W3CDTF">2011-12-27T20:15:32Z</dcterms:created>
  <dcterms:modified xsi:type="dcterms:W3CDTF">2013-06-21T13:31:29Z</dcterms:modified>
</cp:coreProperties>
</file>