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3"/>
  </p:notesMasterIdLst>
  <p:sldIdLst>
    <p:sldId id="259" r:id="rId2"/>
    <p:sldId id="260" r:id="rId3"/>
    <p:sldId id="264" r:id="rId4"/>
    <p:sldId id="269" r:id="rId5"/>
    <p:sldId id="265" r:id="rId6"/>
    <p:sldId id="266" r:id="rId7"/>
    <p:sldId id="267" r:id="rId8"/>
    <p:sldId id="268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66"/>
    <a:srgbClr val="000000"/>
    <a:srgbClr val="00FF00"/>
    <a:srgbClr val="003300"/>
    <a:srgbClr val="00FF99"/>
    <a:srgbClr val="FF00FF"/>
    <a:srgbClr val="9900CC"/>
    <a:srgbClr val="00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22" autoAdjust="0"/>
    <p:restoredTop sz="95341" autoAdjust="0"/>
  </p:normalViewPr>
  <p:slideViewPr>
    <p:cSldViewPr>
      <p:cViewPr>
        <p:scale>
          <a:sx n="75" d="100"/>
          <a:sy n="75" d="100"/>
        </p:scale>
        <p:origin x="-114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845662-10A7-4752-9E2D-8B5796096519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239D7-A7E0-4AFA-8120-5D3156E3F5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3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963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005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81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844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11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31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35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155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904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857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23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0B7D5-8AB3-4E2B-8F6E-19D0CDD954B3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4FD92-0FE5-4C8A-BCD2-88CA5A5D424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33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commons.wikimedia.org/wiki/File:LocationAU.sv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ommons.wikimedia.org/wiki/File:Australia-climate-map_MJC01_1.sv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://commons.wikimedia.org/wiki/File:UluruClip3ArtC1941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%E6%B0%B4%E4%B8%AD%E3%81%A7%E6%B3%B3%E3%81%90%E3%82%AB%E3%83%A2%E3%83%8E%E3%83%8F%E3%82%B7.JPG" TargetMode="External"/><Relationship Id="rId2" Type="http://schemas.openxmlformats.org/officeDocument/2006/relationships/hyperlink" Target="http://commons.wikimedia.org/wiki/File:Cutest_Koala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04110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Australia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–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Geography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Economy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Seminář z anglického jazyka, septima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Reálie anglicky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mluvících </a:t>
                      </a:r>
                      <a:r>
                        <a:rPr lang="cs-CZ" sz="1700" b="0" baseline="0" smtClean="0">
                          <a:latin typeface="Arial" pitchFamily="34" charset="0"/>
                          <a:cs typeface="Arial" pitchFamily="34" charset="0"/>
                        </a:rPr>
                        <a:t>zemí I.</a:t>
                      </a:r>
                      <a:endParaRPr lang="cs-CZ" sz="1700" b="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Jedná se o prezentaci s výkladem, obrázky a úkoly.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Location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climate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mountain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river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, desert, animal</a:t>
                      </a:r>
                      <a:r>
                        <a:rPr lang="cs-CZ" sz="1700" b="0" smtClean="0">
                          <a:latin typeface="Arial" pitchFamily="34" charset="0"/>
                          <a:cs typeface="Arial" pitchFamily="34" charset="0"/>
                        </a:rPr>
                        <a:t>, export.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Lucie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700" b="0" baseline="0" dirty="0" err="1" smtClean="0">
                          <a:latin typeface="Arial" pitchFamily="34" charset="0"/>
                          <a:cs typeface="Arial" pitchFamily="34" charset="0"/>
                        </a:rPr>
                        <a:t>Babišová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4. 5. 2013 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3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Answer</a:t>
            </a:r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Key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400" dirty="0">
                <a:solidFill>
                  <a:srgbClr val="002060"/>
                </a:solidFill>
              </a:rPr>
              <a:t>c</a:t>
            </a:r>
            <a:r>
              <a:rPr lang="cs-CZ" sz="2400" dirty="0" smtClean="0">
                <a:solidFill>
                  <a:srgbClr val="002060"/>
                </a:solidFill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Ayers</a:t>
            </a:r>
            <a:r>
              <a:rPr lang="cs-CZ" sz="2400" dirty="0" smtClean="0">
                <a:solidFill>
                  <a:srgbClr val="002060"/>
                </a:solidFill>
              </a:rPr>
              <a:t> Rock/</a:t>
            </a:r>
            <a:r>
              <a:rPr lang="cs-CZ" sz="2400" dirty="0" err="1" smtClean="0">
                <a:solidFill>
                  <a:srgbClr val="002060"/>
                </a:solidFill>
              </a:rPr>
              <a:t>Uluru</a:t>
            </a:r>
            <a:endParaRPr lang="cs-CZ" sz="2400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sz="2400" dirty="0" err="1" smtClean="0">
                <a:solidFill>
                  <a:srgbClr val="002060"/>
                </a:solidFill>
              </a:rPr>
              <a:t>Its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climate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tropical</a:t>
            </a:r>
            <a:r>
              <a:rPr lang="cs-CZ" sz="2400" dirty="0" smtClean="0">
                <a:solidFill>
                  <a:srgbClr val="002060"/>
                </a:solidFill>
              </a:rPr>
              <a:t>,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weather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is</a:t>
            </a:r>
            <a:r>
              <a:rPr lang="cs-CZ" sz="2400" dirty="0" smtClean="0">
                <a:solidFill>
                  <a:srgbClr val="002060"/>
                </a:solidFill>
              </a:rPr>
              <a:t> hot, </a:t>
            </a:r>
            <a:r>
              <a:rPr lang="cs-CZ" sz="2400" dirty="0" err="1" smtClean="0">
                <a:solidFill>
                  <a:srgbClr val="002060"/>
                </a:solidFill>
              </a:rPr>
              <a:t>there</a:t>
            </a:r>
            <a:r>
              <a:rPr lang="cs-CZ" sz="2400" dirty="0" smtClean="0">
                <a:solidFill>
                  <a:srgbClr val="002060"/>
                </a:solidFill>
              </a:rPr>
              <a:t> are no </a:t>
            </a:r>
            <a:r>
              <a:rPr lang="cs-CZ" sz="2400" dirty="0" err="1" smtClean="0">
                <a:solidFill>
                  <a:srgbClr val="002060"/>
                </a:solidFill>
              </a:rPr>
              <a:t>regular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seasons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of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the</a:t>
            </a:r>
            <a:r>
              <a:rPr lang="cs-CZ" sz="2400" dirty="0" smtClean="0">
                <a:solidFill>
                  <a:srgbClr val="002060"/>
                </a:solidFill>
              </a:rPr>
              <a:t> </a:t>
            </a:r>
            <a:r>
              <a:rPr lang="cs-CZ" sz="2400" dirty="0" err="1" smtClean="0">
                <a:solidFill>
                  <a:srgbClr val="002060"/>
                </a:solidFill>
              </a:rPr>
              <a:t>year</a:t>
            </a:r>
            <a:r>
              <a:rPr lang="cs-CZ" sz="2400" dirty="0" smtClean="0">
                <a:solidFill>
                  <a:srgbClr val="002060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dirty="0" smtClean="0">
                <a:solidFill>
                  <a:srgbClr val="002060"/>
                </a:solidFill>
              </a:rPr>
              <a:t>b).</a:t>
            </a: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52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Source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BELÁN, Juraj. Odmaturuj! z anglického jazyka. Vyd. 1. Brno: </a:t>
            </a:r>
            <a:r>
              <a:rPr lang="cs-CZ" sz="2000" dirty="0" err="1" smtClean="0">
                <a:solidFill>
                  <a:srgbClr val="002060"/>
                </a:solidFill>
              </a:rPr>
              <a:t>Didaktis</a:t>
            </a:r>
            <a:r>
              <a:rPr lang="cs-CZ" sz="2000" dirty="0" smtClean="0">
                <a:solidFill>
                  <a:srgbClr val="002060"/>
                </a:solidFill>
              </a:rPr>
              <a:t>, 2005, 256 s. Odmaturuj!. ISBN 80-735-8024-1.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2060"/>
                </a:solidFill>
              </a:rPr>
              <a:t>BRENDLOVÁ, Světla. Reálie anglicky mluvících zemí. 2., dopl. vyd. Plzeň: Fraus, c1996, 79 s. ISBN 80-857-8487-4.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000" dirty="0" smtClean="0">
                <a:solidFill>
                  <a:srgbClr val="002060"/>
                </a:solidFill>
              </a:rPr>
              <a:t>EL-HMOUDOVÁ, Dagmar. Angličtina pro střední školy. 1. vyd. Třebíč: Petra </a:t>
            </a:r>
            <a:r>
              <a:rPr lang="cs-CZ" sz="2000" dirty="0" err="1" smtClean="0">
                <a:solidFill>
                  <a:srgbClr val="002060"/>
                </a:solidFill>
              </a:rPr>
              <a:t>Velanová</a:t>
            </a:r>
            <a:r>
              <a:rPr lang="cs-CZ" sz="2000" dirty="0" smtClean="0">
                <a:solidFill>
                  <a:srgbClr val="002060"/>
                </a:solidFill>
              </a:rPr>
              <a:t>, 2006. ISBN 80-868-7302-1.</a:t>
            </a: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978-140-5829-441.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KEMPTON, Grant. New opportunities UK/US: workbook. </a:t>
            </a:r>
            <a:r>
              <a:rPr lang="en-US" sz="2000" dirty="0" err="1" smtClean="0">
                <a:solidFill>
                  <a:srgbClr val="002060"/>
                </a:solidFill>
              </a:rPr>
              <a:t>Vyd</a:t>
            </a:r>
            <a:r>
              <a:rPr lang="en-US" sz="2000" dirty="0" smtClean="0">
                <a:solidFill>
                  <a:srgbClr val="002060"/>
                </a:solidFill>
              </a:rPr>
              <a:t>. 1. Harlow: Pearson Education Limited, 2006, 256 s. </a:t>
            </a:r>
            <a:r>
              <a:rPr lang="en-US" sz="2000" dirty="0" err="1" smtClean="0">
                <a:solidFill>
                  <a:srgbClr val="002060"/>
                </a:solidFill>
              </a:rPr>
              <a:t>Odmaturuj</a:t>
            </a:r>
            <a:r>
              <a:rPr lang="en-US" sz="2000" dirty="0" smtClean="0">
                <a:solidFill>
                  <a:srgbClr val="002060"/>
                </a:solidFill>
              </a:rPr>
              <a:t>!. ISBN 978-0-582-84791-0.</a:t>
            </a:r>
            <a:endParaRPr lang="cs-CZ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57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Geography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-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Location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err="1" smtClean="0">
                <a:solidFill>
                  <a:srgbClr val="002060"/>
                </a:solidFill>
              </a:rPr>
              <a:t>located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between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Indian and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Southern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Pacific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Ocean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smalles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continent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world</a:t>
            </a:r>
            <a:r>
              <a:rPr lang="cs-CZ" sz="2800" dirty="0" smtClean="0">
                <a:solidFill>
                  <a:srgbClr val="002060"/>
                </a:solidFill>
              </a:rPr>
              <a:t>, but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biggest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island</a:t>
            </a:r>
            <a:r>
              <a:rPr lang="cs-CZ" sz="2800" dirty="0" smtClean="0">
                <a:solidFill>
                  <a:srgbClr val="002060"/>
                </a:solidFill>
              </a:rPr>
              <a:t> in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world</a:t>
            </a:r>
            <a:r>
              <a:rPr lang="cs-CZ" sz="2800" dirty="0" smtClean="0">
                <a:solidFill>
                  <a:srgbClr val="002060"/>
                </a:solidFill>
              </a:rPr>
              <a:t> and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sixth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largest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state</a:t>
            </a: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</a:t>
            </a:r>
            <a:r>
              <a:rPr lang="cs-CZ" sz="900" dirty="0">
                <a:solidFill>
                  <a:srgbClr val="002060"/>
                </a:solidFill>
              </a:rPr>
              <a:t>: [cit. </a:t>
            </a:r>
            <a:r>
              <a:rPr lang="cs-CZ" sz="900" dirty="0" smtClean="0">
                <a:solidFill>
                  <a:srgbClr val="002060"/>
                </a:solidFill>
              </a:rPr>
              <a:t>2013-05-04]. </a:t>
            </a:r>
            <a:r>
              <a:rPr lang="cs-CZ" sz="900" dirty="0">
                <a:solidFill>
                  <a:srgbClr val="002060"/>
                </a:solidFill>
              </a:rPr>
              <a:t>Dostupný pod licencí </a:t>
            </a:r>
            <a:r>
              <a:rPr lang="cs-CZ" sz="900" dirty="0" err="1">
                <a:solidFill>
                  <a:srgbClr val="002060"/>
                </a:solidFill>
              </a:rPr>
              <a:t>Creative</a:t>
            </a:r>
            <a:r>
              <a:rPr lang="cs-CZ" sz="900" dirty="0">
                <a:solidFill>
                  <a:srgbClr val="002060"/>
                </a:solidFill>
              </a:rPr>
              <a:t> </a:t>
            </a:r>
            <a:r>
              <a:rPr lang="cs-CZ" sz="900" dirty="0" err="1">
                <a:solidFill>
                  <a:srgbClr val="002060"/>
                </a:solidFill>
              </a:rPr>
              <a:t>Commons</a:t>
            </a:r>
            <a:r>
              <a:rPr lang="cs-CZ" sz="900" dirty="0">
                <a:solidFill>
                  <a:srgbClr val="002060"/>
                </a:solidFill>
              </a:rPr>
              <a:t> na 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10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en-US" sz="1000" dirty="0" smtClean="0">
                <a:solidFill>
                  <a:srgbClr val="002060"/>
                </a:solidFill>
                <a:hlinkClick r:id="rId2"/>
              </a:rPr>
              <a:t>commons.wikimedia.org/wiki/File%3ALocationAU.svg</a:t>
            </a: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800" y="3356992"/>
            <a:ext cx="4968552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0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Climate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92500"/>
          </a:bodyPr>
          <a:lstStyle/>
          <a:p>
            <a:r>
              <a:rPr lang="cs-CZ" sz="3000" dirty="0" err="1" smtClean="0">
                <a:solidFill>
                  <a:srgbClr val="002060"/>
                </a:solidFill>
              </a:rPr>
              <a:t>it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quite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different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from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rest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world</a:t>
            </a:r>
            <a:endParaRPr lang="cs-CZ" sz="3000" dirty="0" smtClean="0">
              <a:solidFill>
                <a:srgbClr val="002060"/>
              </a:solidFill>
            </a:endParaRPr>
          </a:p>
          <a:p>
            <a:r>
              <a:rPr lang="cs-CZ" sz="3000" dirty="0" err="1" smtClean="0">
                <a:solidFill>
                  <a:srgbClr val="002060"/>
                </a:solidFill>
              </a:rPr>
              <a:t>because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it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size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it</a:t>
            </a:r>
            <a:r>
              <a:rPr lang="cs-CZ" sz="3000" dirty="0" smtClean="0">
                <a:solidFill>
                  <a:srgbClr val="002060"/>
                </a:solidFill>
              </a:rPr>
              <a:t> has </a:t>
            </a:r>
            <a:r>
              <a:rPr lang="cs-CZ" sz="3000" b="1" dirty="0" smtClean="0">
                <a:solidFill>
                  <a:srgbClr val="002060"/>
                </a:solidFill>
              </a:rPr>
              <a:t>many </a:t>
            </a:r>
            <a:r>
              <a:rPr lang="cs-CZ" sz="3000" b="1" dirty="0" err="1" smtClean="0">
                <a:solidFill>
                  <a:srgbClr val="002060"/>
                </a:solidFill>
              </a:rPr>
              <a:t>different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climates</a:t>
            </a:r>
            <a:endParaRPr lang="cs-CZ" sz="3000" b="1" dirty="0" smtClean="0">
              <a:solidFill>
                <a:srgbClr val="002060"/>
              </a:solidFill>
            </a:endParaRPr>
          </a:p>
          <a:p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climate</a:t>
            </a:r>
            <a:r>
              <a:rPr lang="cs-CZ" sz="3000" dirty="0" smtClean="0">
                <a:solidFill>
                  <a:srgbClr val="002060"/>
                </a:solidFill>
              </a:rPr>
              <a:t> in </a:t>
            </a:r>
            <a:r>
              <a:rPr lang="cs-CZ" sz="3000" b="1" dirty="0" err="1" smtClean="0">
                <a:solidFill>
                  <a:srgbClr val="002060"/>
                </a:solidFill>
              </a:rPr>
              <a:t>the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north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tropical</a:t>
            </a:r>
            <a:r>
              <a:rPr lang="cs-CZ" sz="3000" dirty="0" smtClean="0">
                <a:solidFill>
                  <a:srgbClr val="002060"/>
                </a:solidFill>
              </a:rPr>
              <a:t> (</a:t>
            </a:r>
            <a:r>
              <a:rPr lang="cs-CZ" sz="3000" dirty="0" err="1" smtClean="0">
                <a:solidFill>
                  <a:srgbClr val="002060"/>
                </a:solidFill>
              </a:rPr>
              <a:t>there</a:t>
            </a:r>
            <a:r>
              <a:rPr lang="cs-CZ" sz="3000" dirty="0" smtClean="0">
                <a:solidFill>
                  <a:srgbClr val="002060"/>
                </a:solidFill>
              </a:rPr>
              <a:t> are </a:t>
            </a:r>
            <a:r>
              <a:rPr lang="cs-CZ" sz="3000" dirty="0" err="1" smtClean="0">
                <a:solidFill>
                  <a:srgbClr val="002060"/>
                </a:solidFill>
              </a:rPr>
              <a:t>only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two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seasons</a:t>
            </a:r>
            <a:r>
              <a:rPr lang="cs-CZ" sz="3000" dirty="0" smtClean="0">
                <a:solidFill>
                  <a:srgbClr val="002060"/>
                </a:solidFill>
              </a:rPr>
              <a:t>: </a:t>
            </a:r>
            <a:r>
              <a:rPr lang="cs-CZ" sz="3000" dirty="0" err="1" smtClean="0">
                <a:solidFill>
                  <a:srgbClr val="002060"/>
                </a:solidFill>
              </a:rPr>
              <a:t>rainy</a:t>
            </a:r>
            <a:r>
              <a:rPr lang="cs-CZ" sz="3000" dirty="0" smtClean="0">
                <a:solidFill>
                  <a:srgbClr val="002060"/>
                </a:solidFill>
              </a:rPr>
              <a:t> and dry)</a:t>
            </a:r>
          </a:p>
          <a:p>
            <a:r>
              <a:rPr lang="cs-CZ" sz="3000" b="1" dirty="0" err="1" smtClean="0">
                <a:solidFill>
                  <a:srgbClr val="002060"/>
                </a:solidFill>
              </a:rPr>
              <a:t>the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south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cooler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with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regular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seasons</a:t>
            </a:r>
            <a:endParaRPr lang="cs-CZ" sz="3000" dirty="0" smtClean="0">
              <a:solidFill>
                <a:srgbClr val="002060"/>
              </a:solidFill>
            </a:endParaRPr>
          </a:p>
          <a:p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winter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mild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compared</a:t>
            </a:r>
            <a:r>
              <a:rPr lang="cs-CZ" sz="3000" dirty="0" smtClean="0">
                <a:solidFill>
                  <a:srgbClr val="002060"/>
                </a:solidFill>
              </a:rPr>
              <a:t> to </a:t>
            </a:r>
            <a:r>
              <a:rPr lang="cs-CZ" sz="3000" dirty="0" err="1" smtClean="0">
                <a:solidFill>
                  <a:srgbClr val="002060"/>
                </a:solidFill>
              </a:rPr>
              <a:t>Europe</a:t>
            </a:r>
            <a:endParaRPr lang="cs-CZ" sz="3000" dirty="0" smtClean="0">
              <a:solidFill>
                <a:srgbClr val="002060"/>
              </a:solidFill>
            </a:endParaRPr>
          </a:p>
          <a:p>
            <a:r>
              <a:rPr lang="cs-CZ" sz="3000" dirty="0" err="1" smtClean="0">
                <a:solidFill>
                  <a:srgbClr val="002060"/>
                </a:solidFill>
              </a:rPr>
              <a:t>it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is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the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driest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inhabited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b="1" dirty="0" err="1" smtClean="0">
                <a:solidFill>
                  <a:srgbClr val="002060"/>
                </a:solidFill>
              </a:rPr>
              <a:t>continent</a:t>
            </a:r>
            <a:r>
              <a:rPr lang="cs-CZ" sz="3000" b="1" dirty="0" smtClean="0">
                <a:solidFill>
                  <a:srgbClr val="002060"/>
                </a:solidFill>
              </a:rPr>
              <a:t> </a:t>
            </a:r>
            <a:r>
              <a:rPr lang="cs-CZ" sz="3000" dirty="0" smtClean="0">
                <a:solidFill>
                  <a:srgbClr val="002060"/>
                </a:solidFill>
              </a:rPr>
              <a:t>–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centre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country has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lowest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reinfall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rates</a:t>
            </a:r>
            <a:r>
              <a:rPr lang="cs-CZ" sz="3000" dirty="0" smtClean="0">
                <a:solidFill>
                  <a:srgbClr val="002060"/>
                </a:solidFill>
              </a:rPr>
              <a:t> in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world</a:t>
            </a:r>
            <a:endParaRPr lang="cs-CZ" sz="3000" dirty="0" smtClean="0">
              <a:solidFill>
                <a:srgbClr val="002060"/>
              </a:solidFill>
            </a:endParaRPr>
          </a:p>
          <a:p>
            <a:r>
              <a:rPr lang="cs-CZ" sz="3000" dirty="0" smtClean="0">
                <a:solidFill>
                  <a:srgbClr val="002060"/>
                </a:solidFill>
              </a:rPr>
              <a:t>70 % </a:t>
            </a:r>
            <a:r>
              <a:rPr lang="cs-CZ" sz="3000" dirty="0" err="1" smtClean="0">
                <a:solidFill>
                  <a:srgbClr val="002060"/>
                </a:solidFill>
              </a:rPr>
              <a:t>of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population</a:t>
            </a:r>
            <a:r>
              <a:rPr lang="cs-CZ" sz="3000" dirty="0" smtClean="0">
                <a:solidFill>
                  <a:srgbClr val="002060"/>
                </a:solidFill>
              </a:rPr>
              <a:t> live in </a:t>
            </a:r>
            <a:r>
              <a:rPr lang="cs-CZ" sz="3000" dirty="0" err="1" smtClean="0">
                <a:solidFill>
                  <a:srgbClr val="002060"/>
                </a:solidFill>
              </a:rPr>
              <a:t>the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south</a:t>
            </a:r>
            <a:r>
              <a:rPr lang="cs-CZ" sz="3000" dirty="0" smtClean="0">
                <a:solidFill>
                  <a:srgbClr val="002060"/>
                </a:solidFill>
              </a:rPr>
              <a:t> in </a:t>
            </a:r>
            <a:r>
              <a:rPr lang="cs-CZ" sz="3000" dirty="0" err="1" smtClean="0">
                <a:solidFill>
                  <a:srgbClr val="002060"/>
                </a:solidFill>
              </a:rPr>
              <a:t>large</a:t>
            </a:r>
            <a:r>
              <a:rPr lang="cs-CZ" sz="3000" dirty="0" smtClean="0">
                <a:solidFill>
                  <a:srgbClr val="002060"/>
                </a:solidFill>
              </a:rPr>
              <a:t> </a:t>
            </a:r>
            <a:r>
              <a:rPr lang="cs-CZ" sz="3000" dirty="0" err="1" smtClean="0">
                <a:solidFill>
                  <a:srgbClr val="002060"/>
                </a:solidFill>
              </a:rPr>
              <a:t>cities</a:t>
            </a:r>
            <a:endParaRPr lang="cs-CZ" sz="3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56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Climate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Map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</a:t>
            </a:r>
            <a:r>
              <a:rPr lang="cs-CZ" sz="800" dirty="0">
                <a:solidFill>
                  <a:srgbClr val="002060"/>
                </a:solidFill>
              </a:rPr>
              <a:t>: [cit. 2013-05-04]. Dostupný pod licencí </a:t>
            </a:r>
            <a:r>
              <a:rPr lang="cs-CZ" sz="800" dirty="0" err="1" smtClean="0">
                <a:solidFill>
                  <a:srgbClr val="002060"/>
                </a:solidFill>
              </a:rPr>
              <a:t>Creative</a:t>
            </a:r>
            <a:r>
              <a:rPr lang="cs-CZ" sz="800" dirty="0" smtClean="0">
                <a:solidFill>
                  <a:srgbClr val="002060"/>
                </a:solidFill>
              </a:rPr>
              <a:t> </a:t>
            </a:r>
            <a:r>
              <a:rPr lang="cs-CZ" sz="800" dirty="0" err="1" smtClean="0">
                <a:solidFill>
                  <a:srgbClr val="002060"/>
                </a:solidFill>
              </a:rPr>
              <a:t>Commons</a:t>
            </a:r>
            <a:r>
              <a:rPr lang="cs-CZ" sz="800" dirty="0" smtClean="0">
                <a:solidFill>
                  <a:srgbClr val="002060"/>
                </a:solidFill>
              </a:rPr>
              <a:t> </a:t>
            </a:r>
            <a:r>
              <a:rPr lang="cs-CZ" sz="800" dirty="0">
                <a:solidFill>
                  <a:srgbClr val="002060"/>
                </a:solidFill>
              </a:rPr>
              <a:t>na WWW</a:t>
            </a:r>
            <a:r>
              <a:rPr lang="cs-CZ" sz="8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8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800" dirty="0" smtClean="0">
                <a:solidFill>
                  <a:srgbClr val="002060"/>
                </a:solidFill>
                <a:hlinkClick r:id="rId2"/>
              </a:rPr>
              <a:t>commons.wikimedia.org/wiki/File%3AAustralia-climate-map_MJC01_1.svg</a:t>
            </a: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12776"/>
            <a:ext cx="6048672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61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Basic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geographical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facts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500" b="1" dirty="0" err="1" smtClean="0">
                <a:solidFill>
                  <a:srgbClr val="002060"/>
                </a:solidFill>
              </a:rPr>
              <a:t>The</a:t>
            </a:r>
            <a:r>
              <a:rPr lang="cs-CZ" sz="3500" b="1" dirty="0" smtClean="0">
                <a:solidFill>
                  <a:srgbClr val="002060"/>
                </a:solidFill>
              </a:rPr>
              <a:t> </a:t>
            </a:r>
            <a:r>
              <a:rPr lang="cs-CZ" sz="3500" b="1" dirty="0" err="1" smtClean="0">
                <a:solidFill>
                  <a:srgbClr val="002060"/>
                </a:solidFill>
              </a:rPr>
              <a:t>longest</a:t>
            </a:r>
            <a:r>
              <a:rPr lang="cs-CZ" sz="3500" b="1" dirty="0" smtClean="0">
                <a:solidFill>
                  <a:srgbClr val="002060"/>
                </a:solidFill>
              </a:rPr>
              <a:t> </a:t>
            </a:r>
            <a:r>
              <a:rPr lang="cs-CZ" sz="3500" b="1" dirty="0" err="1" smtClean="0">
                <a:solidFill>
                  <a:srgbClr val="002060"/>
                </a:solidFill>
              </a:rPr>
              <a:t>river</a:t>
            </a:r>
            <a:r>
              <a:rPr lang="cs-CZ" sz="3500" b="1" dirty="0" smtClean="0">
                <a:solidFill>
                  <a:srgbClr val="002060"/>
                </a:solidFill>
              </a:rPr>
              <a:t>: </a:t>
            </a:r>
            <a:r>
              <a:rPr lang="cs-CZ" sz="3500" dirty="0" err="1" smtClean="0">
                <a:solidFill>
                  <a:srgbClr val="002060"/>
                </a:solidFill>
              </a:rPr>
              <a:t>the</a:t>
            </a:r>
            <a:r>
              <a:rPr lang="cs-CZ" sz="3500" b="1" dirty="0" smtClean="0">
                <a:solidFill>
                  <a:srgbClr val="002060"/>
                </a:solidFill>
              </a:rPr>
              <a:t> </a:t>
            </a:r>
            <a:r>
              <a:rPr lang="cs-CZ" sz="3500" dirty="0" smtClean="0">
                <a:solidFill>
                  <a:srgbClr val="002060"/>
                </a:solidFill>
              </a:rPr>
              <a:t>Murray</a:t>
            </a:r>
            <a:endParaRPr lang="cs-CZ" sz="35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3500" b="1" dirty="0" err="1" smtClean="0">
                <a:solidFill>
                  <a:srgbClr val="002060"/>
                </a:solidFill>
              </a:rPr>
              <a:t>The</a:t>
            </a:r>
            <a:r>
              <a:rPr lang="cs-CZ" sz="3500" b="1" dirty="0" smtClean="0">
                <a:solidFill>
                  <a:srgbClr val="002060"/>
                </a:solidFill>
              </a:rPr>
              <a:t> </a:t>
            </a:r>
            <a:r>
              <a:rPr lang="cs-CZ" sz="3500" b="1" dirty="0" err="1" smtClean="0">
                <a:solidFill>
                  <a:srgbClr val="002060"/>
                </a:solidFill>
              </a:rPr>
              <a:t>highest</a:t>
            </a:r>
            <a:r>
              <a:rPr lang="cs-CZ" sz="3500" b="1" dirty="0" smtClean="0">
                <a:solidFill>
                  <a:srgbClr val="002060"/>
                </a:solidFill>
              </a:rPr>
              <a:t> </a:t>
            </a:r>
            <a:r>
              <a:rPr lang="cs-CZ" sz="3500" b="1" dirty="0" err="1" smtClean="0">
                <a:solidFill>
                  <a:srgbClr val="002060"/>
                </a:solidFill>
              </a:rPr>
              <a:t>mountain</a:t>
            </a:r>
            <a:r>
              <a:rPr lang="cs-CZ" sz="3500" b="1" dirty="0" smtClean="0">
                <a:solidFill>
                  <a:srgbClr val="002060"/>
                </a:solidFill>
              </a:rPr>
              <a:t>: </a:t>
            </a:r>
            <a:r>
              <a:rPr lang="cs-CZ" sz="3500" dirty="0" smtClean="0">
                <a:solidFill>
                  <a:srgbClr val="002060"/>
                </a:solidFill>
              </a:rPr>
              <a:t>Mount </a:t>
            </a:r>
            <a:r>
              <a:rPr lang="cs-CZ" sz="3500" dirty="0" err="1" smtClean="0">
                <a:solidFill>
                  <a:srgbClr val="002060"/>
                </a:solidFill>
              </a:rPr>
              <a:t>Kosciusko</a:t>
            </a:r>
            <a:r>
              <a:rPr lang="cs-CZ" sz="3500" dirty="0" smtClean="0">
                <a:solidFill>
                  <a:srgbClr val="002060"/>
                </a:solidFill>
              </a:rPr>
              <a:t> (2,228 m) – </a:t>
            </a:r>
            <a:r>
              <a:rPr lang="cs-CZ" sz="3500" dirty="0" err="1" smtClean="0">
                <a:solidFill>
                  <a:srgbClr val="002060"/>
                </a:solidFill>
              </a:rPr>
              <a:t>discovered</a:t>
            </a:r>
            <a:r>
              <a:rPr lang="cs-CZ" sz="3500" dirty="0" smtClean="0">
                <a:solidFill>
                  <a:srgbClr val="002060"/>
                </a:solidFill>
              </a:rPr>
              <a:t> by a </a:t>
            </a:r>
            <a:r>
              <a:rPr lang="cs-CZ" sz="3500" dirty="0" err="1" smtClean="0">
                <a:solidFill>
                  <a:srgbClr val="002060"/>
                </a:solidFill>
              </a:rPr>
              <a:t>Polish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scientist</a:t>
            </a:r>
            <a:endParaRPr lang="cs-CZ" sz="35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3500" b="1" dirty="0" err="1" smtClean="0">
                <a:solidFill>
                  <a:srgbClr val="002060"/>
                </a:solidFill>
              </a:rPr>
              <a:t>Deserts</a:t>
            </a:r>
            <a:r>
              <a:rPr lang="cs-CZ" sz="3500" b="1" dirty="0" smtClean="0">
                <a:solidFill>
                  <a:srgbClr val="002060"/>
                </a:solidFill>
              </a:rPr>
              <a:t>: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The</a:t>
            </a:r>
            <a:r>
              <a:rPr lang="cs-CZ" sz="3500" dirty="0" smtClean="0">
                <a:solidFill>
                  <a:srgbClr val="002060"/>
                </a:solidFill>
              </a:rPr>
              <a:t> Great </a:t>
            </a:r>
            <a:r>
              <a:rPr lang="cs-CZ" sz="3500" dirty="0" err="1" smtClean="0">
                <a:solidFill>
                  <a:srgbClr val="002060"/>
                </a:solidFill>
              </a:rPr>
              <a:t>Sandy</a:t>
            </a:r>
            <a:r>
              <a:rPr lang="cs-CZ" sz="3500" dirty="0" smtClean="0">
                <a:solidFill>
                  <a:srgbClr val="002060"/>
                </a:solidFill>
              </a:rPr>
              <a:t> Desert and </a:t>
            </a:r>
            <a:r>
              <a:rPr lang="cs-CZ" sz="3500" dirty="0" err="1" smtClean="0">
                <a:solidFill>
                  <a:srgbClr val="002060"/>
                </a:solidFill>
              </a:rPr>
              <a:t>the</a:t>
            </a:r>
            <a:r>
              <a:rPr lang="cs-CZ" sz="3500" dirty="0" smtClean="0">
                <a:solidFill>
                  <a:srgbClr val="002060"/>
                </a:solidFill>
              </a:rPr>
              <a:t> Great Victoria Desert – </a:t>
            </a:r>
            <a:r>
              <a:rPr lang="cs-CZ" sz="3500" dirty="0" err="1" smtClean="0">
                <a:solidFill>
                  <a:srgbClr val="002060"/>
                </a:solidFill>
              </a:rPr>
              <a:t>red</a:t>
            </a:r>
            <a:r>
              <a:rPr lang="cs-CZ" sz="3500" dirty="0" smtClean="0">
                <a:solidFill>
                  <a:srgbClr val="002060"/>
                </a:solidFill>
              </a:rPr>
              <a:t>, </a:t>
            </a:r>
            <a:r>
              <a:rPr lang="cs-CZ" sz="3500" dirty="0" err="1" smtClean="0">
                <a:solidFill>
                  <a:srgbClr val="002060"/>
                </a:solidFill>
              </a:rPr>
              <a:t>orange</a:t>
            </a:r>
            <a:r>
              <a:rPr lang="cs-CZ" sz="3500" dirty="0" smtClean="0">
                <a:solidFill>
                  <a:srgbClr val="002060"/>
                </a:solidFill>
              </a:rPr>
              <a:t> and </a:t>
            </a:r>
            <a:r>
              <a:rPr lang="cs-CZ" sz="3500" dirty="0" err="1" smtClean="0">
                <a:solidFill>
                  <a:srgbClr val="002060"/>
                </a:solidFill>
              </a:rPr>
              <a:t>brown</a:t>
            </a:r>
            <a:r>
              <a:rPr lang="cs-CZ" sz="3500" dirty="0" smtClean="0">
                <a:solidFill>
                  <a:srgbClr val="002060"/>
                </a:solidFill>
              </a:rPr>
              <a:t> and </a:t>
            </a:r>
            <a:r>
              <a:rPr lang="cs-CZ" sz="3500" dirty="0" err="1" smtClean="0">
                <a:solidFill>
                  <a:srgbClr val="002060"/>
                </a:solidFill>
              </a:rPr>
              <a:t>strange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rocks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can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be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found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there</a:t>
            </a:r>
            <a:r>
              <a:rPr lang="cs-CZ" sz="3500" dirty="0" smtClean="0">
                <a:solidFill>
                  <a:srgbClr val="002060"/>
                </a:solidFill>
              </a:rPr>
              <a:t>: </a:t>
            </a:r>
            <a:r>
              <a:rPr lang="cs-CZ" sz="3500" b="1" dirty="0" err="1" smtClean="0">
                <a:solidFill>
                  <a:srgbClr val="002060"/>
                </a:solidFill>
              </a:rPr>
              <a:t>Ayers</a:t>
            </a:r>
            <a:r>
              <a:rPr lang="cs-CZ" sz="3500" b="1" dirty="0" smtClean="0">
                <a:solidFill>
                  <a:srgbClr val="002060"/>
                </a:solidFill>
              </a:rPr>
              <a:t> Rock/</a:t>
            </a:r>
            <a:r>
              <a:rPr lang="cs-CZ" sz="3500" b="1" dirty="0" err="1" smtClean="0">
                <a:solidFill>
                  <a:srgbClr val="002060"/>
                </a:solidFill>
              </a:rPr>
              <a:t>Uluru</a:t>
            </a:r>
            <a:r>
              <a:rPr lang="cs-CZ" sz="3500" b="1" dirty="0" smtClean="0">
                <a:solidFill>
                  <a:srgbClr val="002060"/>
                </a:solidFill>
              </a:rPr>
              <a:t> </a:t>
            </a:r>
            <a:r>
              <a:rPr lang="cs-CZ" sz="3500" dirty="0" smtClean="0">
                <a:solidFill>
                  <a:srgbClr val="002060"/>
                </a:solidFill>
              </a:rPr>
              <a:t>– </a:t>
            </a:r>
            <a:r>
              <a:rPr lang="cs-CZ" sz="3500" dirty="0" err="1" smtClean="0">
                <a:solidFill>
                  <a:srgbClr val="002060"/>
                </a:solidFill>
              </a:rPr>
              <a:t>the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largest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piece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of</a:t>
            </a:r>
            <a:r>
              <a:rPr lang="cs-CZ" sz="3500" dirty="0" smtClean="0">
                <a:solidFill>
                  <a:srgbClr val="002060"/>
                </a:solidFill>
              </a:rPr>
              <a:t> rock in </a:t>
            </a:r>
            <a:r>
              <a:rPr lang="cs-CZ" sz="3500" dirty="0" err="1" smtClean="0">
                <a:solidFill>
                  <a:srgbClr val="002060"/>
                </a:solidFill>
              </a:rPr>
              <a:t>the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world</a:t>
            </a:r>
            <a:endParaRPr lang="cs-CZ" sz="35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3500" b="1" dirty="0" err="1" smtClean="0">
                <a:solidFill>
                  <a:srgbClr val="002060"/>
                </a:solidFill>
              </a:rPr>
              <a:t>Mountain</a:t>
            </a:r>
            <a:r>
              <a:rPr lang="cs-CZ" sz="3500" b="1" dirty="0" smtClean="0">
                <a:solidFill>
                  <a:srgbClr val="002060"/>
                </a:solidFill>
              </a:rPr>
              <a:t> </a:t>
            </a:r>
            <a:r>
              <a:rPr lang="cs-CZ" sz="3500" b="1" dirty="0" err="1" smtClean="0">
                <a:solidFill>
                  <a:srgbClr val="002060"/>
                </a:solidFill>
              </a:rPr>
              <a:t>ranges</a:t>
            </a:r>
            <a:r>
              <a:rPr lang="cs-CZ" sz="3500" b="1" dirty="0" smtClean="0">
                <a:solidFill>
                  <a:srgbClr val="002060"/>
                </a:solidFill>
              </a:rPr>
              <a:t>: </a:t>
            </a:r>
            <a:r>
              <a:rPr lang="cs-CZ" sz="3500" dirty="0" err="1" smtClean="0">
                <a:solidFill>
                  <a:srgbClr val="002060"/>
                </a:solidFill>
              </a:rPr>
              <a:t>the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Australian</a:t>
            </a:r>
            <a:r>
              <a:rPr lang="cs-CZ" sz="3500" dirty="0" smtClean="0">
                <a:solidFill>
                  <a:srgbClr val="002060"/>
                </a:solidFill>
              </a:rPr>
              <a:t> </a:t>
            </a:r>
            <a:r>
              <a:rPr lang="cs-CZ" sz="3500" dirty="0" err="1" smtClean="0">
                <a:solidFill>
                  <a:srgbClr val="002060"/>
                </a:solidFill>
              </a:rPr>
              <a:t>Alps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72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Ayers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Rock/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Uluru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900" dirty="0" smtClean="0">
                <a:solidFill>
                  <a:srgbClr val="002060"/>
                </a:solidFill>
              </a:rPr>
              <a:t>Zdroj</a:t>
            </a:r>
            <a:r>
              <a:rPr lang="cs-CZ" sz="900" dirty="0">
                <a:solidFill>
                  <a:srgbClr val="002060"/>
                </a:solidFill>
              </a:rPr>
              <a:t>: [cit. 2013-05-04]. Dostupný pod licencí </a:t>
            </a:r>
            <a:r>
              <a:rPr lang="cs-CZ" sz="900" dirty="0" smtClean="0">
                <a:solidFill>
                  <a:srgbClr val="002060"/>
                </a:solidFill>
              </a:rPr>
              <a:t>public </a:t>
            </a:r>
            <a:r>
              <a:rPr lang="cs-CZ" sz="900" dirty="0" err="1" smtClean="0">
                <a:solidFill>
                  <a:srgbClr val="002060"/>
                </a:solidFill>
              </a:rPr>
              <a:t>domain</a:t>
            </a:r>
            <a:r>
              <a:rPr lang="cs-CZ" sz="900" dirty="0" smtClean="0">
                <a:solidFill>
                  <a:srgbClr val="002060"/>
                </a:solidFill>
              </a:rPr>
              <a:t> na </a:t>
            </a:r>
            <a:r>
              <a:rPr lang="cs-CZ" sz="900" dirty="0">
                <a:solidFill>
                  <a:srgbClr val="002060"/>
                </a:solidFill>
              </a:rPr>
              <a:t>WWW</a:t>
            </a:r>
            <a:r>
              <a:rPr lang="cs-CZ" sz="9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9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900" dirty="0" smtClean="0">
                <a:solidFill>
                  <a:srgbClr val="002060"/>
                </a:solidFill>
                <a:hlinkClick r:id="rId2"/>
              </a:rPr>
              <a:t>commons.wikimedia.org/wiki/File%3AUluruClip3ArtC1941.jpg</a:t>
            </a:r>
            <a:endParaRPr lang="cs-CZ" sz="9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9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556792"/>
            <a:ext cx="6502400" cy="448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Unusual</a:t>
            </a:r>
            <a:r>
              <a:rPr lang="cs-CZ" sz="6000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Animals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cs-CZ" sz="2800" dirty="0" err="1" smtClean="0">
                <a:solidFill>
                  <a:srgbClr val="002060"/>
                </a:solidFill>
              </a:rPr>
              <a:t>isolation</a:t>
            </a:r>
            <a:r>
              <a:rPr lang="cs-CZ" sz="2800" dirty="0" smtClean="0">
                <a:solidFill>
                  <a:srgbClr val="002060"/>
                </a:solidFill>
              </a:rPr>
              <a:t> and distance </a:t>
            </a:r>
            <a:r>
              <a:rPr lang="cs-CZ" sz="2800" dirty="0" err="1" smtClean="0">
                <a:solidFill>
                  <a:srgbClr val="002060"/>
                </a:solidFill>
              </a:rPr>
              <a:t>give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Australia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ist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special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character</a:t>
            </a:r>
            <a:r>
              <a:rPr lang="cs-CZ" sz="2800" dirty="0" smtClean="0">
                <a:solidFill>
                  <a:srgbClr val="002060"/>
                </a:solidFill>
              </a:rPr>
              <a:t>, </a:t>
            </a:r>
            <a:r>
              <a:rPr lang="cs-CZ" sz="2800" dirty="0" err="1" smtClean="0">
                <a:solidFill>
                  <a:srgbClr val="002060"/>
                </a:solidFill>
              </a:rPr>
              <a:t>including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the</a:t>
            </a:r>
            <a:r>
              <a:rPr lang="cs-CZ" sz="2800" dirty="0" smtClean="0">
                <a:solidFill>
                  <a:srgbClr val="002060"/>
                </a:solidFill>
              </a:rPr>
              <a:t> </a:t>
            </a:r>
            <a:r>
              <a:rPr lang="cs-CZ" sz="2800" dirty="0" err="1" smtClean="0">
                <a:solidFill>
                  <a:srgbClr val="002060"/>
                </a:solidFill>
              </a:rPr>
              <a:t>unique</a:t>
            </a:r>
            <a:r>
              <a:rPr lang="cs-CZ" sz="2800" dirty="0" smtClean="0">
                <a:solidFill>
                  <a:srgbClr val="002060"/>
                </a:solidFill>
              </a:rPr>
              <a:t> animal species: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kangaroo</a:t>
            </a:r>
            <a:r>
              <a:rPr lang="cs-CZ" sz="2800" b="1" dirty="0" smtClean="0">
                <a:solidFill>
                  <a:srgbClr val="002060"/>
                </a:solidFill>
              </a:rPr>
              <a:t>,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koala </a:t>
            </a:r>
            <a:r>
              <a:rPr lang="cs-CZ" sz="2800" b="1" dirty="0" err="1" smtClean="0">
                <a:solidFill>
                  <a:srgbClr val="002060"/>
                </a:solidFill>
              </a:rPr>
              <a:t>bear</a:t>
            </a:r>
            <a:r>
              <a:rPr lang="cs-CZ" sz="2800" b="1" dirty="0" smtClean="0">
                <a:solidFill>
                  <a:srgbClr val="002060"/>
                </a:solidFill>
              </a:rPr>
              <a:t>,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emu,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platypus</a:t>
            </a:r>
            <a:r>
              <a:rPr lang="cs-CZ" sz="2800" b="1" dirty="0" smtClean="0">
                <a:solidFill>
                  <a:srgbClr val="002060"/>
                </a:solidFill>
              </a:rPr>
              <a:t>,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wombat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8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 koala: </a:t>
            </a:r>
            <a:r>
              <a:rPr lang="cs-CZ" sz="800" dirty="0">
                <a:solidFill>
                  <a:srgbClr val="002060"/>
                </a:solidFill>
              </a:rPr>
              <a:t>[cit. 2013-05-04]. Dostupný pod licencí </a:t>
            </a:r>
            <a:r>
              <a:rPr lang="cs-CZ" sz="800" dirty="0" err="1">
                <a:solidFill>
                  <a:srgbClr val="002060"/>
                </a:solidFill>
              </a:rPr>
              <a:t>Creative</a:t>
            </a:r>
            <a:r>
              <a:rPr lang="cs-CZ" sz="800" dirty="0">
                <a:solidFill>
                  <a:srgbClr val="002060"/>
                </a:solidFill>
              </a:rPr>
              <a:t> </a:t>
            </a:r>
            <a:r>
              <a:rPr lang="cs-CZ" sz="800" dirty="0" err="1">
                <a:solidFill>
                  <a:srgbClr val="002060"/>
                </a:solidFill>
              </a:rPr>
              <a:t>Commons</a:t>
            </a:r>
            <a:r>
              <a:rPr lang="cs-CZ" sz="800" dirty="0">
                <a:solidFill>
                  <a:srgbClr val="002060"/>
                </a:solidFill>
              </a:rPr>
              <a:t> na </a:t>
            </a:r>
            <a:r>
              <a:rPr lang="cs-CZ" sz="800" dirty="0" smtClean="0">
                <a:solidFill>
                  <a:srgbClr val="002060"/>
                </a:solidFill>
              </a:rPr>
              <a:t>WWW:</a:t>
            </a:r>
          </a:p>
          <a:p>
            <a:pPr marL="0" indent="0">
              <a:buNone/>
            </a:pPr>
            <a:r>
              <a:rPr lang="cs-CZ" sz="800" dirty="0">
                <a:solidFill>
                  <a:srgbClr val="002060"/>
                </a:solidFill>
                <a:hlinkClick r:id="rId2"/>
              </a:rPr>
              <a:t>http://</a:t>
            </a:r>
            <a:r>
              <a:rPr lang="cs-CZ" sz="800" dirty="0" smtClean="0">
                <a:solidFill>
                  <a:srgbClr val="002060"/>
                </a:solidFill>
                <a:hlinkClick r:id="rId2"/>
              </a:rPr>
              <a:t>commons.wikimedia.org/wiki/File%3ACutest_Koala.jpg</a:t>
            </a: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800" dirty="0" smtClean="0">
                <a:solidFill>
                  <a:srgbClr val="002060"/>
                </a:solidFill>
              </a:rPr>
              <a:t>Zdroj </a:t>
            </a:r>
            <a:r>
              <a:rPr lang="cs-CZ" sz="800" dirty="0" err="1" smtClean="0">
                <a:solidFill>
                  <a:srgbClr val="002060"/>
                </a:solidFill>
              </a:rPr>
              <a:t>platypus</a:t>
            </a:r>
            <a:r>
              <a:rPr lang="cs-CZ" sz="800" dirty="0" smtClean="0">
                <a:solidFill>
                  <a:srgbClr val="002060"/>
                </a:solidFill>
              </a:rPr>
              <a:t>: </a:t>
            </a:r>
            <a:r>
              <a:rPr lang="cs-CZ" sz="800" dirty="0">
                <a:solidFill>
                  <a:srgbClr val="002060"/>
                </a:solidFill>
              </a:rPr>
              <a:t>[cit. 2013-05-04]. Dostupný pod licencí </a:t>
            </a:r>
            <a:r>
              <a:rPr lang="cs-CZ" sz="800" dirty="0" err="1">
                <a:solidFill>
                  <a:srgbClr val="002060"/>
                </a:solidFill>
              </a:rPr>
              <a:t>Creative</a:t>
            </a:r>
            <a:r>
              <a:rPr lang="cs-CZ" sz="800" dirty="0">
                <a:solidFill>
                  <a:srgbClr val="002060"/>
                </a:solidFill>
              </a:rPr>
              <a:t> </a:t>
            </a:r>
            <a:r>
              <a:rPr lang="cs-CZ" sz="800" dirty="0" err="1">
                <a:solidFill>
                  <a:srgbClr val="002060"/>
                </a:solidFill>
              </a:rPr>
              <a:t>Commons</a:t>
            </a:r>
            <a:r>
              <a:rPr lang="cs-CZ" sz="800" dirty="0">
                <a:solidFill>
                  <a:srgbClr val="002060"/>
                </a:solidFill>
              </a:rPr>
              <a:t> na WWW</a:t>
            </a:r>
            <a:r>
              <a:rPr lang="cs-CZ" sz="8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800" dirty="0">
                <a:solidFill>
                  <a:srgbClr val="002060"/>
                </a:solidFill>
                <a:hlinkClick r:id="rId3"/>
              </a:rPr>
              <a:t>http://</a:t>
            </a:r>
            <a:r>
              <a:rPr lang="cs-CZ" sz="800" dirty="0" smtClean="0">
                <a:solidFill>
                  <a:srgbClr val="002060"/>
                </a:solidFill>
                <a:hlinkClick r:id="rId3"/>
              </a:rPr>
              <a:t>commons.wikimedia.org/wiki/File%3A%E6%B0%B4%E4%B8%AD%E3%81%A7%E6%B3%B3%E3%81%90%E3%82%AB%E3%83%A2%E3%83%8E%E3%83%8F%E3%82%B7.JPG</a:t>
            </a:r>
            <a:endParaRPr lang="cs-CZ" sz="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1000" dirty="0" smtClean="0">
              <a:solidFill>
                <a:srgbClr val="00206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284984"/>
            <a:ext cx="3251200" cy="284048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285604"/>
            <a:ext cx="3888432" cy="284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0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Economy</a:t>
            </a:r>
            <a:endParaRPr lang="cs-CZ" sz="6000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a </a:t>
            </a:r>
            <a:r>
              <a:rPr lang="cs-CZ" dirty="0" err="1" smtClean="0">
                <a:solidFill>
                  <a:srgbClr val="002060"/>
                </a:solidFill>
              </a:rPr>
              <a:t>rich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counry</a:t>
            </a:r>
            <a:r>
              <a:rPr lang="cs-CZ" dirty="0" smtClean="0">
                <a:solidFill>
                  <a:srgbClr val="002060"/>
                </a:solidFill>
              </a:rPr>
              <a:t> in iron </a:t>
            </a:r>
            <a:r>
              <a:rPr lang="cs-CZ" dirty="0" err="1" smtClean="0">
                <a:solidFill>
                  <a:srgbClr val="002060"/>
                </a:solidFill>
              </a:rPr>
              <a:t>ore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oil</a:t>
            </a:r>
            <a:r>
              <a:rPr lang="cs-CZ" dirty="0" smtClean="0">
                <a:solidFill>
                  <a:srgbClr val="002060"/>
                </a:solidFill>
              </a:rPr>
              <a:t>, natural </a:t>
            </a:r>
            <a:r>
              <a:rPr lang="cs-CZ" dirty="0" err="1" smtClean="0">
                <a:solidFill>
                  <a:srgbClr val="002060"/>
                </a:solidFill>
              </a:rPr>
              <a:t>gass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coal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rich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also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gold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silver</a:t>
            </a:r>
            <a:r>
              <a:rPr lang="cs-CZ" dirty="0" smtClean="0">
                <a:solidFill>
                  <a:srgbClr val="002060"/>
                </a:solidFill>
              </a:rPr>
              <a:t> and </a:t>
            </a:r>
            <a:r>
              <a:rPr lang="cs-CZ" dirty="0" err="1" smtClean="0">
                <a:solidFill>
                  <a:srgbClr val="002060"/>
                </a:solidFill>
              </a:rPr>
              <a:t>other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precious</a:t>
            </a:r>
            <a:r>
              <a:rPr lang="cs-CZ" dirty="0" smtClean="0">
                <a:solidFill>
                  <a:srgbClr val="002060"/>
                </a:solidFill>
              </a:rPr>
              <a:t> metals</a:t>
            </a:r>
          </a:p>
          <a:p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greatest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producer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of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wool</a:t>
            </a:r>
            <a:r>
              <a:rPr lang="cs-CZ" dirty="0" smtClean="0">
                <a:solidFill>
                  <a:srgbClr val="002060"/>
                </a:solidFill>
              </a:rPr>
              <a:t> in </a:t>
            </a:r>
            <a:r>
              <a:rPr lang="cs-CZ" dirty="0" err="1" smtClean="0">
                <a:solidFill>
                  <a:srgbClr val="002060"/>
                </a:solidFill>
              </a:rPr>
              <a:t>the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world</a:t>
            </a:r>
            <a:endParaRPr lang="cs-CZ" dirty="0" smtClean="0">
              <a:solidFill>
                <a:srgbClr val="002060"/>
              </a:solidFill>
            </a:endParaRPr>
          </a:p>
          <a:p>
            <a:r>
              <a:rPr lang="cs-CZ" dirty="0" err="1" smtClean="0">
                <a:solidFill>
                  <a:srgbClr val="002060"/>
                </a:solidFill>
              </a:rPr>
              <a:t>other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cs-CZ" dirty="0" err="1" smtClean="0">
                <a:solidFill>
                  <a:srgbClr val="002060"/>
                </a:solidFill>
              </a:rPr>
              <a:t>exports</a:t>
            </a:r>
            <a:r>
              <a:rPr lang="cs-CZ" dirty="0" smtClean="0">
                <a:solidFill>
                  <a:srgbClr val="002060"/>
                </a:solidFill>
              </a:rPr>
              <a:t>: </a:t>
            </a:r>
            <a:r>
              <a:rPr lang="cs-CZ" dirty="0" err="1" smtClean="0">
                <a:solidFill>
                  <a:srgbClr val="002060"/>
                </a:solidFill>
              </a:rPr>
              <a:t>wheat</a:t>
            </a:r>
            <a:r>
              <a:rPr lang="cs-CZ" dirty="0" smtClean="0">
                <a:solidFill>
                  <a:srgbClr val="002060"/>
                </a:solidFill>
              </a:rPr>
              <a:t>, </a:t>
            </a:r>
            <a:r>
              <a:rPr lang="cs-CZ" dirty="0" err="1" smtClean="0">
                <a:solidFill>
                  <a:srgbClr val="002060"/>
                </a:solidFill>
              </a:rPr>
              <a:t>beef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and vine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18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Questions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sz="2800" b="1" dirty="0" err="1" smtClean="0">
                <a:solidFill>
                  <a:srgbClr val="002060"/>
                </a:solidFill>
              </a:rPr>
              <a:t>Australia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: </a:t>
            </a:r>
          </a:p>
          <a:p>
            <a:pPr marL="457200" indent="-457200">
              <a:buAutoNum type="alphaLcParenR"/>
            </a:pPr>
            <a:r>
              <a:rPr lang="cs-CZ" sz="2800" b="1" dirty="0" smtClean="0">
                <a:solidFill>
                  <a:srgbClr val="002060"/>
                </a:solidFill>
              </a:rPr>
              <a:t>a </a:t>
            </a:r>
            <a:r>
              <a:rPr lang="cs-CZ" sz="2800" b="1" dirty="0" err="1" smtClean="0">
                <a:solidFill>
                  <a:srgbClr val="002060"/>
                </a:solidFill>
              </a:rPr>
              <a:t>continent</a:t>
            </a:r>
            <a:r>
              <a:rPr lang="cs-CZ" sz="2800" b="1" dirty="0" smtClean="0">
                <a:solidFill>
                  <a:srgbClr val="002060"/>
                </a:solidFill>
              </a:rPr>
              <a:t>  b) </a:t>
            </a:r>
            <a:r>
              <a:rPr lang="cs-CZ" sz="2800" b="1" dirty="0" err="1" smtClean="0">
                <a:solidFill>
                  <a:srgbClr val="002060"/>
                </a:solidFill>
              </a:rPr>
              <a:t>an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island</a:t>
            </a:r>
            <a:r>
              <a:rPr lang="cs-CZ" sz="2800" b="1" dirty="0" smtClean="0">
                <a:solidFill>
                  <a:srgbClr val="002060"/>
                </a:solidFill>
              </a:rPr>
              <a:t>   c) </a:t>
            </a:r>
            <a:r>
              <a:rPr lang="cs-CZ" sz="2800" b="1" dirty="0" err="1" smtClean="0">
                <a:solidFill>
                  <a:srgbClr val="002060"/>
                </a:solidFill>
              </a:rPr>
              <a:t>both</a:t>
            </a:r>
            <a:endParaRPr lang="cs-CZ" sz="28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 startAt="2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largest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piece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rock in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world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called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>
              <a:buAutoNum type="arabicPeriod" startAt="2"/>
            </a:pPr>
            <a:r>
              <a:rPr lang="cs-CZ" sz="2800" b="1" dirty="0" err="1" smtClean="0">
                <a:solidFill>
                  <a:srgbClr val="002060"/>
                </a:solidFill>
              </a:rPr>
              <a:t>What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weather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like</a:t>
            </a:r>
            <a:r>
              <a:rPr lang="cs-CZ" sz="2800" b="1" dirty="0" smtClean="0">
                <a:solidFill>
                  <a:srgbClr val="002060"/>
                </a:solidFill>
              </a:rPr>
              <a:t> in </a:t>
            </a:r>
            <a:r>
              <a:rPr lang="cs-CZ" sz="2800" b="1" dirty="0" err="1" smtClean="0">
                <a:solidFill>
                  <a:srgbClr val="002060"/>
                </a:solidFill>
              </a:rPr>
              <a:t>the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north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Australia</a:t>
            </a:r>
            <a:r>
              <a:rPr lang="cs-CZ" sz="2800" b="1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>
              <a:buAutoNum type="arabicPeriod" startAt="2"/>
            </a:pPr>
            <a:r>
              <a:rPr lang="cs-CZ" sz="2800" b="1" dirty="0" err="1" smtClean="0">
                <a:solidFill>
                  <a:srgbClr val="002060"/>
                </a:solidFill>
              </a:rPr>
              <a:t>Wombat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is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an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Australia</a:t>
            </a:r>
            <a:r>
              <a:rPr lang="cs-CZ" sz="2800" b="1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002060"/>
                </a:solidFill>
              </a:rPr>
              <a:t>a) </a:t>
            </a:r>
            <a:r>
              <a:rPr lang="cs-CZ" sz="2800" b="1" dirty="0" err="1" smtClean="0">
                <a:solidFill>
                  <a:srgbClr val="002060"/>
                </a:solidFill>
              </a:rPr>
              <a:t>aboriginal</a:t>
            </a:r>
            <a:r>
              <a:rPr lang="cs-CZ" sz="2800" b="1" dirty="0" smtClean="0">
                <a:solidFill>
                  <a:srgbClr val="002060"/>
                </a:solidFill>
              </a:rPr>
              <a:t>  b) animal  c) </a:t>
            </a:r>
            <a:r>
              <a:rPr lang="cs-CZ" sz="2800" b="1" dirty="0" err="1" smtClean="0">
                <a:solidFill>
                  <a:srgbClr val="002060"/>
                </a:solidFill>
              </a:rPr>
              <a:t>kind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of</a:t>
            </a:r>
            <a:r>
              <a:rPr lang="cs-CZ" sz="2800" b="1" dirty="0" smtClean="0">
                <a:solidFill>
                  <a:srgbClr val="002060"/>
                </a:solidFill>
              </a:rPr>
              <a:t> </a:t>
            </a:r>
            <a:r>
              <a:rPr lang="cs-CZ" sz="2800" b="1" dirty="0" err="1" smtClean="0">
                <a:solidFill>
                  <a:srgbClr val="002060"/>
                </a:solidFill>
              </a:rPr>
              <a:t>boat</a:t>
            </a:r>
            <a:r>
              <a:rPr lang="cs-CZ" sz="2800" b="1" dirty="0" smtClean="0">
                <a:solidFill>
                  <a:srgbClr val="002060"/>
                </a:solidFill>
              </a:rPr>
              <a:t>  d) </a:t>
            </a:r>
            <a:r>
              <a:rPr lang="cs-CZ" sz="2800" b="1" dirty="0" err="1" smtClean="0">
                <a:solidFill>
                  <a:srgbClr val="002060"/>
                </a:solidFill>
              </a:rPr>
              <a:t>holy</a:t>
            </a:r>
            <a:r>
              <a:rPr lang="cs-CZ" sz="2800" b="1" dirty="0" smtClean="0">
                <a:solidFill>
                  <a:srgbClr val="002060"/>
                </a:solidFill>
              </a:rPr>
              <a:t> place</a:t>
            </a:r>
          </a:p>
          <a:p>
            <a:pPr marL="457200" indent="-457200">
              <a:buAutoNum type="arabicPeriod" startAt="2"/>
            </a:pPr>
            <a:endParaRPr lang="cs-CZ" sz="2000" dirty="0" smtClean="0">
              <a:solidFill>
                <a:srgbClr val="002060"/>
              </a:solidFill>
            </a:endParaRPr>
          </a:p>
          <a:p>
            <a:pPr marL="514350" indent="-514350">
              <a:buAutoNum type="alphaLcParenR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2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9587</TotalTime>
  <Words>655</Words>
  <Application>Microsoft Office PowerPoint</Application>
  <PresentationFormat>Předvádění na obrazovce (4:3)</PresentationFormat>
  <Paragraphs>163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Prezentace aplikace PowerPoint</vt:lpstr>
      <vt:lpstr>Geography - Location</vt:lpstr>
      <vt:lpstr>Climate</vt:lpstr>
      <vt:lpstr>Climate Map</vt:lpstr>
      <vt:lpstr>Basic geographical facts</vt:lpstr>
      <vt:lpstr>Ayers Rock/Uluru</vt:lpstr>
      <vt:lpstr>Unusual Animals</vt:lpstr>
      <vt:lpstr>Economy</vt:lpstr>
      <vt:lpstr>Questions</vt:lpstr>
      <vt:lpstr>Answer Key</vt:lpstr>
      <vt:lpstr>Source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školy: Autor:</dc:title>
  <dc:creator>NB</dc:creator>
  <cp:lastModifiedBy>Lucie Babišová</cp:lastModifiedBy>
  <cp:revision>939</cp:revision>
  <dcterms:created xsi:type="dcterms:W3CDTF">2011-12-27T20:15:32Z</dcterms:created>
  <dcterms:modified xsi:type="dcterms:W3CDTF">2013-06-20T17:50:03Z</dcterms:modified>
</cp:coreProperties>
</file>