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0"/>
  </p:notesMasterIdLst>
  <p:sldIdLst>
    <p:sldId id="259" r:id="rId2"/>
    <p:sldId id="260" r:id="rId3"/>
    <p:sldId id="265" r:id="rId4"/>
    <p:sldId id="266" r:id="rId5"/>
    <p:sldId id="267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0066"/>
    <a:srgbClr val="000000"/>
    <a:srgbClr val="00FF00"/>
    <a:srgbClr val="003300"/>
    <a:srgbClr val="00FF99"/>
    <a:srgbClr val="FF00FF"/>
    <a:srgbClr val="9900CC"/>
    <a:srgbClr val="00FFFF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822" autoAdjust="0"/>
    <p:restoredTop sz="95341" autoAdjust="0"/>
  </p:normalViewPr>
  <p:slideViewPr>
    <p:cSldViewPr>
      <p:cViewPr>
        <p:scale>
          <a:sx n="75" d="100"/>
          <a:sy n="75" d="100"/>
        </p:scale>
        <p:origin x="-114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88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54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845662-10A7-4752-9E2D-8B5796096519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4239D7-A7E0-4AFA-8120-5D3156E3F5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83983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7963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0052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3816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0844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2119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0318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5350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2155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3904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8574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6233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1332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commons.wikimedia.org/wiki/File:Flag_of_Australia.sv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commons.wikimedia.org/wiki/File:Australia_map_(English).svg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6863735"/>
              </p:ext>
            </p:extLst>
          </p:nvPr>
        </p:nvGraphicFramePr>
        <p:xfrm>
          <a:off x="413284" y="1704114"/>
          <a:ext cx="8280920" cy="498461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9988"/>
                <a:gridCol w="6520932"/>
              </a:tblGrid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Název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Australia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– Basic </a:t>
                      </a:r>
                      <a:r>
                        <a:rPr lang="cs-CZ" sz="17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facts</a:t>
                      </a:r>
                      <a:endParaRPr lang="cs-CZ" sz="1700" b="1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Předmět, ročník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Seminář z anglického jazyka, septima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Tematická oblast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Reálie anglicky </a:t>
                      </a:r>
                      <a:r>
                        <a:rPr lang="cs-CZ" sz="1700" b="0" baseline="0" smtClean="0">
                          <a:latin typeface="Arial" pitchFamily="34" charset="0"/>
                          <a:cs typeface="Arial" pitchFamily="34" charset="0"/>
                        </a:rPr>
                        <a:t>mluvících </a:t>
                      </a:r>
                      <a:r>
                        <a:rPr lang="cs-CZ" sz="1700" b="0" baseline="0" smtClean="0">
                          <a:latin typeface="Arial" pitchFamily="34" charset="0"/>
                          <a:cs typeface="Arial" pitchFamily="34" charset="0"/>
                        </a:rPr>
                        <a:t>zemí I.</a:t>
                      </a:r>
                      <a:endParaRPr lang="cs-CZ" sz="1700" b="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Anotace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Jedná se o prezentaci s výkladem, obrázky a úkoly. 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Klíčová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slova</a:t>
                      </a:r>
                      <a:endParaRPr lang="cs-CZ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Area,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population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capital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political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system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population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, flag.</a:t>
                      </a: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Autor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Mgr. Lucie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cs-CZ" sz="17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Babišová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Datum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2. 5. 2013 </a:t>
                      </a: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Škola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Gymnázium Jana Opletala, Litovel, Opletalova 189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Projekt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EU peníze středním školám,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reg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. č.: CZ.1.07/1.5.00/34.0221</a:t>
                      </a:r>
                    </a:p>
                    <a:p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8748464" cy="154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7036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Australia</a:t>
            </a:r>
            <a:r>
              <a:rPr lang="cs-CZ" sz="60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 – Basic </a:t>
            </a:r>
            <a:r>
              <a:rPr lang="cs-CZ" sz="60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facts</a:t>
            </a:r>
            <a:endParaRPr lang="cs-CZ" sz="6000" dirty="0">
              <a:solidFill>
                <a:srgbClr val="00206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37321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sz="2800" b="1" dirty="0" err="1" smtClean="0">
                <a:solidFill>
                  <a:srgbClr val="002060"/>
                </a:solidFill>
              </a:rPr>
              <a:t>The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official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name</a:t>
            </a:r>
            <a:r>
              <a:rPr lang="cs-CZ" sz="2800" b="1" dirty="0" smtClean="0">
                <a:solidFill>
                  <a:srgbClr val="002060"/>
                </a:solidFill>
              </a:rPr>
              <a:t>: </a:t>
            </a:r>
            <a:r>
              <a:rPr lang="cs-CZ" sz="2800" dirty="0" err="1" smtClean="0">
                <a:solidFill>
                  <a:srgbClr val="002060"/>
                </a:solidFill>
              </a:rPr>
              <a:t>The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Commonwealth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of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Australia</a:t>
            </a:r>
            <a:endParaRPr lang="cs-CZ" sz="28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sz="2800" b="1" dirty="0" smtClean="0">
                <a:solidFill>
                  <a:srgbClr val="002060"/>
                </a:solidFill>
              </a:rPr>
              <a:t>T</a:t>
            </a:r>
            <a:r>
              <a:rPr lang="cs-CZ" sz="2800" b="1" dirty="0" err="1" smtClean="0">
                <a:solidFill>
                  <a:srgbClr val="002060"/>
                </a:solidFill>
              </a:rPr>
              <a:t>otal</a:t>
            </a:r>
            <a:r>
              <a:rPr lang="cs-CZ" sz="2800" b="1" dirty="0" smtClean="0">
                <a:solidFill>
                  <a:srgbClr val="002060"/>
                </a:solidFill>
              </a:rPr>
              <a:t> area: </a:t>
            </a:r>
            <a:r>
              <a:rPr lang="cs-CZ" sz="2800" dirty="0" smtClean="0">
                <a:solidFill>
                  <a:srgbClr val="002060"/>
                </a:solidFill>
              </a:rPr>
              <a:t>7,686,850 </a:t>
            </a:r>
            <a:r>
              <a:rPr lang="cs-CZ" sz="2800" dirty="0" err="1" smtClean="0">
                <a:solidFill>
                  <a:srgbClr val="002060"/>
                </a:solidFill>
              </a:rPr>
              <a:t>sq</a:t>
            </a:r>
            <a:r>
              <a:rPr lang="cs-CZ" sz="2800" dirty="0" smtClean="0">
                <a:solidFill>
                  <a:srgbClr val="002060"/>
                </a:solidFill>
              </a:rPr>
              <a:t> km</a:t>
            </a:r>
            <a:endParaRPr lang="cs-CZ" sz="28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2800" b="1" dirty="0" err="1" smtClean="0">
                <a:solidFill>
                  <a:srgbClr val="002060"/>
                </a:solidFill>
              </a:rPr>
              <a:t>Population</a:t>
            </a:r>
            <a:r>
              <a:rPr lang="cs-CZ" sz="2800" b="1" dirty="0" smtClean="0">
                <a:solidFill>
                  <a:srgbClr val="002060"/>
                </a:solidFill>
              </a:rPr>
              <a:t>:</a:t>
            </a:r>
            <a:r>
              <a:rPr lang="cs-CZ" sz="2800" dirty="0" smtClean="0">
                <a:solidFill>
                  <a:srgbClr val="002060"/>
                </a:solidFill>
              </a:rPr>
              <a:t> 20 </a:t>
            </a:r>
            <a:r>
              <a:rPr lang="cs-CZ" sz="2800" dirty="0" err="1" smtClean="0">
                <a:solidFill>
                  <a:srgbClr val="002060"/>
                </a:solidFill>
              </a:rPr>
              <a:t>million</a:t>
            </a:r>
            <a:endParaRPr lang="cs-CZ" sz="28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2800" b="1" dirty="0" err="1" smtClean="0">
                <a:solidFill>
                  <a:srgbClr val="002060"/>
                </a:solidFill>
              </a:rPr>
              <a:t>Capital</a:t>
            </a:r>
            <a:r>
              <a:rPr lang="cs-CZ" sz="2800" b="1" dirty="0" smtClean="0">
                <a:solidFill>
                  <a:srgbClr val="002060"/>
                </a:solidFill>
              </a:rPr>
              <a:t>:</a:t>
            </a:r>
            <a:r>
              <a:rPr lang="cs-CZ" sz="2800" dirty="0" smtClean="0">
                <a:solidFill>
                  <a:srgbClr val="002060"/>
                </a:solidFill>
              </a:rPr>
              <a:t> Canberra</a:t>
            </a:r>
            <a:endParaRPr lang="cs-CZ" sz="28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2800" b="1" dirty="0" smtClean="0">
                <a:solidFill>
                  <a:srgbClr val="002060"/>
                </a:solidFill>
              </a:rPr>
              <a:t>Major </a:t>
            </a:r>
            <a:r>
              <a:rPr lang="cs-CZ" sz="2800" b="1" dirty="0" err="1" smtClean="0">
                <a:solidFill>
                  <a:srgbClr val="002060"/>
                </a:solidFill>
              </a:rPr>
              <a:t>cities</a:t>
            </a:r>
            <a:r>
              <a:rPr lang="cs-CZ" sz="2800" b="1" dirty="0" smtClean="0">
                <a:solidFill>
                  <a:srgbClr val="002060"/>
                </a:solidFill>
              </a:rPr>
              <a:t>: </a:t>
            </a:r>
            <a:r>
              <a:rPr lang="cs-CZ" sz="2800" dirty="0" smtClean="0">
                <a:solidFill>
                  <a:srgbClr val="002060"/>
                </a:solidFill>
              </a:rPr>
              <a:t>Sydney, Melbourne, Brisbane, Perth</a:t>
            </a:r>
          </a:p>
          <a:p>
            <a:pPr marL="0" indent="0">
              <a:buNone/>
            </a:pPr>
            <a:r>
              <a:rPr lang="cs-CZ" sz="2800" b="1" dirty="0" err="1" smtClean="0">
                <a:solidFill>
                  <a:srgbClr val="002060"/>
                </a:solidFill>
              </a:rPr>
              <a:t>Nickname</a:t>
            </a:r>
            <a:r>
              <a:rPr lang="cs-CZ" sz="2800" b="1" dirty="0" smtClean="0">
                <a:solidFill>
                  <a:srgbClr val="002060"/>
                </a:solidFill>
              </a:rPr>
              <a:t>: </a:t>
            </a:r>
            <a:r>
              <a:rPr lang="cs-CZ" sz="2800" dirty="0" smtClean="0">
                <a:solidFill>
                  <a:srgbClr val="002060"/>
                </a:solidFill>
              </a:rPr>
              <a:t>Oz (</a:t>
            </a:r>
            <a:r>
              <a:rPr lang="cs-CZ" sz="2800" dirty="0" err="1" smtClean="0">
                <a:solidFill>
                  <a:srgbClr val="002060"/>
                </a:solidFill>
              </a:rPr>
              <a:t>Aussie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is</a:t>
            </a:r>
            <a:r>
              <a:rPr lang="cs-CZ" sz="2800" dirty="0" smtClean="0">
                <a:solidFill>
                  <a:srgbClr val="002060"/>
                </a:solidFill>
              </a:rPr>
              <a:t> a </a:t>
            </a:r>
            <a:r>
              <a:rPr lang="cs-CZ" sz="2800" dirty="0" err="1" smtClean="0">
                <a:solidFill>
                  <a:srgbClr val="002060"/>
                </a:solidFill>
              </a:rPr>
              <a:t>nickname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for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an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Australian</a:t>
            </a:r>
            <a:r>
              <a:rPr lang="cs-CZ" sz="2800" dirty="0" smtClean="0">
                <a:solidFill>
                  <a:srgbClr val="002060"/>
                </a:solidFill>
              </a:rPr>
              <a:t>)</a:t>
            </a:r>
            <a:endParaRPr lang="cs-CZ" sz="28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2800" b="1" dirty="0" smtClean="0">
                <a:solidFill>
                  <a:srgbClr val="002060"/>
                </a:solidFill>
              </a:rPr>
              <a:t>Flag: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dark</a:t>
            </a:r>
            <a:r>
              <a:rPr lang="cs-CZ" sz="2800" dirty="0" smtClean="0">
                <a:solidFill>
                  <a:srgbClr val="002060"/>
                </a:solidFill>
              </a:rPr>
              <a:t> blue, </a:t>
            </a:r>
            <a:r>
              <a:rPr lang="cs-CZ" sz="2800" dirty="0" err="1" smtClean="0">
                <a:solidFill>
                  <a:srgbClr val="002060"/>
                </a:solidFill>
              </a:rPr>
              <a:t>with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the</a:t>
            </a:r>
            <a:r>
              <a:rPr lang="cs-CZ" sz="2800" dirty="0" smtClean="0">
                <a:solidFill>
                  <a:srgbClr val="002060"/>
                </a:solidFill>
              </a:rPr>
              <a:t> Union Jack (</a:t>
            </a:r>
            <a:r>
              <a:rPr lang="cs-CZ" sz="2800" dirty="0" err="1" smtClean="0">
                <a:solidFill>
                  <a:srgbClr val="002060"/>
                </a:solidFill>
              </a:rPr>
              <a:t>the</a:t>
            </a:r>
            <a:r>
              <a:rPr lang="cs-CZ" sz="2800" dirty="0" smtClean="0">
                <a:solidFill>
                  <a:srgbClr val="002060"/>
                </a:solidFill>
              </a:rPr>
              <a:t> flag </a:t>
            </a:r>
            <a:r>
              <a:rPr lang="cs-CZ" sz="2800" dirty="0" err="1" smtClean="0">
                <a:solidFill>
                  <a:srgbClr val="002060"/>
                </a:solidFill>
              </a:rPr>
              <a:t>of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the</a:t>
            </a:r>
            <a:r>
              <a:rPr lang="cs-CZ" sz="2800" dirty="0" smtClean="0">
                <a:solidFill>
                  <a:srgbClr val="002060"/>
                </a:solidFill>
              </a:rPr>
              <a:t> UK) in </a:t>
            </a:r>
            <a:r>
              <a:rPr lang="cs-CZ" sz="2800" dirty="0" err="1" smtClean="0">
                <a:solidFill>
                  <a:srgbClr val="002060"/>
                </a:solidFill>
              </a:rPr>
              <a:t>the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upper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left</a:t>
            </a:r>
            <a:r>
              <a:rPr lang="cs-CZ" sz="2800" dirty="0" smtClean="0">
                <a:solidFill>
                  <a:srgbClr val="002060"/>
                </a:solidFill>
              </a:rPr>
              <a:t> hand </a:t>
            </a:r>
            <a:r>
              <a:rPr lang="cs-CZ" sz="2800" dirty="0" err="1" smtClean="0">
                <a:solidFill>
                  <a:srgbClr val="002060"/>
                </a:solidFill>
              </a:rPr>
              <a:t>corner</a:t>
            </a:r>
            <a:r>
              <a:rPr lang="cs-CZ" sz="2800" dirty="0" smtClean="0">
                <a:solidFill>
                  <a:srgbClr val="002060"/>
                </a:solidFill>
              </a:rPr>
              <a:t> and a </a:t>
            </a:r>
            <a:r>
              <a:rPr lang="cs-CZ" sz="2800" dirty="0" err="1" smtClean="0">
                <a:solidFill>
                  <a:srgbClr val="002060"/>
                </a:solidFill>
              </a:rPr>
              <a:t>seven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pointed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star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known</a:t>
            </a:r>
            <a:r>
              <a:rPr lang="cs-CZ" sz="2800" dirty="0" smtClean="0">
                <a:solidFill>
                  <a:srgbClr val="002060"/>
                </a:solidFill>
              </a:rPr>
              <a:t> as </a:t>
            </a:r>
            <a:r>
              <a:rPr lang="cs-CZ" sz="2800" dirty="0" err="1" smtClean="0">
                <a:solidFill>
                  <a:srgbClr val="002060"/>
                </a:solidFill>
              </a:rPr>
              <a:t>the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Commonwealth</a:t>
            </a:r>
            <a:r>
              <a:rPr lang="cs-CZ" sz="2800" dirty="0" smtClean="0">
                <a:solidFill>
                  <a:srgbClr val="002060"/>
                </a:solidFill>
              </a:rPr>
              <a:t> Star, </a:t>
            </a:r>
            <a:r>
              <a:rPr lang="cs-CZ" sz="2800" dirty="0" err="1" smtClean="0">
                <a:solidFill>
                  <a:srgbClr val="002060"/>
                </a:solidFill>
              </a:rPr>
              <a:t>which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represents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the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federation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of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colonoie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of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Australia</a:t>
            </a:r>
            <a:r>
              <a:rPr lang="cs-CZ" sz="2800" dirty="0" smtClean="0">
                <a:solidFill>
                  <a:srgbClr val="002060"/>
                </a:solidFill>
              </a:rPr>
              <a:t> in 1901 in </a:t>
            </a:r>
            <a:r>
              <a:rPr lang="cs-CZ" sz="2800" dirty="0" err="1" smtClean="0">
                <a:solidFill>
                  <a:srgbClr val="002060"/>
                </a:solidFill>
              </a:rPr>
              <a:t>the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lower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lef</a:t>
            </a:r>
            <a:r>
              <a:rPr lang="cs-CZ" sz="2800" dirty="0" smtClean="0">
                <a:solidFill>
                  <a:srgbClr val="002060"/>
                </a:solidFill>
              </a:rPr>
              <a:t> hand </a:t>
            </a:r>
            <a:r>
              <a:rPr lang="cs-CZ" sz="2800" dirty="0" err="1" smtClean="0">
                <a:solidFill>
                  <a:srgbClr val="002060"/>
                </a:solidFill>
              </a:rPr>
              <a:t>corner</a:t>
            </a:r>
            <a:r>
              <a:rPr lang="cs-CZ" sz="2800" dirty="0" smtClean="0">
                <a:solidFill>
                  <a:srgbClr val="002060"/>
                </a:solidFill>
              </a:rPr>
              <a:t>. </a:t>
            </a:r>
            <a:r>
              <a:rPr lang="cs-CZ" sz="2800" dirty="0" err="1" smtClean="0">
                <a:solidFill>
                  <a:srgbClr val="002060"/>
                </a:solidFill>
              </a:rPr>
              <a:t>The</a:t>
            </a:r>
            <a:r>
              <a:rPr lang="cs-CZ" sz="2800" dirty="0" smtClean="0">
                <a:solidFill>
                  <a:srgbClr val="002060"/>
                </a:solidFill>
              </a:rPr>
              <a:t> rest </a:t>
            </a:r>
            <a:r>
              <a:rPr lang="cs-CZ" sz="2800" dirty="0" err="1" smtClean="0">
                <a:solidFill>
                  <a:srgbClr val="002060"/>
                </a:solidFill>
              </a:rPr>
              <a:t>of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the</a:t>
            </a:r>
            <a:r>
              <a:rPr lang="cs-CZ" sz="2800" dirty="0" smtClean="0">
                <a:solidFill>
                  <a:srgbClr val="002060"/>
                </a:solidFill>
              </a:rPr>
              <a:t> flag </a:t>
            </a:r>
            <a:r>
              <a:rPr lang="cs-CZ" sz="2800" dirty="0" err="1" smtClean="0">
                <a:solidFill>
                  <a:srgbClr val="002060"/>
                </a:solidFill>
              </a:rPr>
              <a:t>is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the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Souther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Cross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constelation</a:t>
            </a:r>
            <a:r>
              <a:rPr lang="cs-CZ" sz="2800" dirty="0" smtClean="0">
                <a:solidFill>
                  <a:srgbClr val="002060"/>
                </a:solidFill>
              </a:rPr>
              <a:t> (</a:t>
            </a:r>
            <a:r>
              <a:rPr lang="cs-CZ" sz="2800" dirty="0" err="1" smtClean="0">
                <a:solidFill>
                  <a:srgbClr val="002060"/>
                </a:solidFill>
              </a:rPr>
              <a:t>can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only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be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seen</a:t>
            </a:r>
            <a:r>
              <a:rPr lang="cs-CZ" sz="2800" dirty="0" smtClean="0">
                <a:solidFill>
                  <a:srgbClr val="002060"/>
                </a:solidFill>
              </a:rPr>
              <a:t> in </a:t>
            </a:r>
            <a:r>
              <a:rPr lang="cs-CZ" sz="2800" dirty="0" err="1" smtClean="0">
                <a:solidFill>
                  <a:srgbClr val="002060"/>
                </a:solidFill>
              </a:rPr>
              <a:t>the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southern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hemisphere</a:t>
            </a:r>
            <a:r>
              <a:rPr lang="cs-CZ" sz="2800" dirty="0" smtClean="0">
                <a:solidFill>
                  <a:srgbClr val="002060"/>
                </a:solidFill>
              </a:rPr>
              <a:t>)</a:t>
            </a:r>
            <a:endParaRPr lang="cs-CZ" sz="28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28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0506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The</a:t>
            </a:r>
            <a:r>
              <a:rPr lang="cs-CZ" sz="60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 Flag</a:t>
            </a:r>
            <a:endParaRPr lang="cs-CZ" sz="6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1000" dirty="0" smtClean="0">
                <a:solidFill>
                  <a:srgbClr val="002060"/>
                </a:solidFill>
              </a:rPr>
              <a:t>Zdroj: [cit. 2013-05-02]. Dostupný pod licencí public </a:t>
            </a:r>
            <a:r>
              <a:rPr lang="cs-CZ" sz="1000" dirty="0" err="1" smtClean="0">
                <a:solidFill>
                  <a:srgbClr val="002060"/>
                </a:solidFill>
              </a:rPr>
              <a:t>domain</a:t>
            </a:r>
            <a:r>
              <a:rPr lang="cs-CZ" sz="1000" dirty="0" smtClean="0">
                <a:solidFill>
                  <a:srgbClr val="002060"/>
                </a:solidFill>
              </a:rPr>
              <a:t> na WWW:</a:t>
            </a:r>
          </a:p>
          <a:p>
            <a:pPr marL="0" indent="0">
              <a:buNone/>
            </a:pPr>
            <a:r>
              <a:rPr lang="cs-CZ" sz="1000" dirty="0">
                <a:solidFill>
                  <a:srgbClr val="002060"/>
                </a:solidFill>
                <a:hlinkClick r:id="rId2"/>
              </a:rPr>
              <a:t>http://</a:t>
            </a:r>
            <a:r>
              <a:rPr lang="cs-CZ" sz="1000" dirty="0" smtClean="0">
                <a:solidFill>
                  <a:srgbClr val="002060"/>
                </a:solidFill>
                <a:hlinkClick r:id="rId2"/>
              </a:rPr>
              <a:t>commons.wikimedia.org/wiki/File%3AFlag_of_Australia.svg</a:t>
            </a: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1772816"/>
            <a:ext cx="6480720" cy="3960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1720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Government</a:t>
            </a:r>
            <a:endParaRPr lang="cs-CZ" sz="6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lnSpcReduction="10000"/>
          </a:bodyPr>
          <a:lstStyle/>
          <a:p>
            <a:r>
              <a:rPr lang="cs-CZ" b="1" dirty="0" err="1">
                <a:solidFill>
                  <a:srgbClr val="002060"/>
                </a:solidFill>
              </a:rPr>
              <a:t>constitutional</a:t>
            </a:r>
            <a:r>
              <a:rPr lang="cs-CZ" b="1" dirty="0">
                <a:solidFill>
                  <a:srgbClr val="002060"/>
                </a:solidFill>
              </a:rPr>
              <a:t> monarchy </a:t>
            </a:r>
            <a:r>
              <a:rPr lang="cs-CZ" dirty="0">
                <a:solidFill>
                  <a:srgbClr val="002060"/>
                </a:solidFill>
              </a:rPr>
              <a:t>– </a:t>
            </a:r>
            <a:r>
              <a:rPr lang="cs-CZ" b="1" dirty="0" err="1">
                <a:solidFill>
                  <a:srgbClr val="002060"/>
                </a:solidFill>
              </a:rPr>
              <a:t>Britsih</a:t>
            </a:r>
            <a:r>
              <a:rPr lang="cs-CZ" b="1" dirty="0">
                <a:solidFill>
                  <a:srgbClr val="002060"/>
                </a:solidFill>
              </a:rPr>
              <a:t> </a:t>
            </a:r>
            <a:r>
              <a:rPr lang="cs-CZ" b="1" dirty="0" err="1">
                <a:solidFill>
                  <a:srgbClr val="002060"/>
                </a:solidFill>
              </a:rPr>
              <a:t>monarch</a:t>
            </a:r>
            <a:r>
              <a:rPr lang="cs-CZ" b="1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is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still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the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official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head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of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the</a:t>
            </a:r>
            <a:r>
              <a:rPr lang="cs-CZ" dirty="0">
                <a:solidFill>
                  <a:srgbClr val="002060"/>
                </a:solidFill>
              </a:rPr>
              <a:t> country</a:t>
            </a:r>
          </a:p>
          <a:p>
            <a:r>
              <a:rPr lang="cs-CZ" dirty="0">
                <a:solidFill>
                  <a:srgbClr val="002060"/>
                </a:solidFill>
              </a:rPr>
              <a:t>in </a:t>
            </a:r>
            <a:r>
              <a:rPr lang="cs-CZ" dirty="0" err="1">
                <a:solidFill>
                  <a:srgbClr val="002060"/>
                </a:solidFill>
              </a:rPr>
              <a:t>practice</a:t>
            </a:r>
            <a:r>
              <a:rPr lang="cs-CZ" dirty="0">
                <a:solidFill>
                  <a:srgbClr val="002060"/>
                </a:solidFill>
              </a:rPr>
              <a:t>: </a:t>
            </a:r>
            <a:r>
              <a:rPr lang="cs-CZ" dirty="0" err="1">
                <a:solidFill>
                  <a:srgbClr val="002060"/>
                </a:solidFill>
              </a:rPr>
              <a:t>the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head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of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the</a:t>
            </a:r>
            <a:r>
              <a:rPr lang="cs-CZ" dirty="0">
                <a:solidFill>
                  <a:srgbClr val="002060"/>
                </a:solidFill>
              </a:rPr>
              <a:t> country </a:t>
            </a:r>
            <a:r>
              <a:rPr lang="cs-CZ" dirty="0" err="1">
                <a:solidFill>
                  <a:srgbClr val="002060"/>
                </a:solidFill>
              </a:rPr>
              <a:t>is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the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b="1" dirty="0" err="1" smtClean="0">
                <a:solidFill>
                  <a:srgbClr val="002060"/>
                </a:solidFill>
              </a:rPr>
              <a:t>governor-general</a:t>
            </a:r>
            <a:endParaRPr lang="cs-CZ" b="1" dirty="0" smtClean="0">
              <a:solidFill>
                <a:srgbClr val="002060"/>
              </a:solidFill>
            </a:endParaRPr>
          </a:p>
          <a:p>
            <a:r>
              <a:rPr lang="cs-CZ" b="1" dirty="0" smtClean="0">
                <a:solidFill>
                  <a:srgbClr val="002060"/>
                </a:solidFill>
              </a:rPr>
              <a:t>a </a:t>
            </a:r>
            <a:r>
              <a:rPr lang="cs-CZ" b="1" dirty="0" err="1" smtClean="0">
                <a:solidFill>
                  <a:srgbClr val="002060"/>
                </a:solidFill>
              </a:rPr>
              <a:t>federal</a:t>
            </a:r>
            <a:r>
              <a:rPr lang="cs-CZ" b="1" dirty="0" smtClean="0">
                <a:solidFill>
                  <a:srgbClr val="002060"/>
                </a:solidFill>
              </a:rPr>
              <a:t> </a:t>
            </a:r>
            <a:r>
              <a:rPr lang="cs-CZ" b="1" dirty="0" err="1" smtClean="0">
                <a:solidFill>
                  <a:srgbClr val="002060"/>
                </a:solidFill>
              </a:rPr>
              <a:t>state</a:t>
            </a:r>
            <a:r>
              <a:rPr lang="cs-CZ" b="1" dirty="0" smtClean="0">
                <a:solidFill>
                  <a:srgbClr val="002060"/>
                </a:solidFill>
              </a:rPr>
              <a:t> </a:t>
            </a:r>
            <a:r>
              <a:rPr lang="cs-CZ" b="1" dirty="0" err="1" smtClean="0">
                <a:solidFill>
                  <a:srgbClr val="002060"/>
                </a:solidFill>
              </a:rPr>
              <a:t>consisting</a:t>
            </a:r>
            <a:r>
              <a:rPr lang="cs-CZ" b="1" dirty="0" smtClean="0">
                <a:solidFill>
                  <a:srgbClr val="002060"/>
                </a:solidFill>
              </a:rPr>
              <a:t> </a:t>
            </a:r>
            <a:r>
              <a:rPr lang="cs-CZ" b="1" dirty="0" err="1" smtClean="0">
                <a:solidFill>
                  <a:srgbClr val="002060"/>
                </a:solidFill>
              </a:rPr>
              <a:t>of</a:t>
            </a:r>
            <a:r>
              <a:rPr lang="cs-CZ" b="1" dirty="0" smtClean="0">
                <a:solidFill>
                  <a:srgbClr val="002060"/>
                </a:solidFill>
              </a:rPr>
              <a:t> </a:t>
            </a:r>
            <a:r>
              <a:rPr lang="cs-CZ" b="1" dirty="0" err="1" smtClean="0">
                <a:solidFill>
                  <a:srgbClr val="002060"/>
                </a:solidFill>
              </a:rPr>
              <a:t>six</a:t>
            </a:r>
            <a:r>
              <a:rPr lang="cs-CZ" b="1" dirty="0" smtClean="0">
                <a:solidFill>
                  <a:srgbClr val="002060"/>
                </a:solidFill>
              </a:rPr>
              <a:t> </a:t>
            </a:r>
            <a:r>
              <a:rPr lang="cs-CZ" b="1" dirty="0" err="1" smtClean="0">
                <a:solidFill>
                  <a:srgbClr val="002060"/>
                </a:solidFill>
              </a:rPr>
              <a:t>states</a:t>
            </a:r>
            <a:r>
              <a:rPr lang="cs-CZ" b="1" dirty="0" smtClean="0">
                <a:solidFill>
                  <a:srgbClr val="002060"/>
                </a:solidFill>
              </a:rPr>
              <a:t> and </a:t>
            </a:r>
            <a:r>
              <a:rPr lang="cs-CZ" b="1" dirty="0" err="1" smtClean="0">
                <a:solidFill>
                  <a:srgbClr val="002060"/>
                </a:solidFill>
              </a:rPr>
              <a:t>two</a:t>
            </a:r>
            <a:r>
              <a:rPr lang="cs-CZ" b="1" dirty="0" smtClean="0">
                <a:solidFill>
                  <a:srgbClr val="002060"/>
                </a:solidFill>
              </a:rPr>
              <a:t> </a:t>
            </a:r>
            <a:r>
              <a:rPr lang="cs-CZ" b="1" dirty="0" err="1" smtClean="0">
                <a:solidFill>
                  <a:srgbClr val="002060"/>
                </a:solidFill>
              </a:rPr>
              <a:t>territories</a:t>
            </a:r>
            <a:r>
              <a:rPr lang="cs-CZ" b="1" dirty="0" smtClean="0">
                <a:solidFill>
                  <a:srgbClr val="002060"/>
                </a:solidFill>
              </a:rPr>
              <a:t>: </a:t>
            </a:r>
            <a:r>
              <a:rPr lang="cs-CZ" dirty="0" smtClean="0">
                <a:solidFill>
                  <a:srgbClr val="002060"/>
                </a:solidFill>
              </a:rPr>
              <a:t>Western </a:t>
            </a:r>
            <a:r>
              <a:rPr lang="cs-CZ" dirty="0" err="1" smtClean="0">
                <a:solidFill>
                  <a:srgbClr val="002060"/>
                </a:solidFill>
              </a:rPr>
              <a:t>Australia</a:t>
            </a:r>
            <a:r>
              <a:rPr lang="cs-CZ" dirty="0" smtClean="0">
                <a:solidFill>
                  <a:srgbClr val="002060"/>
                </a:solidFill>
              </a:rPr>
              <a:t>, </a:t>
            </a:r>
            <a:r>
              <a:rPr lang="cs-CZ" dirty="0" err="1" smtClean="0">
                <a:solidFill>
                  <a:srgbClr val="002060"/>
                </a:solidFill>
              </a:rPr>
              <a:t>Queensland</a:t>
            </a:r>
            <a:r>
              <a:rPr lang="cs-CZ" dirty="0" smtClean="0">
                <a:solidFill>
                  <a:srgbClr val="002060"/>
                </a:solidFill>
              </a:rPr>
              <a:t>, New </a:t>
            </a:r>
            <a:r>
              <a:rPr lang="cs-CZ" dirty="0" err="1" smtClean="0">
                <a:solidFill>
                  <a:srgbClr val="002060"/>
                </a:solidFill>
              </a:rPr>
              <a:t>South</a:t>
            </a:r>
            <a:r>
              <a:rPr lang="cs-CZ" dirty="0" smtClean="0">
                <a:solidFill>
                  <a:srgbClr val="002060"/>
                </a:solidFill>
              </a:rPr>
              <a:t> Wales, Victoria, </a:t>
            </a:r>
            <a:r>
              <a:rPr lang="cs-CZ" dirty="0" err="1" smtClean="0">
                <a:solidFill>
                  <a:srgbClr val="002060"/>
                </a:solidFill>
              </a:rPr>
              <a:t>South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Australia</a:t>
            </a:r>
            <a:r>
              <a:rPr lang="cs-CZ" dirty="0" smtClean="0">
                <a:solidFill>
                  <a:srgbClr val="002060"/>
                </a:solidFill>
              </a:rPr>
              <a:t>, </a:t>
            </a:r>
            <a:r>
              <a:rPr lang="cs-CZ" dirty="0" err="1" smtClean="0">
                <a:solidFill>
                  <a:srgbClr val="002060"/>
                </a:solidFill>
              </a:rPr>
              <a:t>Tasmania</a:t>
            </a:r>
            <a:r>
              <a:rPr lang="cs-CZ" dirty="0" smtClean="0">
                <a:solidFill>
                  <a:srgbClr val="002060"/>
                </a:solidFill>
              </a:rPr>
              <a:t>, </a:t>
            </a:r>
            <a:r>
              <a:rPr lang="cs-CZ" dirty="0" err="1" smtClean="0">
                <a:solidFill>
                  <a:srgbClr val="002060"/>
                </a:solidFill>
              </a:rPr>
              <a:t>Northern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Territory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smtClean="0">
                <a:solidFill>
                  <a:srgbClr val="002060"/>
                </a:solidFill>
              </a:rPr>
              <a:t>and </a:t>
            </a:r>
            <a:r>
              <a:rPr lang="cs-CZ" dirty="0" err="1" smtClean="0">
                <a:solidFill>
                  <a:srgbClr val="002060"/>
                </a:solidFill>
              </a:rPr>
              <a:t>Australian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Capital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Territory</a:t>
            </a:r>
            <a:endParaRPr lang="cs-CZ" dirty="0" smtClean="0">
              <a:solidFill>
                <a:srgbClr val="002060"/>
              </a:solidFill>
            </a:endParaRPr>
          </a:p>
          <a:p>
            <a:r>
              <a:rPr lang="cs-CZ" b="1" dirty="0" err="1" smtClean="0">
                <a:solidFill>
                  <a:srgbClr val="002060"/>
                </a:solidFill>
              </a:rPr>
              <a:t>each</a:t>
            </a:r>
            <a:r>
              <a:rPr lang="cs-CZ" b="1" dirty="0" smtClean="0">
                <a:solidFill>
                  <a:srgbClr val="002060"/>
                </a:solidFill>
              </a:rPr>
              <a:t> </a:t>
            </a:r>
            <a:r>
              <a:rPr lang="cs-CZ" b="1" dirty="0" err="1" smtClean="0">
                <a:solidFill>
                  <a:srgbClr val="002060"/>
                </a:solidFill>
              </a:rPr>
              <a:t>state</a:t>
            </a:r>
            <a:r>
              <a:rPr lang="cs-CZ" b="1" dirty="0" smtClean="0">
                <a:solidFill>
                  <a:srgbClr val="002060"/>
                </a:solidFill>
              </a:rPr>
              <a:t> has </a:t>
            </a:r>
            <a:r>
              <a:rPr lang="cs-CZ" b="1" dirty="0" err="1" smtClean="0">
                <a:solidFill>
                  <a:srgbClr val="002060"/>
                </a:solidFill>
              </a:rPr>
              <a:t>its</a:t>
            </a:r>
            <a:r>
              <a:rPr lang="cs-CZ" b="1" dirty="0" smtClean="0">
                <a:solidFill>
                  <a:srgbClr val="002060"/>
                </a:solidFill>
              </a:rPr>
              <a:t> </a:t>
            </a:r>
            <a:r>
              <a:rPr lang="cs-CZ" b="1" dirty="0" err="1" smtClean="0">
                <a:solidFill>
                  <a:srgbClr val="002060"/>
                </a:solidFill>
              </a:rPr>
              <a:t>own</a:t>
            </a:r>
            <a:r>
              <a:rPr lang="cs-CZ" b="1" dirty="0" smtClean="0">
                <a:solidFill>
                  <a:srgbClr val="002060"/>
                </a:solidFill>
              </a:rPr>
              <a:t> </a:t>
            </a:r>
            <a:r>
              <a:rPr lang="cs-CZ" b="1" dirty="0" err="1" smtClean="0">
                <a:solidFill>
                  <a:srgbClr val="002060"/>
                </a:solidFill>
              </a:rPr>
              <a:t>government</a:t>
            </a:r>
            <a:r>
              <a:rPr lang="cs-CZ" b="1" dirty="0" smtClean="0">
                <a:solidFill>
                  <a:srgbClr val="002060"/>
                </a:solidFill>
              </a:rPr>
              <a:t> and </a:t>
            </a:r>
            <a:r>
              <a:rPr lang="cs-CZ" b="1" dirty="0" err="1" smtClean="0">
                <a:solidFill>
                  <a:srgbClr val="002060"/>
                </a:solidFill>
              </a:rPr>
              <a:t>its</a:t>
            </a:r>
            <a:r>
              <a:rPr lang="cs-CZ" b="1" dirty="0" smtClean="0">
                <a:solidFill>
                  <a:srgbClr val="002060"/>
                </a:solidFill>
              </a:rPr>
              <a:t> </a:t>
            </a:r>
            <a:r>
              <a:rPr lang="cs-CZ" b="1" dirty="0" err="1" smtClean="0">
                <a:solidFill>
                  <a:srgbClr val="002060"/>
                </a:solidFill>
              </a:rPr>
              <a:t>own</a:t>
            </a:r>
            <a:r>
              <a:rPr lang="cs-CZ" b="1" dirty="0" smtClean="0">
                <a:solidFill>
                  <a:srgbClr val="002060"/>
                </a:solidFill>
              </a:rPr>
              <a:t> </a:t>
            </a:r>
            <a:r>
              <a:rPr lang="cs-CZ" b="1" dirty="0" err="1" smtClean="0">
                <a:solidFill>
                  <a:srgbClr val="002060"/>
                </a:solidFill>
              </a:rPr>
              <a:t>capital</a:t>
            </a:r>
            <a:r>
              <a:rPr lang="cs-CZ" b="1" dirty="0" smtClean="0">
                <a:solidFill>
                  <a:srgbClr val="002060"/>
                </a:solidFill>
              </a:rPr>
              <a:t> city</a:t>
            </a:r>
            <a:endParaRPr lang="cs-CZ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b="1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573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Map</a:t>
            </a:r>
            <a:endParaRPr lang="cs-CZ" sz="6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cs-CZ" sz="9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900" dirty="0">
                <a:solidFill>
                  <a:srgbClr val="002060"/>
                </a:solidFill>
              </a:rPr>
              <a:t>Zdroj: [cit. 2013-05-02]. Dostupný pod licencí </a:t>
            </a:r>
            <a:r>
              <a:rPr lang="cs-CZ" sz="900" dirty="0" err="1" smtClean="0">
                <a:solidFill>
                  <a:srgbClr val="002060"/>
                </a:solidFill>
              </a:rPr>
              <a:t>creative</a:t>
            </a:r>
            <a:r>
              <a:rPr lang="cs-CZ" sz="900" dirty="0" smtClean="0">
                <a:solidFill>
                  <a:srgbClr val="002060"/>
                </a:solidFill>
              </a:rPr>
              <a:t> </a:t>
            </a:r>
            <a:r>
              <a:rPr lang="cs-CZ" sz="900" dirty="0" err="1" smtClean="0">
                <a:solidFill>
                  <a:srgbClr val="002060"/>
                </a:solidFill>
              </a:rPr>
              <a:t>commons</a:t>
            </a:r>
            <a:r>
              <a:rPr lang="cs-CZ" sz="900" dirty="0" smtClean="0">
                <a:solidFill>
                  <a:srgbClr val="002060"/>
                </a:solidFill>
              </a:rPr>
              <a:t> na </a:t>
            </a:r>
            <a:r>
              <a:rPr lang="cs-CZ" sz="900" dirty="0">
                <a:solidFill>
                  <a:srgbClr val="002060"/>
                </a:solidFill>
              </a:rPr>
              <a:t>WWW</a:t>
            </a:r>
          </a:p>
          <a:p>
            <a:pPr marL="0" indent="0">
              <a:buNone/>
            </a:pPr>
            <a:r>
              <a:rPr lang="cs-CZ" sz="900" dirty="0" smtClean="0">
                <a:solidFill>
                  <a:srgbClr val="002060"/>
                </a:solidFill>
                <a:hlinkClick r:id="rId2"/>
              </a:rPr>
              <a:t>http</a:t>
            </a:r>
            <a:r>
              <a:rPr lang="cs-CZ" sz="900" dirty="0">
                <a:solidFill>
                  <a:srgbClr val="002060"/>
                </a:solidFill>
                <a:hlinkClick r:id="rId2"/>
              </a:rPr>
              <a:t>://commons.wikimedia.org/wiki/File%3AAustralia_map_(English).</a:t>
            </a:r>
            <a:r>
              <a:rPr lang="cs-CZ" sz="900" dirty="0" smtClean="0">
                <a:solidFill>
                  <a:srgbClr val="002060"/>
                </a:solidFill>
                <a:hlinkClick r:id="rId2"/>
              </a:rPr>
              <a:t>svg</a:t>
            </a:r>
            <a:endParaRPr lang="cs-CZ" sz="9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 smtClean="0">
              <a:solidFill>
                <a:srgbClr val="002060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1484784"/>
            <a:ext cx="5328592" cy="4752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7025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Questions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2400" b="1" dirty="0" smtClean="0">
                <a:solidFill>
                  <a:srgbClr val="002060"/>
                </a:solidFill>
              </a:rPr>
              <a:t>T</a:t>
            </a:r>
            <a:r>
              <a:rPr lang="cs-CZ" sz="2400" b="1" dirty="0" smtClean="0">
                <a:solidFill>
                  <a:srgbClr val="002060"/>
                </a:solidFill>
              </a:rPr>
              <a:t>he full </a:t>
            </a:r>
            <a:r>
              <a:rPr lang="cs-CZ" sz="2400" b="1" dirty="0" err="1" smtClean="0">
                <a:solidFill>
                  <a:srgbClr val="002060"/>
                </a:solidFill>
              </a:rPr>
              <a:t>name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of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the</a:t>
            </a:r>
            <a:r>
              <a:rPr lang="cs-CZ" sz="2400" b="1" dirty="0" smtClean="0">
                <a:solidFill>
                  <a:srgbClr val="002060"/>
                </a:solidFill>
              </a:rPr>
              <a:t> country </a:t>
            </a:r>
            <a:r>
              <a:rPr lang="cs-CZ" sz="2400" b="1" dirty="0" err="1" smtClean="0">
                <a:solidFill>
                  <a:srgbClr val="002060"/>
                </a:solidFill>
              </a:rPr>
              <a:t>known</a:t>
            </a:r>
            <a:r>
              <a:rPr lang="cs-CZ" sz="2400" b="1" dirty="0" smtClean="0">
                <a:solidFill>
                  <a:srgbClr val="002060"/>
                </a:solidFill>
              </a:rPr>
              <a:t> as </a:t>
            </a:r>
            <a:r>
              <a:rPr lang="cs-CZ" sz="2400" b="1" dirty="0" err="1" smtClean="0">
                <a:solidFill>
                  <a:srgbClr val="002060"/>
                </a:solidFill>
              </a:rPr>
              <a:t>Austalia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is</a:t>
            </a:r>
            <a:r>
              <a:rPr lang="cs-CZ" sz="2400" b="1" dirty="0" smtClean="0">
                <a:solidFill>
                  <a:srgbClr val="002060"/>
                </a:solidFill>
              </a:rPr>
              <a:t>:</a:t>
            </a:r>
          </a:p>
          <a:p>
            <a:pPr marL="0" indent="0">
              <a:buNone/>
            </a:pPr>
            <a:r>
              <a:rPr lang="cs-CZ" sz="2400" b="1" dirty="0" smtClean="0">
                <a:solidFill>
                  <a:srgbClr val="002060"/>
                </a:solidFill>
              </a:rPr>
              <a:t>a) </a:t>
            </a:r>
            <a:r>
              <a:rPr lang="cs-CZ" sz="2400" b="1" dirty="0" err="1" smtClean="0">
                <a:solidFill>
                  <a:srgbClr val="002060"/>
                </a:solidFill>
              </a:rPr>
              <a:t>The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Australian</a:t>
            </a:r>
            <a:r>
              <a:rPr lang="cs-CZ" sz="2400" b="1" dirty="0" smtClean="0">
                <a:solidFill>
                  <a:srgbClr val="002060"/>
                </a:solidFill>
              </a:rPr>
              <a:t> Union  b) </a:t>
            </a:r>
            <a:r>
              <a:rPr lang="cs-CZ" sz="2400" b="1" dirty="0" err="1" smtClean="0">
                <a:solidFill>
                  <a:srgbClr val="002060"/>
                </a:solidFill>
              </a:rPr>
              <a:t>The</a:t>
            </a:r>
            <a:r>
              <a:rPr lang="cs-CZ" sz="2400" b="1" dirty="0" smtClean="0">
                <a:solidFill>
                  <a:srgbClr val="002060"/>
                </a:solidFill>
              </a:rPr>
              <a:t> Republic </a:t>
            </a:r>
            <a:r>
              <a:rPr lang="cs-CZ" sz="2400" b="1" dirty="0" err="1" smtClean="0">
                <a:solidFill>
                  <a:srgbClr val="002060"/>
                </a:solidFill>
              </a:rPr>
              <a:t>of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Australia</a:t>
            </a:r>
            <a:r>
              <a:rPr lang="cs-CZ" sz="2400" b="1" dirty="0" smtClean="0">
                <a:solidFill>
                  <a:srgbClr val="002060"/>
                </a:solidFill>
              </a:rPr>
              <a:t>  c) </a:t>
            </a:r>
            <a:r>
              <a:rPr lang="cs-CZ" sz="2400" b="1" dirty="0" err="1" smtClean="0">
                <a:solidFill>
                  <a:srgbClr val="002060"/>
                </a:solidFill>
              </a:rPr>
              <a:t>The</a:t>
            </a:r>
            <a:r>
              <a:rPr lang="cs-CZ" sz="2400" b="1" dirty="0" smtClean="0">
                <a:solidFill>
                  <a:srgbClr val="002060"/>
                </a:solidFill>
              </a:rPr>
              <a:t> United </a:t>
            </a:r>
            <a:r>
              <a:rPr lang="cs-CZ" sz="2400" b="1" dirty="0" err="1" smtClean="0">
                <a:solidFill>
                  <a:srgbClr val="002060"/>
                </a:solidFill>
              </a:rPr>
              <a:t>States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of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Australia</a:t>
            </a:r>
            <a:r>
              <a:rPr lang="cs-CZ" sz="2400" b="1" dirty="0" smtClean="0">
                <a:solidFill>
                  <a:srgbClr val="002060"/>
                </a:solidFill>
              </a:rPr>
              <a:t>   d) </a:t>
            </a:r>
            <a:r>
              <a:rPr lang="cs-CZ" sz="2400" b="1" dirty="0" err="1" smtClean="0">
                <a:solidFill>
                  <a:srgbClr val="002060"/>
                </a:solidFill>
              </a:rPr>
              <a:t>The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Commonwealth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of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Australia</a:t>
            </a:r>
            <a:endParaRPr lang="cs-CZ" sz="2400" b="1" dirty="0" smtClean="0">
              <a:solidFill>
                <a:srgbClr val="002060"/>
              </a:solidFill>
            </a:endParaRPr>
          </a:p>
          <a:p>
            <a:pPr marL="457200" indent="-457200">
              <a:buAutoNum type="arabicPeriod" startAt="2"/>
            </a:pPr>
            <a:r>
              <a:rPr lang="cs-CZ" sz="2400" b="1" dirty="0" err="1" smtClean="0">
                <a:solidFill>
                  <a:srgbClr val="002060"/>
                </a:solidFill>
              </a:rPr>
              <a:t>What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is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the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capital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of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Australia</a:t>
            </a:r>
            <a:r>
              <a:rPr lang="cs-CZ" sz="2400" b="1" dirty="0" smtClean="0">
                <a:solidFill>
                  <a:srgbClr val="002060"/>
                </a:solidFill>
              </a:rPr>
              <a:t>?</a:t>
            </a:r>
          </a:p>
          <a:p>
            <a:pPr marL="457200" indent="-457200">
              <a:buAutoNum type="arabicPeriod" startAt="2"/>
            </a:pPr>
            <a:r>
              <a:rPr lang="cs-CZ" sz="2400" b="1" dirty="0" err="1" smtClean="0">
                <a:solidFill>
                  <a:srgbClr val="002060"/>
                </a:solidFill>
              </a:rPr>
              <a:t>What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is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the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nickname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of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Australi</a:t>
            </a:r>
            <a:r>
              <a:rPr lang="cs-CZ" sz="2400" b="1" dirty="0" smtClean="0">
                <a:solidFill>
                  <a:srgbClr val="002060"/>
                </a:solidFill>
              </a:rPr>
              <a:t>?</a:t>
            </a:r>
            <a:endParaRPr lang="cs-CZ" sz="2400" b="1" dirty="0">
              <a:solidFill>
                <a:srgbClr val="002060"/>
              </a:solidFill>
            </a:endParaRPr>
          </a:p>
          <a:p>
            <a:pPr marL="457200" indent="-457200">
              <a:buAutoNum type="arabicPeriod" startAt="2"/>
            </a:pPr>
            <a:r>
              <a:rPr lang="cs-CZ" sz="2400" b="1" dirty="0" err="1" smtClean="0">
                <a:solidFill>
                  <a:srgbClr val="002060"/>
                </a:solidFill>
              </a:rPr>
              <a:t>Which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of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the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following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is</a:t>
            </a:r>
            <a:r>
              <a:rPr lang="cs-CZ" sz="2400" b="1" dirty="0" smtClean="0">
                <a:solidFill>
                  <a:srgbClr val="002060"/>
                </a:solidFill>
              </a:rPr>
              <a:t> not </a:t>
            </a:r>
            <a:r>
              <a:rPr lang="cs-CZ" sz="2400" b="1" dirty="0" err="1" smtClean="0">
                <a:solidFill>
                  <a:srgbClr val="002060"/>
                </a:solidFill>
              </a:rPr>
              <a:t>an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Australian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state</a:t>
            </a:r>
            <a:r>
              <a:rPr lang="cs-CZ" sz="2400" b="1" dirty="0" smtClean="0">
                <a:solidFill>
                  <a:srgbClr val="002060"/>
                </a:solidFill>
              </a:rPr>
              <a:t>?</a:t>
            </a:r>
          </a:p>
          <a:p>
            <a:pPr marL="0" indent="0">
              <a:buNone/>
            </a:pPr>
            <a:r>
              <a:rPr lang="cs-CZ" sz="2400" b="1" dirty="0" smtClean="0">
                <a:solidFill>
                  <a:srgbClr val="002060"/>
                </a:solidFill>
              </a:rPr>
              <a:t>a) New </a:t>
            </a:r>
            <a:r>
              <a:rPr lang="cs-CZ" sz="2400" b="1" dirty="0" err="1" smtClean="0">
                <a:solidFill>
                  <a:srgbClr val="002060"/>
                </a:solidFill>
              </a:rPr>
              <a:t>South</a:t>
            </a:r>
            <a:r>
              <a:rPr lang="cs-CZ" sz="2400" b="1" dirty="0" smtClean="0">
                <a:solidFill>
                  <a:srgbClr val="002060"/>
                </a:solidFill>
              </a:rPr>
              <a:t> Wales  b) Nova </a:t>
            </a:r>
            <a:r>
              <a:rPr lang="cs-CZ" sz="2400" b="1" dirty="0" err="1" smtClean="0">
                <a:solidFill>
                  <a:srgbClr val="002060"/>
                </a:solidFill>
              </a:rPr>
              <a:t>Scotia</a:t>
            </a:r>
            <a:r>
              <a:rPr lang="cs-CZ" sz="2400" b="1" dirty="0" smtClean="0">
                <a:solidFill>
                  <a:srgbClr val="002060"/>
                </a:solidFill>
              </a:rPr>
              <a:t>  c) </a:t>
            </a:r>
            <a:r>
              <a:rPr lang="cs-CZ" sz="2400" b="1" dirty="0" err="1" smtClean="0">
                <a:solidFill>
                  <a:srgbClr val="002060"/>
                </a:solidFill>
              </a:rPr>
              <a:t>Queensland</a:t>
            </a:r>
            <a:r>
              <a:rPr lang="cs-CZ" sz="2400" b="1" dirty="0" smtClean="0">
                <a:solidFill>
                  <a:srgbClr val="002060"/>
                </a:solidFill>
              </a:rPr>
              <a:t> d) </a:t>
            </a:r>
            <a:r>
              <a:rPr lang="cs-CZ" sz="2400" b="1" dirty="0" err="1" smtClean="0">
                <a:solidFill>
                  <a:srgbClr val="002060"/>
                </a:solidFill>
              </a:rPr>
              <a:t>Tasmania</a:t>
            </a:r>
            <a:endParaRPr lang="cs-CZ" sz="2400" b="1" dirty="0" smtClean="0">
              <a:solidFill>
                <a:srgbClr val="002060"/>
              </a:solidFill>
            </a:endParaRPr>
          </a:p>
          <a:p>
            <a:pPr marL="457200" indent="-457200">
              <a:buAutoNum type="arabicPeriod" startAt="2"/>
            </a:pPr>
            <a:endParaRPr lang="cs-CZ" sz="2000" b="1" dirty="0" smtClean="0">
              <a:solidFill>
                <a:srgbClr val="002060"/>
              </a:solidFill>
            </a:endParaRPr>
          </a:p>
          <a:p>
            <a:pPr marL="514350" indent="-514350">
              <a:buAutoNum type="alphaLcParenR"/>
            </a:pPr>
            <a:endParaRPr lang="cs-CZ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402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Answer</a:t>
            </a:r>
            <a:r>
              <a:rPr lang="cs-CZ" sz="54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cs-CZ" sz="54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Key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sz="2400" dirty="0" smtClean="0">
                <a:solidFill>
                  <a:srgbClr val="002060"/>
                </a:solidFill>
              </a:rPr>
              <a:t>d.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 smtClean="0">
                <a:solidFill>
                  <a:srgbClr val="002060"/>
                </a:solidFill>
              </a:rPr>
              <a:t>Canberra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 smtClean="0">
                <a:solidFill>
                  <a:srgbClr val="002060"/>
                </a:solidFill>
              </a:rPr>
              <a:t>Oz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 smtClean="0">
                <a:solidFill>
                  <a:srgbClr val="002060"/>
                </a:solidFill>
              </a:rPr>
              <a:t>b.</a:t>
            </a:r>
          </a:p>
          <a:p>
            <a:pPr marL="514350" indent="-514350">
              <a:buFont typeface="+mj-lt"/>
              <a:buAutoNum type="arabicPeriod"/>
            </a:pPr>
            <a:endParaRPr lang="cs-CZ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0528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Source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000" dirty="0" smtClean="0">
                <a:solidFill>
                  <a:srgbClr val="002060"/>
                </a:solidFill>
              </a:rPr>
              <a:t>BELÁN, Juraj. Odmaturuj! z anglického jazyka. Vyd. 1. Brno: </a:t>
            </a:r>
            <a:r>
              <a:rPr lang="cs-CZ" sz="2000" dirty="0" err="1" smtClean="0">
                <a:solidFill>
                  <a:srgbClr val="002060"/>
                </a:solidFill>
              </a:rPr>
              <a:t>Didaktis</a:t>
            </a:r>
            <a:r>
              <a:rPr lang="cs-CZ" sz="2000" dirty="0" smtClean="0">
                <a:solidFill>
                  <a:srgbClr val="002060"/>
                </a:solidFill>
              </a:rPr>
              <a:t>, 2005, 256 s. Odmaturuj!. ISBN 80-735-8024-1.</a:t>
            </a:r>
          </a:p>
          <a:p>
            <a:pPr marL="0" indent="0">
              <a:buNone/>
            </a:pPr>
            <a:endParaRPr lang="cs-CZ" sz="20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2000" dirty="0">
                <a:solidFill>
                  <a:srgbClr val="002060"/>
                </a:solidFill>
              </a:rPr>
              <a:t>BRENDLOVÁ, Světla. Reálie anglicky mluvících zemí. 2., dopl. vyd. Plzeň: Fraus, c1996, 79 s. ISBN 80-857-8487-4.</a:t>
            </a:r>
            <a:endParaRPr lang="cs-CZ" sz="2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20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2000" dirty="0" smtClean="0">
                <a:solidFill>
                  <a:srgbClr val="002060"/>
                </a:solidFill>
              </a:rPr>
              <a:t>EL-HMOUDOVÁ, Dagmar. Angličtina pro střední školy. 1. vyd. Třebíč: Petra </a:t>
            </a:r>
            <a:r>
              <a:rPr lang="cs-CZ" sz="2000" dirty="0" err="1" smtClean="0">
                <a:solidFill>
                  <a:srgbClr val="002060"/>
                </a:solidFill>
              </a:rPr>
              <a:t>Velanová</a:t>
            </a:r>
            <a:r>
              <a:rPr lang="cs-CZ" sz="2000" dirty="0" smtClean="0">
                <a:solidFill>
                  <a:srgbClr val="002060"/>
                </a:solidFill>
              </a:rPr>
              <a:t>, 2006. ISBN 80-868-7302-1.</a:t>
            </a:r>
          </a:p>
          <a:p>
            <a:pPr marL="0" indent="0">
              <a:buNone/>
            </a:pPr>
            <a:endParaRPr lang="cs-CZ" sz="20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002060"/>
                </a:solidFill>
              </a:rPr>
              <a:t>KEMPTON, Grant. New opportunities UK/US: workbook. </a:t>
            </a:r>
            <a:r>
              <a:rPr lang="en-US" sz="2000" dirty="0" err="1" smtClean="0">
                <a:solidFill>
                  <a:srgbClr val="002060"/>
                </a:solidFill>
              </a:rPr>
              <a:t>Vyd</a:t>
            </a:r>
            <a:r>
              <a:rPr lang="en-US" sz="2000" dirty="0" smtClean="0">
                <a:solidFill>
                  <a:srgbClr val="002060"/>
                </a:solidFill>
              </a:rPr>
              <a:t>. 1. Harlow: Pearson Education Limited, 2006, 256 s. </a:t>
            </a:r>
            <a:r>
              <a:rPr lang="en-US" sz="2000" dirty="0" err="1" smtClean="0">
                <a:solidFill>
                  <a:srgbClr val="002060"/>
                </a:solidFill>
              </a:rPr>
              <a:t>Odmaturuj</a:t>
            </a:r>
            <a:r>
              <a:rPr lang="en-US" sz="2000" dirty="0" smtClean="0">
                <a:solidFill>
                  <a:srgbClr val="002060"/>
                </a:solidFill>
              </a:rPr>
              <a:t>!. ISBN 978-140-5829-441.</a:t>
            </a:r>
            <a:endParaRPr lang="cs-CZ" sz="2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20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002060"/>
                </a:solidFill>
              </a:rPr>
              <a:t>KEMPTON, Grant. New opportunities UK/US: workbook. </a:t>
            </a:r>
            <a:r>
              <a:rPr lang="en-US" sz="2000" dirty="0" err="1" smtClean="0">
                <a:solidFill>
                  <a:srgbClr val="002060"/>
                </a:solidFill>
              </a:rPr>
              <a:t>Vyd</a:t>
            </a:r>
            <a:r>
              <a:rPr lang="en-US" sz="2000" dirty="0" smtClean="0">
                <a:solidFill>
                  <a:srgbClr val="002060"/>
                </a:solidFill>
              </a:rPr>
              <a:t>. 1. Harlow: Pearson Education Limited, 2006, 256 s. </a:t>
            </a:r>
            <a:r>
              <a:rPr lang="en-US" sz="2000" dirty="0" err="1" smtClean="0">
                <a:solidFill>
                  <a:srgbClr val="002060"/>
                </a:solidFill>
              </a:rPr>
              <a:t>Odmaturuj</a:t>
            </a:r>
            <a:r>
              <a:rPr lang="en-US" sz="2000" dirty="0" smtClean="0">
                <a:solidFill>
                  <a:srgbClr val="002060"/>
                </a:solidFill>
              </a:rPr>
              <a:t>!. ISBN 978-0-582-84791-0.</a:t>
            </a:r>
            <a:endParaRPr lang="cs-CZ" sz="2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24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1574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9540</TotalTime>
  <Words>532</Words>
  <Application>Microsoft Office PowerPoint</Application>
  <PresentationFormat>Předvádění na obrazovce (4:3)</PresentationFormat>
  <Paragraphs>103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systému Office</vt:lpstr>
      <vt:lpstr>Prezentace aplikace PowerPoint</vt:lpstr>
      <vt:lpstr>Australia – Basic facts</vt:lpstr>
      <vt:lpstr>The Flag</vt:lpstr>
      <vt:lpstr>Government</vt:lpstr>
      <vt:lpstr>Map</vt:lpstr>
      <vt:lpstr>Questions</vt:lpstr>
      <vt:lpstr>Answer Key</vt:lpstr>
      <vt:lpstr>Source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školy: Autor:</dc:title>
  <dc:creator>NB</dc:creator>
  <cp:lastModifiedBy>Lucie Babišová</cp:lastModifiedBy>
  <cp:revision>935</cp:revision>
  <dcterms:created xsi:type="dcterms:W3CDTF">2011-12-27T20:15:32Z</dcterms:created>
  <dcterms:modified xsi:type="dcterms:W3CDTF">2013-06-20T17:49:50Z</dcterms:modified>
</cp:coreProperties>
</file>