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9" r:id="rId2"/>
    <p:sldId id="260" r:id="rId3"/>
    <p:sldId id="265" r:id="rId4"/>
    <p:sldId id="266" r:id="rId5"/>
    <p:sldId id="26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Flag_of_Australia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mmons.wikimedia.org/wiki/File:Australia_map_(English)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63735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Australia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Basic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facts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jazyka, septima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Area,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capital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political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system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flag.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2. 5. 2013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Australia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– Basic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facts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official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name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Commonwealth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Australia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T</a:t>
            </a:r>
            <a:r>
              <a:rPr lang="cs-CZ" sz="2800" b="1" dirty="0" err="1" smtClean="0">
                <a:solidFill>
                  <a:srgbClr val="002060"/>
                </a:solidFill>
              </a:rPr>
              <a:t>otal</a:t>
            </a:r>
            <a:r>
              <a:rPr lang="cs-CZ" sz="2800" b="1" dirty="0" smtClean="0">
                <a:solidFill>
                  <a:srgbClr val="002060"/>
                </a:solidFill>
              </a:rPr>
              <a:t> area: </a:t>
            </a:r>
            <a:r>
              <a:rPr lang="cs-CZ" sz="2800" dirty="0" smtClean="0">
                <a:solidFill>
                  <a:srgbClr val="002060"/>
                </a:solidFill>
              </a:rPr>
              <a:t>7,686,850 </a:t>
            </a:r>
            <a:r>
              <a:rPr lang="cs-CZ" sz="2800" dirty="0" err="1" smtClean="0">
                <a:solidFill>
                  <a:srgbClr val="002060"/>
                </a:solidFill>
              </a:rPr>
              <a:t>sq</a:t>
            </a:r>
            <a:r>
              <a:rPr lang="cs-CZ" sz="2800" dirty="0" smtClean="0">
                <a:solidFill>
                  <a:srgbClr val="002060"/>
                </a:solidFill>
              </a:rPr>
              <a:t> km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Population</a:t>
            </a:r>
            <a:r>
              <a:rPr lang="cs-CZ" sz="2800" b="1" dirty="0" smtClean="0">
                <a:solidFill>
                  <a:srgbClr val="002060"/>
                </a:solidFill>
              </a:rPr>
              <a:t>:</a:t>
            </a:r>
            <a:r>
              <a:rPr lang="cs-CZ" sz="2800" dirty="0" smtClean="0">
                <a:solidFill>
                  <a:srgbClr val="002060"/>
                </a:solidFill>
              </a:rPr>
              <a:t> 20 </a:t>
            </a:r>
            <a:r>
              <a:rPr lang="cs-CZ" sz="2800" dirty="0" err="1" smtClean="0">
                <a:solidFill>
                  <a:srgbClr val="002060"/>
                </a:solidFill>
              </a:rPr>
              <a:t>million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Capital</a:t>
            </a:r>
            <a:r>
              <a:rPr lang="cs-CZ" sz="2800" b="1" dirty="0" smtClean="0">
                <a:solidFill>
                  <a:srgbClr val="002060"/>
                </a:solidFill>
              </a:rPr>
              <a:t>:</a:t>
            </a:r>
            <a:r>
              <a:rPr lang="cs-CZ" sz="2800" dirty="0" smtClean="0">
                <a:solidFill>
                  <a:srgbClr val="002060"/>
                </a:solidFill>
              </a:rPr>
              <a:t> Canberra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Major </a:t>
            </a:r>
            <a:r>
              <a:rPr lang="cs-CZ" sz="2800" b="1" dirty="0" err="1" smtClean="0">
                <a:solidFill>
                  <a:srgbClr val="002060"/>
                </a:solidFill>
              </a:rPr>
              <a:t>cities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smtClean="0">
                <a:solidFill>
                  <a:srgbClr val="002060"/>
                </a:solidFill>
              </a:rPr>
              <a:t>Sydney, Melbourne, Brisbane, Perth</a:t>
            </a: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Nickname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smtClean="0">
                <a:solidFill>
                  <a:srgbClr val="002060"/>
                </a:solidFill>
              </a:rPr>
              <a:t>Oz (</a:t>
            </a:r>
            <a:r>
              <a:rPr lang="cs-CZ" sz="2800" dirty="0" err="1" smtClean="0">
                <a:solidFill>
                  <a:srgbClr val="002060"/>
                </a:solidFill>
              </a:rPr>
              <a:t>Aussie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nickname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Australian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Flag: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dark</a:t>
            </a:r>
            <a:r>
              <a:rPr lang="cs-CZ" sz="2800" dirty="0" smtClean="0">
                <a:solidFill>
                  <a:srgbClr val="002060"/>
                </a:solidFill>
              </a:rPr>
              <a:t> blue,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Union Jack (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flag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UK)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upper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left</a:t>
            </a:r>
            <a:r>
              <a:rPr lang="cs-CZ" sz="2800" dirty="0" smtClean="0">
                <a:solidFill>
                  <a:srgbClr val="002060"/>
                </a:solidFill>
              </a:rPr>
              <a:t> hand </a:t>
            </a:r>
            <a:r>
              <a:rPr lang="cs-CZ" sz="2800" dirty="0" err="1" smtClean="0">
                <a:solidFill>
                  <a:srgbClr val="002060"/>
                </a:solidFill>
              </a:rPr>
              <a:t>corner</a:t>
            </a:r>
            <a:r>
              <a:rPr lang="cs-CZ" sz="2800" dirty="0" smtClean="0">
                <a:solidFill>
                  <a:srgbClr val="002060"/>
                </a:solidFill>
              </a:rPr>
              <a:t> and a </a:t>
            </a:r>
            <a:r>
              <a:rPr lang="cs-CZ" sz="2800" dirty="0" err="1" smtClean="0">
                <a:solidFill>
                  <a:srgbClr val="002060"/>
                </a:solidFill>
              </a:rPr>
              <a:t>seven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pointed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star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known</a:t>
            </a:r>
            <a:r>
              <a:rPr lang="cs-CZ" sz="2800" dirty="0" smtClean="0">
                <a:solidFill>
                  <a:srgbClr val="002060"/>
                </a:solidFill>
              </a:rPr>
              <a:t> as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Commonwealth</a:t>
            </a:r>
            <a:r>
              <a:rPr lang="cs-CZ" sz="2800" dirty="0" smtClean="0">
                <a:solidFill>
                  <a:srgbClr val="002060"/>
                </a:solidFill>
              </a:rPr>
              <a:t> Star, </a:t>
            </a:r>
            <a:r>
              <a:rPr lang="cs-CZ" sz="2800" dirty="0" err="1" smtClean="0">
                <a:solidFill>
                  <a:srgbClr val="002060"/>
                </a:solidFill>
              </a:rPr>
              <a:t>which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represents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federation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colonoie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Australia</a:t>
            </a:r>
            <a:r>
              <a:rPr lang="cs-CZ" sz="2800" dirty="0" smtClean="0">
                <a:solidFill>
                  <a:srgbClr val="002060"/>
                </a:solidFill>
              </a:rPr>
              <a:t> in 1901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lower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lef</a:t>
            </a:r>
            <a:r>
              <a:rPr lang="cs-CZ" sz="2800" dirty="0" smtClean="0">
                <a:solidFill>
                  <a:srgbClr val="002060"/>
                </a:solidFill>
              </a:rPr>
              <a:t> hand </a:t>
            </a:r>
            <a:r>
              <a:rPr lang="cs-CZ" sz="2800" dirty="0" err="1" smtClean="0">
                <a:solidFill>
                  <a:srgbClr val="002060"/>
                </a:solidFill>
              </a:rPr>
              <a:t>corner</a:t>
            </a:r>
            <a:r>
              <a:rPr lang="cs-CZ" sz="2800" dirty="0" smtClean="0">
                <a:solidFill>
                  <a:srgbClr val="002060"/>
                </a:solidFill>
              </a:rPr>
              <a:t>.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rest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flag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Souther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Cross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constelation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can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only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seen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southern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hemisphere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Flag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Zdroj: [cit. 2013-05-02]. Dostupný pod licencí public </a:t>
            </a:r>
            <a:r>
              <a:rPr lang="cs-CZ" sz="1000" dirty="0" err="1" smtClean="0">
                <a:solidFill>
                  <a:srgbClr val="002060"/>
                </a:solidFill>
              </a:rPr>
              <a:t>domain</a:t>
            </a:r>
            <a:r>
              <a:rPr lang="cs-CZ" sz="10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1000" dirty="0" smtClean="0">
                <a:solidFill>
                  <a:srgbClr val="002060"/>
                </a:solidFill>
                <a:hlinkClick r:id="rId2"/>
              </a:rPr>
              <a:t>commons.wikimedia.org/wiki/File%3AFlag_of_Australia.svg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648072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Government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constitutional</a:t>
            </a:r>
            <a:r>
              <a:rPr lang="cs-CZ" b="1" dirty="0">
                <a:solidFill>
                  <a:srgbClr val="002060"/>
                </a:solidFill>
              </a:rPr>
              <a:t> monarchy </a:t>
            </a:r>
            <a:r>
              <a:rPr lang="cs-CZ" dirty="0">
                <a:solidFill>
                  <a:srgbClr val="002060"/>
                </a:solidFill>
              </a:rPr>
              <a:t>– </a:t>
            </a:r>
            <a:r>
              <a:rPr lang="cs-CZ" b="1" dirty="0" err="1">
                <a:solidFill>
                  <a:srgbClr val="002060"/>
                </a:solidFill>
              </a:rPr>
              <a:t>Britsih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monarch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is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still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official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head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country</a:t>
            </a:r>
          </a:p>
          <a:p>
            <a:r>
              <a:rPr lang="cs-CZ" dirty="0">
                <a:solidFill>
                  <a:srgbClr val="002060"/>
                </a:solidFill>
              </a:rPr>
              <a:t>in </a:t>
            </a:r>
            <a:r>
              <a:rPr lang="cs-CZ" dirty="0" err="1">
                <a:solidFill>
                  <a:srgbClr val="002060"/>
                </a:solidFill>
              </a:rPr>
              <a:t>practice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head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country </a:t>
            </a:r>
            <a:r>
              <a:rPr lang="cs-CZ" dirty="0" err="1">
                <a:solidFill>
                  <a:srgbClr val="002060"/>
                </a:solidFill>
              </a:rPr>
              <a:t>is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governor-general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a </a:t>
            </a:r>
            <a:r>
              <a:rPr lang="cs-CZ" b="1" dirty="0" err="1" smtClean="0">
                <a:solidFill>
                  <a:srgbClr val="002060"/>
                </a:solidFill>
              </a:rPr>
              <a:t>federal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state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consisting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six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states</a:t>
            </a:r>
            <a:r>
              <a:rPr lang="cs-CZ" b="1" dirty="0" smtClean="0">
                <a:solidFill>
                  <a:srgbClr val="002060"/>
                </a:solidFill>
              </a:rPr>
              <a:t> and </a:t>
            </a:r>
            <a:r>
              <a:rPr lang="cs-CZ" b="1" dirty="0" err="1" smtClean="0">
                <a:solidFill>
                  <a:srgbClr val="002060"/>
                </a:solidFill>
              </a:rPr>
              <a:t>two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territories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dirty="0" smtClean="0">
                <a:solidFill>
                  <a:srgbClr val="002060"/>
                </a:solidFill>
              </a:rPr>
              <a:t>Western </a:t>
            </a:r>
            <a:r>
              <a:rPr lang="cs-CZ" dirty="0" err="1" smtClean="0">
                <a:solidFill>
                  <a:srgbClr val="002060"/>
                </a:solidFill>
              </a:rPr>
              <a:t>Australia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Queensland</a:t>
            </a:r>
            <a:r>
              <a:rPr lang="cs-CZ" dirty="0" smtClean="0">
                <a:solidFill>
                  <a:srgbClr val="002060"/>
                </a:solidFill>
              </a:rPr>
              <a:t>, New </a:t>
            </a:r>
            <a:r>
              <a:rPr lang="cs-CZ" dirty="0" err="1" smtClean="0">
                <a:solidFill>
                  <a:srgbClr val="002060"/>
                </a:solidFill>
              </a:rPr>
              <a:t>South</a:t>
            </a:r>
            <a:r>
              <a:rPr lang="cs-CZ" dirty="0" smtClean="0">
                <a:solidFill>
                  <a:srgbClr val="002060"/>
                </a:solidFill>
              </a:rPr>
              <a:t> Wales, Victoria, </a:t>
            </a:r>
            <a:r>
              <a:rPr lang="cs-CZ" dirty="0" err="1" smtClean="0">
                <a:solidFill>
                  <a:srgbClr val="002060"/>
                </a:solidFill>
              </a:rPr>
              <a:t>South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Australia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Tasmania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Northern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Territory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and </a:t>
            </a:r>
            <a:r>
              <a:rPr lang="cs-CZ" dirty="0" err="1" smtClean="0">
                <a:solidFill>
                  <a:srgbClr val="002060"/>
                </a:solidFill>
              </a:rPr>
              <a:t>Australian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Capital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Territory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err="1" smtClean="0">
                <a:solidFill>
                  <a:srgbClr val="002060"/>
                </a:solidFill>
              </a:rPr>
              <a:t>each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state</a:t>
            </a:r>
            <a:r>
              <a:rPr lang="cs-CZ" b="1" dirty="0" smtClean="0">
                <a:solidFill>
                  <a:srgbClr val="002060"/>
                </a:solidFill>
              </a:rPr>
              <a:t> has </a:t>
            </a:r>
            <a:r>
              <a:rPr lang="cs-CZ" b="1" dirty="0" err="1" smtClean="0">
                <a:solidFill>
                  <a:srgbClr val="002060"/>
                </a:solidFill>
              </a:rPr>
              <a:t>its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own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government</a:t>
            </a:r>
            <a:r>
              <a:rPr lang="cs-CZ" b="1" dirty="0" smtClean="0">
                <a:solidFill>
                  <a:srgbClr val="002060"/>
                </a:solidFill>
              </a:rPr>
              <a:t> and </a:t>
            </a:r>
            <a:r>
              <a:rPr lang="cs-CZ" b="1" dirty="0" err="1" smtClean="0">
                <a:solidFill>
                  <a:srgbClr val="002060"/>
                </a:solidFill>
              </a:rPr>
              <a:t>its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own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capital</a:t>
            </a:r>
            <a:r>
              <a:rPr lang="cs-CZ" b="1" dirty="0" smtClean="0">
                <a:solidFill>
                  <a:srgbClr val="002060"/>
                </a:solidFill>
              </a:rPr>
              <a:t> city</a:t>
            </a: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Map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</a:rPr>
              <a:t>Zdroj: [cit. 2013-05-02]. Dostupný pod licencí </a:t>
            </a:r>
            <a:r>
              <a:rPr lang="cs-CZ" sz="900" dirty="0" err="1" smtClean="0">
                <a:solidFill>
                  <a:srgbClr val="002060"/>
                </a:solidFill>
              </a:rPr>
              <a:t>creative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commons</a:t>
            </a:r>
            <a:r>
              <a:rPr lang="cs-CZ" sz="900" dirty="0" smtClean="0">
                <a:solidFill>
                  <a:srgbClr val="002060"/>
                </a:solidFill>
              </a:rPr>
              <a:t> na </a:t>
            </a:r>
            <a:r>
              <a:rPr lang="cs-CZ" sz="900" dirty="0">
                <a:solidFill>
                  <a:srgbClr val="002060"/>
                </a:solidFill>
              </a:rPr>
              <a:t>WWW</a:t>
            </a: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cs-CZ" sz="900" dirty="0">
                <a:solidFill>
                  <a:srgbClr val="002060"/>
                </a:solidFill>
                <a:hlinkClick r:id="rId2"/>
              </a:rPr>
              <a:t>://commons.wikimedia.org/wiki/File%3AAustralia_map_(English).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svg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84784"/>
            <a:ext cx="532859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T</a:t>
            </a:r>
            <a:r>
              <a:rPr lang="cs-CZ" sz="2400" b="1" dirty="0" smtClean="0">
                <a:solidFill>
                  <a:srgbClr val="002060"/>
                </a:solidFill>
              </a:rPr>
              <a:t>he full </a:t>
            </a:r>
            <a:r>
              <a:rPr lang="cs-CZ" sz="2400" b="1" dirty="0" err="1" smtClean="0">
                <a:solidFill>
                  <a:srgbClr val="002060"/>
                </a:solidFill>
              </a:rPr>
              <a:t>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country </a:t>
            </a:r>
            <a:r>
              <a:rPr lang="cs-CZ" sz="2400" b="1" dirty="0" err="1" smtClean="0">
                <a:solidFill>
                  <a:srgbClr val="002060"/>
                </a:solidFill>
              </a:rPr>
              <a:t>known</a:t>
            </a:r>
            <a:r>
              <a:rPr lang="cs-CZ" sz="2400" b="1" dirty="0" smtClean="0">
                <a:solidFill>
                  <a:srgbClr val="002060"/>
                </a:solidFill>
              </a:rPr>
              <a:t> as </a:t>
            </a:r>
            <a:r>
              <a:rPr lang="cs-CZ" sz="2400" b="1" dirty="0" err="1" smtClean="0">
                <a:solidFill>
                  <a:srgbClr val="002060"/>
                </a:solidFill>
              </a:rPr>
              <a:t>Austalia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a)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Australian</a:t>
            </a:r>
            <a:r>
              <a:rPr lang="cs-CZ" sz="2400" b="1" dirty="0" smtClean="0">
                <a:solidFill>
                  <a:srgbClr val="002060"/>
                </a:solidFill>
              </a:rPr>
              <a:t> Union  b)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Republic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2400" b="1" dirty="0" smtClean="0">
                <a:solidFill>
                  <a:srgbClr val="002060"/>
                </a:solidFill>
              </a:rPr>
              <a:t>  c)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United </a:t>
            </a:r>
            <a:r>
              <a:rPr lang="cs-CZ" sz="2400" b="1" dirty="0" err="1" smtClean="0">
                <a:solidFill>
                  <a:srgbClr val="002060"/>
                </a:solidFill>
              </a:rPr>
              <a:t>States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2400" b="1" dirty="0" smtClean="0">
                <a:solidFill>
                  <a:srgbClr val="002060"/>
                </a:solidFill>
              </a:rPr>
              <a:t>   d)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Commonwealth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Australia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 startAt="2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capital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AutoNum type="arabicPeriod" startAt="2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nickname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Australi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  <a:endParaRPr lang="cs-CZ" sz="2400" b="1" dirty="0">
              <a:solidFill>
                <a:srgbClr val="002060"/>
              </a:solidFill>
            </a:endParaRPr>
          </a:p>
          <a:p>
            <a:pPr marL="457200" indent="-457200">
              <a:buAutoNum type="arabicPeriod" startAt="2"/>
            </a:pPr>
            <a:r>
              <a:rPr lang="cs-CZ" sz="2400" b="1" dirty="0" err="1" smtClean="0">
                <a:solidFill>
                  <a:srgbClr val="002060"/>
                </a:solidFill>
              </a:rPr>
              <a:t>Which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following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not </a:t>
            </a:r>
            <a:r>
              <a:rPr lang="cs-CZ" sz="2400" b="1" dirty="0" err="1" smtClean="0">
                <a:solidFill>
                  <a:srgbClr val="002060"/>
                </a:solidFill>
              </a:rPr>
              <a:t>an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Australian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state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a) New </a:t>
            </a:r>
            <a:r>
              <a:rPr lang="cs-CZ" sz="2400" b="1" dirty="0" err="1" smtClean="0">
                <a:solidFill>
                  <a:srgbClr val="002060"/>
                </a:solidFill>
              </a:rPr>
              <a:t>South</a:t>
            </a:r>
            <a:r>
              <a:rPr lang="cs-CZ" sz="2400" b="1" dirty="0" smtClean="0">
                <a:solidFill>
                  <a:srgbClr val="002060"/>
                </a:solidFill>
              </a:rPr>
              <a:t> Wales  b) Nova </a:t>
            </a:r>
            <a:r>
              <a:rPr lang="cs-CZ" sz="2400" b="1" dirty="0" err="1" smtClean="0">
                <a:solidFill>
                  <a:srgbClr val="002060"/>
                </a:solidFill>
              </a:rPr>
              <a:t>Scotia</a:t>
            </a:r>
            <a:r>
              <a:rPr lang="cs-CZ" sz="2400" b="1" dirty="0" smtClean="0">
                <a:solidFill>
                  <a:srgbClr val="002060"/>
                </a:solidFill>
              </a:rPr>
              <a:t>  c) </a:t>
            </a:r>
            <a:r>
              <a:rPr lang="cs-CZ" sz="2400" b="1" dirty="0" err="1" smtClean="0">
                <a:solidFill>
                  <a:srgbClr val="002060"/>
                </a:solidFill>
              </a:rPr>
              <a:t>Queensland</a:t>
            </a:r>
            <a:r>
              <a:rPr lang="cs-CZ" sz="2400" b="1" dirty="0" smtClean="0">
                <a:solidFill>
                  <a:srgbClr val="002060"/>
                </a:solidFill>
              </a:rPr>
              <a:t> d) </a:t>
            </a:r>
            <a:r>
              <a:rPr lang="cs-CZ" sz="2400" b="1" dirty="0" err="1" smtClean="0">
                <a:solidFill>
                  <a:srgbClr val="002060"/>
                </a:solidFill>
              </a:rPr>
              <a:t>Tasmania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 startAt="2"/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d.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Canberra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Oz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b.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9540</TotalTime>
  <Words>532</Words>
  <Application>Microsoft Office PowerPoint</Application>
  <PresentationFormat>Předvádění na obrazovce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Australia – Basic facts</vt:lpstr>
      <vt:lpstr>The Flag</vt:lpstr>
      <vt:lpstr>Government</vt:lpstr>
      <vt:lpstr>Map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935</cp:revision>
  <dcterms:created xsi:type="dcterms:W3CDTF">2011-12-27T20:15:32Z</dcterms:created>
  <dcterms:modified xsi:type="dcterms:W3CDTF">2013-06-20T17:49:50Z</dcterms:modified>
</cp:coreProperties>
</file>