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9" r:id="rId2"/>
    <p:sldId id="260" r:id="rId3"/>
    <p:sldId id="264" r:id="rId4"/>
    <p:sldId id="269" r:id="rId5"/>
    <p:sldId id="270" r:id="rId6"/>
    <p:sldId id="265" r:id="rId7"/>
    <p:sldId id="266" r:id="rId8"/>
    <p:sldId id="267" r:id="rId9"/>
    <p:sldId id="268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New_zealand_flag_300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ew_zealand_map.png" TargetMode="External"/><Relationship Id="rId2" Type="http://schemas.openxmlformats.org/officeDocument/2006/relationships/hyperlink" Target="http://commons.wikimedia.org/wiki/File:New_Zealand_in_Oceania_(+all_territories_+highlighted)_(-mini_map_-rivers)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romandel_Peninsula.jpg" TargetMode="External"/><Relationship Id="rId2" Type="http://schemas.openxmlformats.org/officeDocument/2006/relationships/hyperlink" Target="http://commons.wikimedia.org/wiki/File:Lake_Hawea,_New_Zealan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ew_Zealand_-_Maori_rowing_-_8452.jpg" TargetMode="External"/><Relationship Id="rId2" Type="http://schemas.openxmlformats.org/officeDocument/2006/relationships/hyperlink" Target="http://commons.wikimedia.org/wiki/File:DanceMaori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31907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Zealand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jazyka, septima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Basic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facts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political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system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holidays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flag,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history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17. 4. 2013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capital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New </a:t>
            </a:r>
            <a:r>
              <a:rPr lang="cs-CZ" sz="2800" b="1" dirty="0" err="1" smtClean="0">
                <a:solidFill>
                  <a:srgbClr val="002060"/>
                </a:solidFill>
              </a:rPr>
              <a:t>Zealand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official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head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state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native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people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smtClean="0">
                <a:solidFill>
                  <a:srgbClr val="002060"/>
                </a:solidFill>
              </a:rPr>
              <a:t> NZ are </a:t>
            </a:r>
            <a:r>
              <a:rPr lang="cs-CZ" sz="2800" b="1" dirty="0" err="1" smtClean="0">
                <a:solidFill>
                  <a:srgbClr val="002060"/>
                </a:solidFill>
              </a:rPr>
              <a:t>called</a:t>
            </a:r>
            <a:r>
              <a:rPr lang="cs-CZ" sz="2800" b="1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arenR"/>
            </a:pPr>
            <a:r>
              <a:rPr lang="cs-CZ" sz="2800" b="1" dirty="0" err="1" smtClean="0">
                <a:solidFill>
                  <a:srgbClr val="002060"/>
                </a:solidFill>
              </a:rPr>
              <a:t>Mamburi</a:t>
            </a:r>
            <a:r>
              <a:rPr lang="cs-CZ" sz="2800" b="1" dirty="0" smtClean="0">
                <a:solidFill>
                  <a:srgbClr val="002060"/>
                </a:solidFill>
              </a:rPr>
              <a:t>     b) </a:t>
            </a:r>
            <a:r>
              <a:rPr lang="cs-CZ" sz="2800" b="1" dirty="0" err="1" smtClean="0">
                <a:solidFill>
                  <a:srgbClr val="002060"/>
                </a:solidFill>
              </a:rPr>
              <a:t>Menori</a:t>
            </a:r>
            <a:r>
              <a:rPr lang="cs-CZ" sz="2800" b="1" dirty="0" smtClean="0">
                <a:solidFill>
                  <a:srgbClr val="002060"/>
                </a:solidFill>
              </a:rPr>
              <a:t>     c) </a:t>
            </a:r>
            <a:r>
              <a:rPr lang="cs-CZ" sz="2800" b="1" dirty="0" err="1" smtClean="0">
                <a:solidFill>
                  <a:srgbClr val="002060"/>
                </a:solidFill>
              </a:rPr>
              <a:t>Maori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4.   </a:t>
            </a:r>
            <a:r>
              <a:rPr lang="cs-CZ" sz="2800" b="1" dirty="0" err="1" smtClean="0">
                <a:solidFill>
                  <a:srgbClr val="002060"/>
                </a:solidFill>
              </a:rPr>
              <a:t>Who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was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first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European</a:t>
            </a:r>
            <a:r>
              <a:rPr lang="cs-CZ" sz="2800" b="1" dirty="0" smtClean="0">
                <a:solidFill>
                  <a:srgbClr val="002060"/>
                </a:solidFill>
              </a:rPr>
              <a:t> to </a:t>
            </a:r>
            <a:r>
              <a:rPr lang="cs-CZ" sz="2800" b="1" dirty="0" err="1" smtClean="0">
                <a:solidFill>
                  <a:srgbClr val="002060"/>
                </a:solidFill>
              </a:rPr>
              <a:t>discover</a:t>
            </a:r>
            <a:r>
              <a:rPr lang="cs-CZ" sz="2800" b="1" dirty="0" smtClean="0">
                <a:solidFill>
                  <a:srgbClr val="002060"/>
                </a:solidFill>
              </a:rPr>
              <a:t> New </a:t>
            </a:r>
            <a:r>
              <a:rPr lang="cs-CZ" sz="2800" b="1" dirty="0" err="1" smtClean="0">
                <a:solidFill>
                  <a:srgbClr val="002060"/>
                </a:solidFill>
              </a:rPr>
              <a:t>Zealand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Wellington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British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monarch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c)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a </a:t>
            </a:r>
            <a:r>
              <a:rPr lang="cs-CZ" sz="2400" dirty="0" err="1" smtClean="0">
                <a:solidFill>
                  <a:srgbClr val="002060"/>
                </a:solidFill>
              </a:rPr>
              <a:t>Dutch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sailor</a:t>
            </a:r>
            <a:r>
              <a:rPr lang="cs-CZ" sz="2400" dirty="0" smtClean="0">
                <a:solidFill>
                  <a:srgbClr val="002060"/>
                </a:solidFill>
              </a:rPr>
              <a:t>, Abel </a:t>
            </a:r>
            <a:r>
              <a:rPr lang="cs-CZ" sz="2400" dirty="0" err="1" smtClean="0">
                <a:solidFill>
                  <a:srgbClr val="002060"/>
                </a:solidFill>
              </a:rPr>
              <a:t>Tasman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New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Zealand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-Basic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Facts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Total</a:t>
            </a:r>
            <a:r>
              <a:rPr lang="cs-CZ" sz="2800" b="1" dirty="0" smtClean="0">
                <a:solidFill>
                  <a:srgbClr val="002060"/>
                </a:solidFill>
              </a:rPr>
              <a:t> area: </a:t>
            </a:r>
            <a:r>
              <a:rPr lang="cs-CZ" sz="2800" dirty="0" smtClean="0">
                <a:solidFill>
                  <a:srgbClr val="002060"/>
                </a:solidFill>
              </a:rPr>
              <a:t>268,680 </a:t>
            </a:r>
            <a:r>
              <a:rPr lang="cs-CZ" sz="2800" dirty="0" err="1" smtClean="0">
                <a:solidFill>
                  <a:srgbClr val="002060"/>
                </a:solidFill>
              </a:rPr>
              <a:t>sq</a:t>
            </a:r>
            <a:r>
              <a:rPr lang="cs-CZ" sz="2800" dirty="0" smtClean="0">
                <a:solidFill>
                  <a:srgbClr val="002060"/>
                </a:solidFill>
              </a:rPr>
              <a:t> km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Population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smtClean="0">
                <a:solidFill>
                  <a:srgbClr val="002060"/>
                </a:solidFill>
              </a:rPr>
              <a:t>4 </a:t>
            </a:r>
            <a:r>
              <a:rPr lang="cs-CZ" sz="2800" dirty="0" err="1" smtClean="0">
                <a:solidFill>
                  <a:srgbClr val="002060"/>
                </a:solidFill>
              </a:rPr>
              <a:t>million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Capital</a:t>
            </a:r>
            <a:r>
              <a:rPr lang="cs-CZ" sz="2800" b="1" dirty="0" smtClean="0">
                <a:solidFill>
                  <a:srgbClr val="002060"/>
                </a:solidFill>
              </a:rPr>
              <a:t>: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Welligton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Major </a:t>
            </a:r>
            <a:r>
              <a:rPr lang="cs-CZ" sz="2800" b="1" dirty="0" err="1" smtClean="0">
                <a:solidFill>
                  <a:srgbClr val="002060"/>
                </a:solidFill>
              </a:rPr>
              <a:t>cities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Aukland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Hamilton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Christchurch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Flag: </a:t>
            </a:r>
            <a:r>
              <a:rPr lang="cs-CZ" sz="2800" dirty="0" err="1" smtClean="0">
                <a:solidFill>
                  <a:srgbClr val="002060"/>
                </a:solidFill>
              </a:rPr>
              <a:t>dark</a:t>
            </a:r>
            <a:r>
              <a:rPr lang="cs-CZ" sz="2800" dirty="0" smtClean="0">
                <a:solidFill>
                  <a:srgbClr val="002060"/>
                </a:solidFill>
              </a:rPr>
              <a:t> blue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Union Jack (flag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UK) and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Southern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Cross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</a:t>
            </a:r>
            <a:r>
              <a:rPr lang="cs-CZ" sz="900" dirty="0">
                <a:solidFill>
                  <a:srgbClr val="002060"/>
                </a:solidFill>
              </a:rPr>
              <a:t>: [cit. 2013-04-17].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en-US" sz="9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sz="900" dirty="0" smtClean="0">
                <a:solidFill>
                  <a:srgbClr val="002060"/>
                </a:solidFill>
                <a:hlinkClick r:id="rId2"/>
              </a:rPr>
              <a:t>commons.wikimedia.org/wiki/File%3ANew_zealand_flag_300.png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221088"/>
            <a:ext cx="4562872" cy="24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Location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514116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New </a:t>
            </a:r>
            <a:r>
              <a:rPr lang="cs-CZ" dirty="0" err="1" smtClean="0">
                <a:solidFill>
                  <a:srgbClr val="002060"/>
                </a:solidFill>
              </a:rPr>
              <a:t>Zealand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consists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two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large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islands</a:t>
            </a:r>
            <a:r>
              <a:rPr lang="cs-CZ" dirty="0" smtClean="0">
                <a:solidFill>
                  <a:srgbClr val="002060"/>
                </a:solidFill>
              </a:rPr>
              <a:t> (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North</a:t>
            </a:r>
            <a:r>
              <a:rPr lang="cs-CZ" dirty="0" smtClean="0">
                <a:solidFill>
                  <a:srgbClr val="002060"/>
                </a:solidFill>
              </a:rPr>
              <a:t> Island and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South</a:t>
            </a:r>
            <a:r>
              <a:rPr lang="cs-CZ" dirty="0" smtClean="0">
                <a:solidFill>
                  <a:srgbClr val="002060"/>
                </a:solidFill>
              </a:rPr>
              <a:t> Island) and </a:t>
            </a:r>
            <a:r>
              <a:rPr lang="cs-CZ" dirty="0" err="1" smtClean="0">
                <a:solidFill>
                  <a:srgbClr val="002060"/>
                </a:solidFill>
              </a:rPr>
              <a:t>numerous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small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islands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situated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South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Pacific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Ocean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south-east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Australia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south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pacific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2013-04-17]. Dostupný pod licencí </a:t>
            </a:r>
            <a:r>
              <a:rPr lang="cs-CZ" sz="900" dirty="0" err="1" smtClean="0">
                <a:solidFill>
                  <a:srgbClr val="002060"/>
                </a:solidFill>
              </a:rPr>
              <a:t>creative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commons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2"/>
              </a:rPr>
              <a:t>http://commons.wikimedia.org/wiki/File%3ANew_Zealand_in_Oceania_(%2Ball_territories_%2Bhighlighted)_(-mini_map_-rivers).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svg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New </a:t>
            </a:r>
            <a:r>
              <a:rPr lang="cs-CZ" sz="900" dirty="0" err="1" smtClean="0">
                <a:solidFill>
                  <a:srgbClr val="002060"/>
                </a:solidFill>
              </a:rPr>
              <a:t>Zealand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2013-04-17]. Dostupný pod licencí </a:t>
            </a:r>
            <a:r>
              <a:rPr lang="cs-CZ" sz="900" dirty="0" smtClean="0">
                <a:solidFill>
                  <a:srgbClr val="002060"/>
                </a:solidFill>
              </a:rPr>
              <a:t>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3"/>
              </a:rPr>
              <a:t>commons.wikimedia.org/wiki/File%3ANew_zealand_map.png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48880"/>
            <a:ext cx="3312368" cy="338437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568" y="1556792"/>
            <a:ext cx="3960440" cy="516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Geography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2060"/>
                </a:solidFill>
              </a:rPr>
              <a:t>both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island</a:t>
            </a:r>
            <a:r>
              <a:rPr lang="cs-CZ" dirty="0" smtClean="0">
                <a:solidFill>
                  <a:srgbClr val="002060"/>
                </a:solidFill>
              </a:rPr>
              <a:t> are </a:t>
            </a:r>
            <a:r>
              <a:rPr lang="cs-CZ" dirty="0" err="1" smtClean="0">
                <a:solidFill>
                  <a:srgbClr val="002060"/>
                </a:solidFill>
              </a:rPr>
              <a:t>famous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for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beautiful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sceneries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majority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people</a:t>
            </a:r>
            <a:r>
              <a:rPr lang="cs-CZ" dirty="0" smtClean="0">
                <a:solidFill>
                  <a:srgbClr val="002060"/>
                </a:solidFill>
              </a:rPr>
              <a:t> live in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North</a:t>
            </a:r>
            <a:r>
              <a:rPr lang="cs-CZ" dirty="0" smtClean="0">
                <a:solidFill>
                  <a:srgbClr val="002060"/>
                </a:solidFill>
              </a:rPr>
              <a:t> Island </a:t>
            </a:r>
            <a:r>
              <a:rPr lang="cs-CZ" dirty="0" err="1" smtClean="0">
                <a:solidFill>
                  <a:srgbClr val="002060"/>
                </a:solidFill>
              </a:rPr>
              <a:t>because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its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mild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climate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North</a:t>
            </a:r>
            <a:r>
              <a:rPr lang="cs-CZ" b="1" dirty="0" smtClean="0">
                <a:solidFill>
                  <a:srgbClr val="002060"/>
                </a:solidFill>
              </a:rPr>
              <a:t> Island </a:t>
            </a:r>
            <a:r>
              <a:rPr lang="cs-CZ" dirty="0" smtClean="0">
                <a:solidFill>
                  <a:srgbClr val="002060"/>
                </a:solidFill>
              </a:rPr>
              <a:t>– </a:t>
            </a:r>
            <a:r>
              <a:rPr lang="cs-CZ" dirty="0" err="1" smtClean="0">
                <a:solidFill>
                  <a:srgbClr val="002060"/>
                </a:solidFill>
              </a:rPr>
              <a:t>volcanic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areas</a:t>
            </a:r>
            <a:r>
              <a:rPr lang="cs-CZ" dirty="0" smtClean="0">
                <a:solidFill>
                  <a:srgbClr val="002060"/>
                </a:solidFill>
              </a:rPr>
              <a:t>, many </a:t>
            </a:r>
            <a:r>
              <a:rPr lang="cs-CZ" dirty="0" err="1" smtClean="0">
                <a:solidFill>
                  <a:srgbClr val="002060"/>
                </a:solidFill>
              </a:rPr>
              <a:t>lakes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South</a:t>
            </a:r>
            <a:r>
              <a:rPr lang="cs-CZ" b="1" dirty="0" smtClean="0">
                <a:solidFill>
                  <a:srgbClr val="002060"/>
                </a:solidFill>
              </a:rPr>
              <a:t> Island </a:t>
            </a:r>
            <a:r>
              <a:rPr lang="cs-CZ" dirty="0" smtClean="0">
                <a:solidFill>
                  <a:srgbClr val="002060"/>
                </a:solidFill>
              </a:rPr>
              <a:t>–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Souther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Alps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hisghest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montain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Mount </a:t>
            </a:r>
            <a:r>
              <a:rPr lang="cs-CZ" b="1" dirty="0" err="1" smtClean="0">
                <a:solidFill>
                  <a:srgbClr val="002060"/>
                </a:solidFill>
              </a:rPr>
              <a:t>Cook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(3,764m), </a:t>
            </a:r>
            <a:r>
              <a:rPr lang="cs-CZ" dirty="0" err="1" smtClean="0">
                <a:solidFill>
                  <a:srgbClr val="002060"/>
                </a:solidFill>
              </a:rPr>
              <a:t>glaciers</a:t>
            </a: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NZ: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Nature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Lake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Hawea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2013-04-17]. Dostupný pod licencí public </a:t>
            </a:r>
            <a:r>
              <a:rPr lang="cs-CZ" sz="900" dirty="0" err="1">
                <a:solidFill>
                  <a:srgbClr val="002060"/>
                </a:solidFill>
              </a:rPr>
              <a:t>domain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cs-CZ" sz="9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commons.wikimedia.org/wiki/File%3ALake_Hawea%2C_New_Zealand.jpg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peninsula</a:t>
            </a:r>
            <a:r>
              <a:rPr lang="cs-CZ" sz="900" dirty="0" smtClean="0">
                <a:solidFill>
                  <a:srgbClr val="002060"/>
                </a:solidFill>
              </a:rPr>
              <a:t> : </a:t>
            </a:r>
            <a:r>
              <a:rPr lang="cs-CZ" sz="900" dirty="0">
                <a:solidFill>
                  <a:srgbClr val="002060"/>
                </a:solidFill>
              </a:rPr>
              <a:t>[cit. 2013-04-17]. Dostupný pod licencí </a:t>
            </a:r>
            <a:r>
              <a:rPr lang="cs-CZ" sz="900" dirty="0" err="1" smtClean="0">
                <a:solidFill>
                  <a:srgbClr val="002060"/>
                </a:solidFill>
              </a:rPr>
              <a:t>Creative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Commons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hlinkClick r:id="rId3"/>
              </a:rPr>
              <a:t>http://</a:t>
            </a:r>
            <a:r>
              <a:rPr lang="cs-CZ" sz="900" dirty="0" smtClean="0">
                <a:hlinkClick r:id="rId3"/>
              </a:rPr>
              <a:t>commons.wikimedia.org/wiki/File:Coromandel_Peninsula.jpg</a:t>
            </a:r>
            <a:endParaRPr lang="cs-CZ" sz="900" dirty="0" smtClean="0"/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888432" cy="39604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388843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1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Political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ystem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2060"/>
                </a:solidFill>
              </a:rPr>
              <a:t>constitutional</a:t>
            </a:r>
            <a:r>
              <a:rPr lang="cs-CZ" b="1" dirty="0" smtClean="0">
                <a:solidFill>
                  <a:srgbClr val="002060"/>
                </a:solidFill>
              </a:rPr>
              <a:t> monarchy </a:t>
            </a:r>
            <a:r>
              <a:rPr lang="cs-CZ" dirty="0" smtClean="0">
                <a:solidFill>
                  <a:srgbClr val="002060"/>
                </a:solidFill>
              </a:rPr>
              <a:t>– </a:t>
            </a:r>
            <a:r>
              <a:rPr lang="cs-CZ" b="1" dirty="0" err="1" smtClean="0">
                <a:solidFill>
                  <a:srgbClr val="002060"/>
                </a:solidFill>
              </a:rPr>
              <a:t>Britsih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monarch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still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official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head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country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in </a:t>
            </a:r>
            <a:r>
              <a:rPr lang="cs-CZ" dirty="0" err="1" smtClean="0">
                <a:solidFill>
                  <a:srgbClr val="002060"/>
                </a:solidFill>
              </a:rPr>
              <a:t>practice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head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country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governor-general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err="1" smtClean="0">
                <a:solidFill>
                  <a:srgbClr val="002060"/>
                </a:solidFill>
              </a:rPr>
              <a:t>legislative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power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–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single-</a:t>
            </a:r>
            <a:r>
              <a:rPr lang="cs-CZ" dirty="0" err="1" smtClean="0">
                <a:solidFill>
                  <a:srgbClr val="002060"/>
                </a:solidFill>
              </a:rPr>
              <a:t>chamber</a:t>
            </a:r>
            <a:r>
              <a:rPr lang="cs-CZ" dirty="0" smtClean="0">
                <a:solidFill>
                  <a:srgbClr val="002060"/>
                </a:solidFill>
              </a:rPr>
              <a:t> House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Representatices</a:t>
            </a:r>
            <a:r>
              <a:rPr lang="cs-CZ" dirty="0" smtClean="0">
                <a:solidFill>
                  <a:srgbClr val="002060"/>
                </a:solidFill>
              </a:rPr>
              <a:t> (</a:t>
            </a:r>
            <a:r>
              <a:rPr lang="cs-CZ" dirty="0" err="1" smtClean="0">
                <a:solidFill>
                  <a:srgbClr val="002060"/>
                </a:solidFill>
              </a:rPr>
              <a:t>parliament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History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first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settlers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came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from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Eastern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Polynesia</a:t>
            </a:r>
            <a:r>
              <a:rPr lang="cs-CZ" sz="3000" dirty="0" smtClean="0">
                <a:solidFill>
                  <a:srgbClr val="002060"/>
                </a:solidFill>
              </a:rPr>
              <a:t> in AD 800 (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ancestors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Maori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population</a:t>
            </a:r>
            <a:r>
              <a:rPr lang="cs-CZ" sz="3000" dirty="0" smtClean="0">
                <a:solidFill>
                  <a:srgbClr val="002060"/>
                </a:solidFill>
              </a:rPr>
              <a:t> –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natives</a:t>
            </a:r>
            <a:r>
              <a:rPr lang="cs-CZ" sz="3000" smtClean="0">
                <a:solidFill>
                  <a:srgbClr val="002060"/>
                </a:solidFill>
              </a:rPr>
              <a:t>)</a:t>
            </a:r>
            <a:endParaRPr lang="cs-CZ" sz="3000" dirty="0" smtClean="0">
              <a:solidFill>
                <a:srgbClr val="002060"/>
              </a:solidFill>
            </a:endParaRP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firts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European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: a </a:t>
            </a:r>
            <a:r>
              <a:rPr lang="cs-CZ" sz="3000" dirty="0" err="1" smtClean="0">
                <a:solidFill>
                  <a:srgbClr val="002060"/>
                </a:solidFill>
              </a:rPr>
              <a:t>Dutch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sailor</a:t>
            </a:r>
            <a:r>
              <a:rPr lang="cs-CZ" sz="3000" dirty="0" smtClean="0">
                <a:solidFill>
                  <a:srgbClr val="002060"/>
                </a:solidFill>
              </a:rPr>
              <a:t>, </a:t>
            </a:r>
            <a:r>
              <a:rPr lang="cs-CZ" sz="3000" b="1" dirty="0" smtClean="0">
                <a:solidFill>
                  <a:srgbClr val="002060"/>
                </a:solidFill>
              </a:rPr>
              <a:t>Abel </a:t>
            </a:r>
            <a:r>
              <a:rPr lang="cs-CZ" sz="3000" b="1" dirty="0" err="1" smtClean="0">
                <a:solidFill>
                  <a:srgbClr val="002060"/>
                </a:solidFill>
              </a:rPr>
              <a:t>Tasman</a:t>
            </a:r>
            <a:r>
              <a:rPr lang="cs-CZ" sz="3000" dirty="0">
                <a:solidFill>
                  <a:srgbClr val="002060"/>
                </a:solidFill>
              </a:rPr>
              <a:t>,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in 1642 (but </a:t>
            </a:r>
            <a:r>
              <a:rPr lang="cs-CZ" sz="3000" dirty="0" err="1" smtClean="0">
                <a:solidFill>
                  <a:srgbClr val="002060"/>
                </a:solidFill>
              </a:rPr>
              <a:t>it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was</a:t>
            </a:r>
            <a:r>
              <a:rPr lang="cs-CZ" sz="3000" dirty="0" smtClean="0">
                <a:solidFill>
                  <a:srgbClr val="002060"/>
                </a:solidFill>
              </a:rPr>
              <a:t> James </a:t>
            </a:r>
            <a:r>
              <a:rPr lang="cs-CZ" sz="3000" dirty="0" err="1" smtClean="0">
                <a:solidFill>
                  <a:srgbClr val="002060"/>
                </a:solidFill>
              </a:rPr>
              <a:t>Cook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who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explored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islands</a:t>
            </a:r>
            <a:r>
              <a:rPr lang="cs-CZ" sz="3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3000" dirty="0" smtClean="0">
                <a:solidFill>
                  <a:srgbClr val="002060"/>
                </a:solidFill>
              </a:rPr>
              <a:t>Great </a:t>
            </a:r>
            <a:r>
              <a:rPr lang="cs-CZ" sz="3000" dirty="0" err="1" smtClean="0">
                <a:solidFill>
                  <a:srgbClr val="002060"/>
                </a:solidFill>
              </a:rPr>
              <a:t>Britain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took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control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>
                <a:solidFill>
                  <a:srgbClr val="002060"/>
                </a:solidFill>
              </a:rPr>
              <a:t>i</a:t>
            </a:r>
            <a:r>
              <a:rPr lang="cs-CZ" sz="3000" dirty="0" err="1" smtClean="0">
                <a:solidFill>
                  <a:srgbClr val="002060"/>
                </a:solidFill>
              </a:rPr>
              <a:t>slands</a:t>
            </a:r>
            <a:r>
              <a:rPr lang="cs-CZ" sz="3000" dirty="0" smtClean="0">
                <a:solidFill>
                  <a:srgbClr val="002060"/>
                </a:solidFill>
              </a:rPr>
              <a:t> by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right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discovery</a:t>
            </a:r>
            <a:r>
              <a:rPr lang="cs-CZ" sz="3000" dirty="0" smtClean="0">
                <a:solidFill>
                  <a:srgbClr val="002060"/>
                </a:solidFill>
              </a:rPr>
              <a:t>, </a:t>
            </a:r>
            <a:r>
              <a:rPr lang="cs-CZ" sz="3000" b="1" dirty="0" err="1" smtClean="0">
                <a:solidFill>
                  <a:srgbClr val="002060"/>
                </a:solidFill>
              </a:rPr>
              <a:t>the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Maori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were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promised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protection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(→</a:t>
            </a:r>
            <a:r>
              <a:rPr lang="cs-CZ" sz="3000" dirty="0" err="1" smtClean="0">
                <a:solidFill>
                  <a:srgbClr val="002060"/>
                </a:solidFill>
              </a:rPr>
              <a:t>war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between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Maori</a:t>
            </a:r>
            <a:r>
              <a:rPr lang="cs-CZ" sz="3000" dirty="0" smtClean="0">
                <a:solidFill>
                  <a:srgbClr val="002060"/>
                </a:solidFill>
              </a:rPr>
              <a:t> and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British</a:t>
            </a:r>
            <a:r>
              <a:rPr lang="cs-CZ" sz="3000" dirty="0" smtClean="0">
                <a:solidFill>
                  <a:srgbClr val="002060"/>
                </a:solidFill>
              </a:rPr>
              <a:t> –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resistance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crushed</a:t>
            </a:r>
            <a:r>
              <a:rPr lang="cs-CZ" sz="3000" dirty="0" smtClean="0">
                <a:solidFill>
                  <a:srgbClr val="002060"/>
                </a:solidFill>
              </a:rPr>
              <a:t> by 1870)</a:t>
            </a:r>
          </a:p>
          <a:p>
            <a:r>
              <a:rPr lang="cs-CZ" sz="3000" dirty="0" smtClean="0">
                <a:solidFill>
                  <a:srgbClr val="002060"/>
                </a:solidFill>
              </a:rPr>
              <a:t>New </a:t>
            </a:r>
            <a:r>
              <a:rPr lang="cs-CZ" sz="3000" dirty="0" err="1" smtClean="0">
                <a:solidFill>
                  <a:srgbClr val="002060"/>
                </a:solidFill>
              </a:rPr>
              <a:t>Zealand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became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formally</a:t>
            </a:r>
            <a:r>
              <a:rPr lang="cs-CZ" sz="3000" b="1" dirty="0" smtClean="0">
                <a:solidFill>
                  <a:srgbClr val="002060"/>
                </a:solidFill>
              </a:rPr>
              <a:t> independent </a:t>
            </a:r>
            <a:r>
              <a:rPr lang="cs-CZ" sz="3000" b="1" dirty="0" err="1" smtClean="0">
                <a:solidFill>
                  <a:srgbClr val="002060"/>
                </a:solidFill>
              </a:rPr>
              <a:t>from</a:t>
            </a:r>
            <a:r>
              <a:rPr lang="cs-CZ" sz="3000" b="1" dirty="0" smtClean="0">
                <a:solidFill>
                  <a:srgbClr val="002060"/>
                </a:solidFill>
              </a:rPr>
              <a:t> </a:t>
            </a:r>
            <a:r>
              <a:rPr lang="cs-CZ" sz="3000" b="1" dirty="0" err="1" smtClean="0">
                <a:solidFill>
                  <a:srgbClr val="002060"/>
                </a:solidFill>
              </a:rPr>
              <a:t>Britain</a:t>
            </a:r>
            <a:r>
              <a:rPr lang="cs-CZ" sz="3000" b="1" dirty="0" smtClean="0">
                <a:solidFill>
                  <a:srgbClr val="002060"/>
                </a:solidFill>
              </a:rPr>
              <a:t> in 1947</a:t>
            </a:r>
            <a:r>
              <a:rPr lang="cs-CZ" sz="3000" dirty="0" smtClean="0">
                <a:solidFill>
                  <a:srgbClr val="002060"/>
                </a:solidFill>
              </a:rPr>
              <a:t> (</a:t>
            </a:r>
            <a:r>
              <a:rPr lang="cs-CZ" sz="3000" dirty="0" err="1" smtClean="0">
                <a:solidFill>
                  <a:srgbClr val="002060"/>
                </a:solidFill>
              </a:rPr>
              <a:t>it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still</a:t>
            </a:r>
            <a:r>
              <a:rPr lang="cs-CZ" sz="3000" dirty="0" smtClean="0">
                <a:solidFill>
                  <a:srgbClr val="002060"/>
                </a:solidFill>
              </a:rPr>
              <a:t> a </a:t>
            </a:r>
            <a:r>
              <a:rPr lang="cs-CZ" sz="3000" dirty="0" err="1" smtClean="0">
                <a:solidFill>
                  <a:srgbClr val="002060"/>
                </a:solidFill>
              </a:rPr>
              <a:t>member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Commonwealth</a:t>
            </a:r>
            <a:r>
              <a:rPr lang="cs-CZ" sz="3000" dirty="0" smtClean="0">
                <a:solidFill>
                  <a:srgbClr val="002060"/>
                </a:solidFill>
              </a:rPr>
              <a:t>)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Maori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Maori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painting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2013-04-17]. Dostupný pod licencí </a:t>
            </a:r>
            <a:r>
              <a:rPr lang="cs-CZ" sz="900" dirty="0" smtClean="0">
                <a:solidFill>
                  <a:srgbClr val="002060"/>
                </a:solidFill>
              </a:rPr>
              <a:t>public </a:t>
            </a:r>
            <a:r>
              <a:rPr lang="cs-CZ" sz="900" dirty="0" err="1" smtClean="0">
                <a:solidFill>
                  <a:srgbClr val="002060"/>
                </a:solidFill>
              </a:rPr>
              <a:t>domain</a:t>
            </a:r>
            <a:r>
              <a:rPr lang="cs-CZ" sz="900" dirty="0" smtClean="0">
                <a:solidFill>
                  <a:srgbClr val="002060"/>
                </a:solidFill>
              </a:rPr>
              <a:t> na </a:t>
            </a:r>
            <a:r>
              <a:rPr lang="cs-CZ" sz="900" dirty="0">
                <a:solidFill>
                  <a:srgbClr val="002060"/>
                </a:solidFill>
              </a:rPr>
              <a:t>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cs-CZ" sz="9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commons.wikimedia.org/wiki/File%3ADanceMaori.jpg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Maori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dancers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2013-04-17].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3"/>
              </a:rPr>
              <a:t>http://commons.wikimedia.org/wiki/File%3ANew_Zealand_-_Maori_rowing_-_</a:t>
            </a:r>
            <a:r>
              <a:rPr lang="cs-CZ" sz="900" dirty="0" smtClean="0">
                <a:solidFill>
                  <a:srgbClr val="002060"/>
                </a:solidFill>
                <a:hlinkClick r:id="rId3"/>
              </a:rPr>
              <a:t>8452.jpg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4012"/>
            <a:ext cx="6984776" cy="432526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4012"/>
            <a:ext cx="7056784" cy="432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Holidays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Anzac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Day</a:t>
            </a:r>
            <a:r>
              <a:rPr lang="cs-CZ" b="1" dirty="0" smtClean="0">
                <a:solidFill>
                  <a:srgbClr val="002060"/>
                </a:solidFill>
              </a:rPr>
              <a:t> (25 </a:t>
            </a:r>
            <a:r>
              <a:rPr lang="cs-CZ" b="1" dirty="0" err="1" smtClean="0">
                <a:solidFill>
                  <a:srgbClr val="002060"/>
                </a:solidFill>
              </a:rPr>
              <a:t>April</a:t>
            </a:r>
            <a:r>
              <a:rPr lang="cs-CZ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holiday</a:t>
            </a:r>
            <a:r>
              <a:rPr lang="cs-CZ" dirty="0" smtClean="0">
                <a:solidFill>
                  <a:srgbClr val="002060"/>
                </a:solidFill>
              </a:rPr>
              <a:t> to </a:t>
            </a:r>
            <a:r>
              <a:rPr lang="cs-CZ" dirty="0" err="1" smtClean="0">
                <a:solidFill>
                  <a:srgbClr val="002060"/>
                </a:solidFill>
              </a:rPr>
              <a:t>honour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those</a:t>
            </a:r>
            <a:r>
              <a:rPr lang="cs-CZ" dirty="0" smtClean="0">
                <a:solidFill>
                  <a:srgbClr val="002060"/>
                </a:solidFill>
              </a:rPr>
              <a:t> New </a:t>
            </a:r>
            <a:r>
              <a:rPr lang="cs-CZ" dirty="0" err="1" smtClean="0">
                <a:solidFill>
                  <a:srgbClr val="002060"/>
                </a:solidFill>
              </a:rPr>
              <a:t>Zealanders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who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were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killed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two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world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wars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values</a:t>
            </a:r>
            <a:r>
              <a:rPr lang="cs-CZ" dirty="0" smtClean="0">
                <a:solidFill>
                  <a:srgbClr val="002060"/>
                </a:solidFill>
              </a:rPr>
              <a:t> such as </a:t>
            </a:r>
            <a:r>
              <a:rPr lang="cs-CZ" dirty="0" err="1" smtClean="0">
                <a:solidFill>
                  <a:srgbClr val="002060"/>
                </a:solidFill>
              </a:rPr>
              <a:t>courage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self-sacrifice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loyality</a:t>
            </a:r>
            <a:r>
              <a:rPr lang="cs-CZ" dirty="0" smtClean="0">
                <a:solidFill>
                  <a:srgbClr val="002060"/>
                </a:solidFill>
              </a:rPr>
              <a:t> are </a:t>
            </a:r>
            <a:r>
              <a:rPr lang="cs-CZ" dirty="0" err="1" smtClean="0">
                <a:solidFill>
                  <a:srgbClr val="002060"/>
                </a:solidFill>
              </a:rPr>
              <a:t>celebrated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9573</TotalTime>
  <Words>727</Words>
  <Application>Microsoft Office PowerPoint</Application>
  <PresentationFormat>Předvádění na obrazovce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New Zealand -Basic Facts</vt:lpstr>
      <vt:lpstr>Location</vt:lpstr>
      <vt:lpstr>Geography</vt:lpstr>
      <vt:lpstr>NZ: Nature</vt:lpstr>
      <vt:lpstr>Political System</vt:lpstr>
      <vt:lpstr>History</vt:lpstr>
      <vt:lpstr>The Maori</vt:lpstr>
      <vt:lpstr>Holidays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941</cp:revision>
  <dcterms:created xsi:type="dcterms:W3CDTF">2011-12-27T20:15:32Z</dcterms:created>
  <dcterms:modified xsi:type="dcterms:W3CDTF">2013-06-21T12:45:08Z</dcterms:modified>
</cp:coreProperties>
</file>