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9"/>
  </p:notesMasterIdLst>
  <p:sldIdLst>
    <p:sldId id="259" r:id="rId2"/>
    <p:sldId id="260" r:id="rId3"/>
    <p:sldId id="265" r:id="rId4"/>
    <p:sldId id="267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66"/>
    <a:srgbClr val="000000"/>
    <a:srgbClr val="00FF00"/>
    <a:srgbClr val="003300"/>
    <a:srgbClr val="00FF99"/>
    <a:srgbClr val="FF00FF"/>
    <a:srgbClr val="9900CC"/>
    <a:srgbClr val="00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22" autoAdjust="0"/>
    <p:restoredTop sz="95341" autoAdjust="0"/>
  </p:normalViewPr>
  <p:slideViewPr>
    <p:cSldViewPr>
      <p:cViewPr>
        <p:scale>
          <a:sx n="75" d="100"/>
          <a:sy n="75" d="100"/>
        </p:scale>
        <p:origin x="-11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45662-10A7-4752-9E2D-8B5796096519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239D7-A7E0-4AFA-8120-5D3156E3F5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3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96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05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81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84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11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31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35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15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90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57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23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33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commons.wikimedia.org/wiki/File:DSCN0044_irishdancers_e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commons.wikimedia.org/wiki/File:St_Patricks_Day_Parade_Montreal.jpg?uselang=c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036463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Republic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of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Ireland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-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Culture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Literature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Holidays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Seminář z anglického jazyka, septima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Reálie anglicky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mluvících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zemí I.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Jedná se o prezentaci s výkladem, obrázky a úkoly. 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Culture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literature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holidays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tradition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music,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custom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festival.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Lucie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Babišová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15. 4. 2013 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3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Culture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cs-CZ" sz="60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4834880" cy="53732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Music: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traditional</a:t>
            </a:r>
            <a:r>
              <a:rPr lang="cs-CZ" sz="2800" dirty="0" smtClean="0">
                <a:solidFill>
                  <a:srgbClr val="002060"/>
                </a:solidFill>
              </a:rPr>
              <a:t> folk and </a:t>
            </a:r>
            <a:r>
              <a:rPr lang="cs-CZ" sz="2800" dirty="0" err="1" smtClean="0">
                <a:solidFill>
                  <a:srgbClr val="002060"/>
                </a:solidFill>
              </a:rPr>
              <a:t>celtic</a:t>
            </a:r>
            <a:r>
              <a:rPr lang="cs-CZ" sz="2800" dirty="0" smtClean="0">
                <a:solidFill>
                  <a:srgbClr val="002060"/>
                </a:solidFill>
              </a:rPr>
              <a:t> music </a:t>
            </a:r>
            <a:r>
              <a:rPr lang="cs-CZ" sz="2800" dirty="0" err="1" smtClean="0">
                <a:solidFill>
                  <a:srgbClr val="002060"/>
                </a:solidFill>
              </a:rPr>
              <a:t>popular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all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round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world</a:t>
            </a:r>
            <a:r>
              <a:rPr lang="cs-CZ" sz="2800" dirty="0" smtClean="0">
                <a:solidFill>
                  <a:srgbClr val="002060"/>
                </a:solidFill>
              </a:rPr>
              <a:t> (</a:t>
            </a:r>
            <a:r>
              <a:rPr lang="cs-CZ" sz="2800" dirty="0" err="1" smtClean="0">
                <a:solidFill>
                  <a:srgbClr val="002060"/>
                </a:solidFill>
              </a:rPr>
              <a:t>drum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fiddles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pipes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flutes</a:t>
            </a:r>
            <a:r>
              <a:rPr lang="cs-CZ" sz="28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famous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singers</a:t>
            </a:r>
            <a:r>
              <a:rPr lang="cs-CZ" sz="2800" dirty="0" smtClean="0">
                <a:solidFill>
                  <a:srgbClr val="002060"/>
                </a:solidFill>
              </a:rPr>
              <a:t> and </a:t>
            </a:r>
            <a:r>
              <a:rPr lang="cs-CZ" sz="2800" dirty="0" err="1" smtClean="0">
                <a:solidFill>
                  <a:srgbClr val="002060"/>
                </a:solidFill>
              </a:rPr>
              <a:t>bands</a:t>
            </a:r>
            <a:r>
              <a:rPr lang="cs-CZ" sz="2800" dirty="0" smtClean="0">
                <a:solidFill>
                  <a:srgbClr val="002060"/>
                </a:solidFill>
              </a:rPr>
              <a:t>: U2, </a:t>
            </a:r>
            <a:r>
              <a:rPr lang="cs-CZ" sz="2800" dirty="0" err="1" smtClean="0">
                <a:solidFill>
                  <a:srgbClr val="002060"/>
                </a:solidFill>
              </a:rPr>
              <a:t>Enya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Glenn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Hansard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Corrs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etc</a:t>
            </a:r>
            <a:r>
              <a:rPr lang="cs-CZ" sz="2800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Dancing: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traditional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>
                <a:solidFill>
                  <a:srgbClr val="002060"/>
                </a:solidFill>
              </a:rPr>
              <a:t>I</a:t>
            </a:r>
            <a:r>
              <a:rPr lang="cs-CZ" sz="2800" dirty="0" err="1" smtClean="0">
                <a:solidFill>
                  <a:srgbClr val="002060"/>
                </a:solidFill>
              </a:rPr>
              <a:t>rish</a:t>
            </a:r>
            <a:r>
              <a:rPr lang="cs-CZ" sz="2800" dirty="0" smtClean="0">
                <a:solidFill>
                  <a:srgbClr val="002060"/>
                </a:solidFill>
              </a:rPr>
              <a:t> step dancing (</a:t>
            </a:r>
            <a:r>
              <a:rPr lang="cs-CZ" sz="2800" dirty="0" err="1" smtClean="0">
                <a:solidFill>
                  <a:srgbClr val="002060"/>
                </a:solidFill>
              </a:rPr>
              <a:t>Irish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jig</a:t>
            </a:r>
            <a:r>
              <a:rPr lang="cs-CZ" sz="2800" dirty="0" smtClean="0">
                <a:solidFill>
                  <a:srgbClr val="002060"/>
                </a:solidFill>
              </a:rPr>
              <a:t>)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smtClean="0">
                <a:solidFill>
                  <a:srgbClr val="002060"/>
                </a:solidFill>
              </a:rPr>
              <a:t>– </a:t>
            </a:r>
            <a:r>
              <a:rPr lang="cs-CZ" sz="2800" dirty="0" err="1" smtClean="0">
                <a:solidFill>
                  <a:srgbClr val="002060"/>
                </a:solidFill>
              </a:rPr>
              <a:t>famous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thanks</a:t>
            </a:r>
            <a:r>
              <a:rPr lang="cs-CZ" sz="2800" dirty="0" smtClean="0">
                <a:solidFill>
                  <a:srgbClr val="002060"/>
                </a:solidFill>
              </a:rPr>
              <a:t> to </a:t>
            </a:r>
            <a:r>
              <a:rPr lang="cs-CZ" sz="2800" dirty="0" err="1" smtClean="0">
                <a:solidFill>
                  <a:srgbClr val="002060"/>
                </a:solidFill>
              </a:rPr>
              <a:t>shows</a:t>
            </a:r>
            <a:r>
              <a:rPr lang="cs-CZ" sz="2800" dirty="0" smtClean="0">
                <a:solidFill>
                  <a:srgbClr val="002060"/>
                </a:solidFill>
              </a:rPr>
              <a:t> such as </a:t>
            </a:r>
            <a:r>
              <a:rPr lang="cs-CZ" sz="2800" dirty="0" err="1" smtClean="0">
                <a:solidFill>
                  <a:srgbClr val="002060"/>
                </a:solidFill>
              </a:rPr>
              <a:t>Riverdance</a:t>
            </a:r>
            <a:r>
              <a:rPr lang="cs-CZ" sz="2800" dirty="0" smtClean="0">
                <a:solidFill>
                  <a:srgbClr val="002060"/>
                </a:solidFill>
              </a:rPr>
              <a:t>, Lord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Dance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1000" dirty="0">
                <a:solidFill>
                  <a:srgbClr val="002060"/>
                </a:solidFill>
              </a:rPr>
              <a:t>Zdroj: [cit. 2013-04-15]. Dostupný pod licencí </a:t>
            </a:r>
            <a:r>
              <a:rPr lang="cs-CZ" sz="1000" dirty="0" err="1">
                <a:solidFill>
                  <a:srgbClr val="002060"/>
                </a:solidFill>
              </a:rPr>
              <a:t>Creative</a:t>
            </a:r>
            <a:r>
              <a:rPr lang="cs-CZ" sz="1000" dirty="0">
                <a:solidFill>
                  <a:srgbClr val="002060"/>
                </a:solidFill>
              </a:rPr>
              <a:t> </a:t>
            </a:r>
            <a:r>
              <a:rPr lang="cs-CZ" sz="1000" dirty="0" err="1">
                <a:solidFill>
                  <a:srgbClr val="002060"/>
                </a:solidFill>
              </a:rPr>
              <a:t>Commons</a:t>
            </a:r>
            <a:r>
              <a:rPr lang="cs-CZ" sz="1000" dirty="0">
                <a:solidFill>
                  <a:srgbClr val="002060"/>
                </a:solidFill>
              </a:rPr>
              <a:t> na WWW</a:t>
            </a:r>
            <a:r>
              <a:rPr lang="cs-CZ" sz="10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rgbClr val="002060"/>
                </a:solidFill>
                <a:hlinkClick r:id="rId2"/>
              </a:rPr>
              <a:t>http://commons.wikimedia.org/wiki/File%3ADSCN0044_irishdancers_e.jpg</a:t>
            </a: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1000" dirty="0">
              <a:solidFill>
                <a:srgbClr val="00206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815604"/>
            <a:ext cx="2808312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50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Holidays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St </a:t>
            </a:r>
            <a:r>
              <a:rPr lang="cs-CZ" b="1" dirty="0" err="1" smtClean="0">
                <a:solidFill>
                  <a:srgbClr val="002060"/>
                </a:solidFill>
              </a:rPr>
              <a:t>Patrick's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Day</a:t>
            </a:r>
            <a:r>
              <a:rPr lang="cs-CZ" b="1" dirty="0" smtClean="0">
                <a:solidFill>
                  <a:srgbClr val="002060"/>
                </a:solidFill>
              </a:rPr>
              <a:t> (17th </a:t>
            </a:r>
            <a:r>
              <a:rPr lang="cs-CZ" b="1" dirty="0" err="1" smtClean="0">
                <a:solidFill>
                  <a:srgbClr val="002060"/>
                </a:solidFill>
              </a:rPr>
              <a:t>March</a:t>
            </a:r>
            <a:r>
              <a:rPr lang="cs-CZ" b="1" dirty="0" smtClean="0">
                <a:solidFill>
                  <a:srgbClr val="002060"/>
                </a:solidFill>
              </a:rPr>
              <a:t>)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remembers</a:t>
            </a:r>
            <a:r>
              <a:rPr lang="cs-CZ" sz="2800" dirty="0" smtClean="0">
                <a:solidFill>
                  <a:srgbClr val="002060"/>
                </a:solidFill>
              </a:rPr>
              <a:t> St Patrick,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patron </a:t>
            </a:r>
            <a:r>
              <a:rPr lang="cs-CZ" sz="2800" dirty="0" err="1" smtClean="0">
                <a:solidFill>
                  <a:srgbClr val="002060"/>
                </a:solidFill>
              </a:rPr>
              <a:t>saint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Ireland</a:t>
            </a:r>
            <a:endParaRPr lang="cs-CZ" sz="2800" dirty="0" smtClean="0">
              <a:solidFill>
                <a:srgbClr val="002060"/>
              </a:solidFill>
            </a:endParaRPr>
          </a:p>
          <a:p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celebrations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incude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parades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concerts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treatre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performances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fireworks</a:t>
            </a:r>
            <a:r>
              <a:rPr lang="cs-CZ" sz="2800" dirty="0" smtClean="0">
                <a:solidFill>
                  <a:srgbClr val="002060"/>
                </a:solidFill>
              </a:rPr>
              <a:t> and </a:t>
            </a:r>
            <a:r>
              <a:rPr lang="cs-CZ" sz="2800" dirty="0" err="1" smtClean="0">
                <a:solidFill>
                  <a:srgbClr val="002060"/>
                </a:solidFill>
              </a:rPr>
              <a:t>drinking</a:t>
            </a:r>
            <a:endParaRPr lang="cs-CZ" sz="2800" dirty="0" smtClean="0">
              <a:solidFill>
                <a:srgbClr val="002060"/>
              </a:solidFill>
            </a:endParaRPr>
          </a:p>
          <a:p>
            <a:r>
              <a:rPr lang="cs-CZ" sz="2800" dirty="0" err="1" smtClean="0">
                <a:solidFill>
                  <a:srgbClr val="002060"/>
                </a:solidFill>
              </a:rPr>
              <a:t>people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wear</a:t>
            </a:r>
            <a:r>
              <a:rPr lang="cs-CZ" sz="2800" dirty="0" smtClean="0">
                <a:solidFill>
                  <a:srgbClr val="002060"/>
                </a:solidFill>
              </a:rPr>
              <a:t> green </a:t>
            </a:r>
            <a:r>
              <a:rPr lang="cs-CZ" sz="2800" dirty="0" err="1" smtClean="0">
                <a:solidFill>
                  <a:srgbClr val="002060"/>
                </a:solidFill>
              </a:rPr>
              <a:t>clothes</a:t>
            </a:r>
            <a:r>
              <a:rPr lang="cs-CZ" sz="2800" dirty="0" smtClean="0">
                <a:solidFill>
                  <a:srgbClr val="002060"/>
                </a:solidFill>
              </a:rPr>
              <a:t> (green </a:t>
            </a:r>
            <a:r>
              <a:rPr lang="cs-CZ" sz="2800" dirty="0" err="1" smtClean="0">
                <a:solidFill>
                  <a:srgbClr val="002060"/>
                </a:solidFill>
              </a:rPr>
              <a:t>hats</a:t>
            </a:r>
            <a:r>
              <a:rPr lang="cs-CZ" sz="28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nowadays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celebrated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all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2060"/>
                </a:solidFill>
              </a:rPr>
              <a:t> </a:t>
            </a:r>
            <a:r>
              <a:rPr lang="cs-CZ" sz="2800" dirty="0" smtClean="0">
                <a:solidFill>
                  <a:srgbClr val="002060"/>
                </a:solidFill>
              </a:rPr>
              <a:t>     </a:t>
            </a:r>
            <a:r>
              <a:rPr lang="cs-CZ" sz="2800" dirty="0" err="1" smtClean="0">
                <a:solidFill>
                  <a:srgbClr val="002060"/>
                </a:solidFill>
              </a:rPr>
              <a:t>round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world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endParaRPr lang="cs-CZ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1000" dirty="0" smtClean="0">
                <a:solidFill>
                  <a:srgbClr val="002060"/>
                </a:solidFill>
              </a:rPr>
              <a:t>Zdroj: [cit. 2013-04-15]. Dostupný pod licencí </a:t>
            </a:r>
            <a:r>
              <a:rPr lang="cs-CZ" sz="1000" dirty="0" err="1" smtClean="0">
                <a:solidFill>
                  <a:srgbClr val="002060"/>
                </a:solidFill>
              </a:rPr>
              <a:t>Creative</a:t>
            </a:r>
            <a:r>
              <a:rPr lang="cs-CZ" sz="1000" dirty="0" smtClean="0">
                <a:solidFill>
                  <a:srgbClr val="002060"/>
                </a:solidFill>
              </a:rPr>
              <a:t> </a:t>
            </a:r>
            <a:r>
              <a:rPr lang="cs-CZ" sz="1000" dirty="0" err="1" smtClean="0">
                <a:solidFill>
                  <a:srgbClr val="002060"/>
                </a:solidFill>
              </a:rPr>
              <a:t>Commons</a:t>
            </a:r>
            <a:r>
              <a:rPr lang="cs-CZ" sz="1000" dirty="0" smtClean="0">
                <a:solidFill>
                  <a:srgbClr val="002060"/>
                </a:solidFill>
              </a:rPr>
              <a:t> na WWW:</a:t>
            </a:r>
          </a:p>
          <a:p>
            <a:pPr marL="0" indent="0">
              <a:buNone/>
            </a:pPr>
            <a:r>
              <a:rPr lang="cs-CZ" sz="1000" dirty="0">
                <a:hlinkClick r:id="rId2"/>
              </a:rPr>
              <a:t>http://commons.wikimedia.org/wiki/File:St_Patricks_Day_Parade_Montreal.jpg?uselang=cs</a:t>
            </a: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501008"/>
            <a:ext cx="4392488" cy="3047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72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Literature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 smtClean="0">
                <a:solidFill>
                  <a:srgbClr val="002060"/>
                </a:solidFill>
              </a:rPr>
              <a:t>Irish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writers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famous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all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round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the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world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include</a:t>
            </a:r>
            <a:r>
              <a:rPr lang="cs-CZ" b="1" dirty="0" smtClean="0">
                <a:solidFill>
                  <a:srgbClr val="002060"/>
                </a:solidFill>
              </a:rPr>
              <a:t>: </a:t>
            </a:r>
          </a:p>
          <a:p>
            <a:r>
              <a:rPr lang="cs-CZ" b="1" dirty="0" err="1" smtClean="0">
                <a:solidFill>
                  <a:srgbClr val="002060"/>
                </a:solidFill>
              </a:rPr>
              <a:t>G.B.Shaw</a:t>
            </a:r>
            <a:r>
              <a:rPr lang="cs-CZ" sz="2800" dirty="0" smtClean="0">
                <a:solidFill>
                  <a:srgbClr val="002060"/>
                </a:solidFill>
              </a:rPr>
              <a:t> – Nobel </a:t>
            </a:r>
            <a:r>
              <a:rPr lang="cs-CZ" sz="2800" dirty="0" err="1" smtClean="0">
                <a:solidFill>
                  <a:srgbClr val="002060"/>
                </a:solidFill>
              </a:rPr>
              <a:t>Prize</a:t>
            </a:r>
            <a:r>
              <a:rPr lang="cs-CZ" sz="2800" dirty="0" smtClean="0">
                <a:solidFill>
                  <a:srgbClr val="002060"/>
                </a:solidFill>
              </a:rPr>
              <a:t> in </a:t>
            </a:r>
            <a:r>
              <a:rPr lang="cs-CZ" sz="2800" dirty="0" err="1" smtClean="0">
                <a:solidFill>
                  <a:srgbClr val="002060"/>
                </a:solidFill>
              </a:rPr>
              <a:t>Literature</a:t>
            </a:r>
            <a:r>
              <a:rPr lang="cs-CZ" sz="2800" dirty="0" smtClean="0">
                <a:solidFill>
                  <a:srgbClr val="002060"/>
                </a:solidFill>
              </a:rPr>
              <a:t> (1925), </a:t>
            </a:r>
            <a:r>
              <a:rPr lang="cs-CZ" sz="2800" dirty="0" err="1" smtClean="0">
                <a:solidFill>
                  <a:srgbClr val="002060"/>
                </a:solidFill>
              </a:rPr>
              <a:t>plays</a:t>
            </a:r>
            <a:r>
              <a:rPr lang="cs-CZ" sz="2800" dirty="0" smtClean="0">
                <a:solidFill>
                  <a:srgbClr val="002060"/>
                </a:solidFill>
              </a:rPr>
              <a:t>: </a:t>
            </a:r>
            <a:r>
              <a:rPr lang="cs-CZ" sz="2800" i="1" dirty="0" err="1" smtClean="0">
                <a:solidFill>
                  <a:srgbClr val="002060"/>
                </a:solidFill>
              </a:rPr>
              <a:t>Pygmalion</a:t>
            </a:r>
            <a:r>
              <a:rPr lang="cs-CZ" sz="2800" i="1" dirty="0" smtClean="0">
                <a:solidFill>
                  <a:srgbClr val="002060"/>
                </a:solidFill>
              </a:rPr>
              <a:t>, St Joan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etc</a:t>
            </a:r>
            <a:r>
              <a:rPr lang="cs-CZ" sz="2800" dirty="0" smtClean="0">
                <a:solidFill>
                  <a:srgbClr val="002060"/>
                </a:solidFill>
              </a:rPr>
              <a:t>.</a:t>
            </a:r>
            <a:endParaRPr lang="cs-CZ" b="1" dirty="0" smtClean="0">
              <a:solidFill>
                <a:srgbClr val="002060"/>
              </a:solidFill>
            </a:endParaRPr>
          </a:p>
          <a:p>
            <a:r>
              <a:rPr lang="cs-CZ" b="1" dirty="0" smtClean="0">
                <a:solidFill>
                  <a:srgbClr val="002060"/>
                </a:solidFill>
              </a:rPr>
              <a:t>Oscar Wilde </a:t>
            </a:r>
            <a:r>
              <a:rPr lang="cs-CZ" sz="2800" dirty="0" smtClean="0">
                <a:solidFill>
                  <a:srgbClr val="002060"/>
                </a:solidFill>
              </a:rPr>
              <a:t>– his </a:t>
            </a:r>
            <a:r>
              <a:rPr lang="cs-CZ" sz="2800" dirty="0" err="1" smtClean="0">
                <a:solidFill>
                  <a:srgbClr val="002060"/>
                </a:solidFill>
              </a:rPr>
              <a:t>works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include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plays</a:t>
            </a:r>
            <a:r>
              <a:rPr lang="cs-CZ" sz="2800" dirty="0" smtClean="0">
                <a:solidFill>
                  <a:srgbClr val="002060"/>
                </a:solidFill>
              </a:rPr>
              <a:t> such as </a:t>
            </a:r>
            <a:r>
              <a:rPr lang="cs-CZ" sz="2800" i="1" dirty="0" err="1" smtClean="0">
                <a:solidFill>
                  <a:srgbClr val="002060"/>
                </a:solidFill>
              </a:rPr>
              <a:t>An</a:t>
            </a:r>
            <a:r>
              <a:rPr lang="cs-CZ" sz="2800" i="1" dirty="0" smtClean="0">
                <a:solidFill>
                  <a:srgbClr val="002060"/>
                </a:solidFill>
              </a:rPr>
              <a:t> </a:t>
            </a:r>
            <a:r>
              <a:rPr lang="cs-CZ" sz="2800" i="1" dirty="0" err="1" smtClean="0">
                <a:solidFill>
                  <a:srgbClr val="002060"/>
                </a:solidFill>
              </a:rPr>
              <a:t>Ideal</a:t>
            </a:r>
            <a:r>
              <a:rPr lang="cs-CZ" sz="2800" i="1" dirty="0" smtClean="0">
                <a:solidFill>
                  <a:srgbClr val="002060"/>
                </a:solidFill>
              </a:rPr>
              <a:t> </a:t>
            </a:r>
            <a:r>
              <a:rPr lang="cs-CZ" sz="2800" i="1" dirty="0" err="1" smtClean="0">
                <a:solidFill>
                  <a:srgbClr val="002060"/>
                </a:solidFill>
              </a:rPr>
              <a:t>Husband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or</a:t>
            </a:r>
            <a:r>
              <a:rPr lang="cs-CZ" sz="2800" dirty="0" smtClean="0">
                <a:solidFill>
                  <a:srgbClr val="002060"/>
                </a:solidFill>
              </a:rPr>
              <a:t> a novel </a:t>
            </a:r>
            <a:r>
              <a:rPr lang="cs-CZ" sz="2800" i="1" dirty="0" err="1" smtClean="0">
                <a:solidFill>
                  <a:srgbClr val="002060"/>
                </a:solidFill>
              </a:rPr>
              <a:t>The</a:t>
            </a:r>
            <a:r>
              <a:rPr lang="cs-CZ" sz="2800" i="1" dirty="0" smtClean="0">
                <a:solidFill>
                  <a:srgbClr val="002060"/>
                </a:solidFill>
              </a:rPr>
              <a:t> Picture </a:t>
            </a:r>
            <a:r>
              <a:rPr lang="cs-CZ" sz="2800" i="1" dirty="0" err="1" smtClean="0">
                <a:solidFill>
                  <a:srgbClr val="002060"/>
                </a:solidFill>
              </a:rPr>
              <a:t>of</a:t>
            </a:r>
            <a:r>
              <a:rPr lang="cs-CZ" sz="2800" i="1" dirty="0" smtClean="0">
                <a:solidFill>
                  <a:srgbClr val="002060"/>
                </a:solidFill>
              </a:rPr>
              <a:t> Dorian </a:t>
            </a:r>
            <a:r>
              <a:rPr lang="cs-CZ" sz="2800" i="1" dirty="0" err="1" smtClean="0">
                <a:solidFill>
                  <a:srgbClr val="002060"/>
                </a:solidFill>
              </a:rPr>
              <a:t>Gray</a:t>
            </a:r>
            <a:endParaRPr lang="cs-CZ" sz="2800" b="1" i="1" dirty="0" smtClean="0">
              <a:solidFill>
                <a:srgbClr val="002060"/>
              </a:solidFill>
            </a:endParaRPr>
          </a:p>
          <a:p>
            <a:r>
              <a:rPr lang="cs-CZ" b="1" dirty="0" smtClean="0">
                <a:solidFill>
                  <a:srgbClr val="002060"/>
                </a:solidFill>
              </a:rPr>
              <a:t>James </a:t>
            </a:r>
            <a:r>
              <a:rPr lang="cs-CZ" b="1" dirty="0" err="1" smtClean="0">
                <a:solidFill>
                  <a:srgbClr val="002060"/>
                </a:solidFill>
              </a:rPr>
              <a:t>Joyce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sz="2800" dirty="0" smtClean="0">
                <a:solidFill>
                  <a:srgbClr val="002060"/>
                </a:solidFill>
              </a:rPr>
              <a:t>- </a:t>
            </a:r>
            <a:r>
              <a:rPr lang="cs-CZ" sz="2800" dirty="0" err="1" smtClean="0">
                <a:solidFill>
                  <a:srgbClr val="002060"/>
                </a:solidFill>
              </a:rPr>
              <a:t>modernist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works</a:t>
            </a:r>
            <a:r>
              <a:rPr lang="cs-CZ" sz="2800" dirty="0" smtClean="0">
                <a:solidFill>
                  <a:srgbClr val="002060"/>
                </a:solidFill>
              </a:rPr>
              <a:t>: </a:t>
            </a:r>
            <a:r>
              <a:rPr lang="cs-CZ" sz="2800" i="1" dirty="0" err="1" smtClean="0">
                <a:solidFill>
                  <a:srgbClr val="002060"/>
                </a:solidFill>
              </a:rPr>
              <a:t>Ulysses</a:t>
            </a:r>
            <a:endParaRPr lang="cs-CZ" b="1" i="1" dirty="0" smtClean="0">
              <a:solidFill>
                <a:srgbClr val="002060"/>
              </a:solidFill>
            </a:endParaRPr>
          </a:p>
          <a:p>
            <a:r>
              <a:rPr lang="cs-CZ" b="1" dirty="0" smtClean="0">
                <a:solidFill>
                  <a:srgbClr val="002060"/>
                </a:solidFill>
              </a:rPr>
              <a:t>Samuel </a:t>
            </a:r>
            <a:r>
              <a:rPr lang="cs-CZ" b="1" dirty="0" err="1" smtClean="0">
                <a:solidFill>
                  <a:srgbClr val="002060"/>
                </a:solidFill>
              </a:rPr>
              <a:t>Beckett</a:t>
            </a:r>
            <a:r>
              <a:rPr lang="cs-CZ" sz="2800" dirty="0" smtClean="0">
                <a:solidFill>
                  <a:srgbClr val="002060"/>
                </a:solidFill>
              </a:rPr>
              <a:t> – Nobel </a:t>
            </a:r>
            <a:r>
              <a:rPr lang="cs-CZ" sz="2800" dirty="0" err="1" smtClean="0">
                <a:solidFill>
                  <a:srgbClr val="002060"/>
                </a:solidFill>
              </a:rPr>
              <a:t>Prize</a:t>
            </a:r>
            <a:r>
              <a:rPr lang="cs-CZ" sz="2800" dirty="0" smtClean="0">
                <a:solidFill>
                  <a:srgbClr val="002060"/>
                </a:solidFill>
              </a:rPr>
              <a:t> in </a:t>
            </a:r>
            <a:r>
              <a:rPr lang="cs-CZ" sz="2800" dirty="0" err="1" smtClean="0">
                <a:solidFill>
                  <a:srgbClr val="002060"/>
                </a:solidFill>
              </a:rPr>
              <a:t>Literature</a:t>
            </a:r>
            <a:r>
              <a:rPr lang="cs-CZ" sz="2800" dirty="0" smtClean="0">
                <a:solidFill>
                  <a:srgbClr val="002060"/>
                </a:solidFill>
              </a:rPr>
              <a:t> (1969), absurd </a:t>
            </a:r>
            <a:r>
              <a:rPr lang="cs-CZ" sz="2800" dirty="0" err="1" smtClean="0">
                <a:solidFill>
                  <a:srgbClr val="002060"/>
                </a:solidFill>
              </a:rPr>
              <a:t>drame</a:t>
            </a:r>
            <a:r>
              <a:rPr lang="cs-CZ" sz="2800" dirty="0" smtClean="0">
                <a:solidFill>
                  <a:srgbClr val="002060"/>
                </a:solidFill>
              </a:rPr>
              <a:t>: </a:t>
            </a:r>
            <a:r>
              <a:rPr lang="cs-CZ" sz="2800" i="1" dirty="0" err="1" smtClean="0">
                <a:solidFill>
                  <a:srgbClr val="002060"/>
                </a:solidFill>
              </a:rPr>
              <a:t>Waiting</a:t>
            </a:r>
            <a:r>
              <a:rPr lang="cs-CZ" sz="2800" i="1" dirty="0" smtClean="0">
                <a:solidFill>
                  <a:srgbClr val="002060"/>
                </a:solidFill>
              </a:rPr>
              <a:t> </a:t>
            </a:r>
            <a:r>
              <a:rPr lang="cs-CZ" sz="2800" i="1" dirty="0" err="1" smtClean="0">
                <a:solidFill>
                  <a:srgbClr val="002060"/>
                </a:solidFill>
              </a:rPr>
              <a:t>for</a:t>
            </a:r>
            <a:r>
              <a:rPr lang="cs-CZ" sz="2800" i="1" dirty="0" smtClean="0">
                <a:solidFill>
                  <a:srgbClr val="002060"/>
                </a:solidFill>
              </a:rPr>
              <a:t> Godot</a:t>
            </a:r>
            <a:endParaRPr lang="cs-CZ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02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Questions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800" b="1" dirty="0" err="1" smtClean="0">
                <a:solidFill>
                  <a:srgbClr val="002060"/>
                </a:solidFill>
              </a:rPr>
              <a:t>What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name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of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traditional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Irish</a:t>
            </a:r>
            <a:r>
              <a:rPr lang="cs-CZ" sz="2800" b="1" dirty="0" smtClean="0">
                <a:solidFill>
                  <a:srgbClr val="002060"/>
                </a:solidFill>
              </a:rPr>
              <a:t> step </a:t>
            </a:r>
            <a:r>
              <a:rPr lang="cs-CZ" sz="2800" b="1" dirty="0" err="1" smtClean="0">
                <a:solidFill>
                  <a:srgbClr val="002060"/>
                </a:solidFill>
              </a:rPr>
              <a:t>dance</a:t>
            </a:r>
            <a:r>
              <a:rPr lang="cs-CZ" sz="2800" b="1" dirty="0" smtClean="0">
                <a:solidFill>
                  <a:srgbClr val="002060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err="1" smtClean="0">
                <a:solidFill>
                  <a:srgbClr val="002060"/>
                </a:solidFill>
              </a:rPr>
              <a:t>Can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you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name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any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Irish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musicians</a:t>
            </a:r>
            <a:r>
              <a:rPr lang="cs-CZ" sz="2800" b="1" dirty="0" smtClean="0">
                <a:solidFill>
                  <a:srgbClr val="002060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err="1" smtClean="0">
                <a:solidFill>
                  <a:srgbClr val="002060"/>
                </a:solidFill>
              </a:rPr>
              <a:t>Whan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is</a:t>
            </a:r>
            <a:r>
              <a:rPr lang="cs-CZ" sz="2800" b="1" dirty="0" smtClean="0">
                <a:solidFill>
                  <a:srgbClr val="002060"/>
                </a:solidFill>
              </a:rPr>
              <a:t> St </a:t>
            </a:r>
            <a:r>
              <a:rPr lang="cs-CZ" sz="2800" b="1" dirty="0" err="1" smtClean="0">
                <a:solidFill>
                  <a:srgbClr val="002060"/>
                </a:solidFill>
              </a:rPr>
              <a:t>Patricks</a:t>
            </a:r>
            <a:r>
              <a:rPr lang="cs-CZ" sz="2800" b="1" dirty="0" smtClean="0">
                <a:solidFill>
                  <a:srgbClr val="002060"/>
                </a:solidFill>
              </a:rPr>
              <a:t>' </a:t>
            </a:r>
            <a:r>
              <a:rPr lang="cs-CZ" sz="2800" b="1" dirty="0" err="1" smtClean="0">
                <a:solidFill>
                  <a:srgbClr val="002060"/>
                </a:solidFill>
              </a:rPr>
              <a:t>Day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celebrated</a:t>
            </a:r>
            <a:r>
              <a:rPr lang="cs-CZ" sz="2800" b="1" dirty="0" smtClean="0">
                <a:solidFill>
                  <a:srgbClr val="002060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err="1" smtClean="0">
                <a:solidFill>
                  <a:srgbClr val="002060"/>
                </a:solidFill>
              </a:rPr>
              <a:t>Can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you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name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any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famous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Irish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writers</a:t>
            </a:r>
            <a:r>
              <a:rPr lang="cs-CZ" sz="2800" b="1" dirty="0" smtClean="0">
                <a:solidFill>
                  <a:srgbClr val="002060"/>
                </a:solidFill>
              </a:rPr>
              <a:t>?</a:t>
            </a:r>
            <a:endParaRPr lang="cs-CZ" sz="2400" dirty="0" smtClean="0">
              <a:solidFill>
                <a:srgbClr val="002060"/>
              </a:solidFill>
            </a:endParaRPr>
          </a:p>
          <a:p>
            <a:pPr marL="514350" indent="-514350">
              <a:buAutoNum type="alphaLcParenR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0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Answer</a:t>
            </a:r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Key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dirty="0" err="1" smtClean="0">
                <a:solidFill>
                  <a:srgbClr val="002060"/>
                </a:solidFill>
              </a:rPr>
              <a:t>It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is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called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Irish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jig</a:t>
            </a:r>
            <a:r>
              <a:rPr lang="cs-CZ" sz="2400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U2, </a:t>
            </a:r>
            <a:r>
              <a:rPr lang="cs-CZ" sz="2400" dirty="0" err="1" smtClean="0">
                <a:solidFill>
                  <a:srgbClr val="002060"/>
                </a:solidFill>
              </a:rPr>
              <a:t>Enya</a:t>
            </a:r>
            <a:r>
              <a:rPr lang="cs-CZ" sz="2400" dirty="0" smtClean="0">
                <a:solidFill>
                  <a:srgbClr val="002060"/>
                </a:solidFill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Corrs</a:t>
            </a:r>
            <a:r>
              <a:rPr lang="cs-CZ" sz="2400" dirty="0" smtClean="0">
                <a:solidFill>
                  <a:srgbClr val="002060"/>
                </a:solidFill>
              </a:rPr>
              <a:t>, Glen </a:t>
            </a:r>
            <a:r>
              <a:rPr lang="cs-CZ" sz="2400" dirty="0" err="1" smtClean="0">
                <a:solidFill>
                  <a:srgbClr val="002060"/>
                </a:solidFill>
              </a:rPr>
              <a:t>Hansard</a:t>
            </a:r>
            <a:r>
              <a:rPr lang="cs-CZ" sz="2400" dirty="0" smtClean="0">
                <a:solidFill>
                  <a:srgbClr val="002060"/>
                </a:solidFill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</a:rPr>
              <a:t>etc</a:t>
            </a:r>
            <a:r>
              <a:rPr lang="cs-CZ" sz="2400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17th </a:t>
            </a:r>
            <a:r>
              <a:rPr lang="cs-CZ" sz="2400" dirty="0" err="1" smtClean="0">
                <a:solidFill>
                  <a:srgbClr val="002060"/>
                </a:solidFill>
              </a:rPr>
              <a:t>March</a:t>
            </a:r>
            <a:r>
              <a:rPr lang="cs-CZ" sz="2400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G.B. Shaw, Oscar Wilde, James </a:t>
            </a:r>
            <a:r>
              <a:rPr lang="cs-CZ" sz="2400" dirty="0" err="1" smtClean="0">
                <a:solidFill>
                  <a:srgbClr val="002060"/>
                </a:solidFill>
              </a:rPr>
              <a:t>Joyce</a:t>
            </a:r>
            <a:r>
              <a:rPr lang="cs-CZ" sz="2400" dirty="0" smtClean="0">
                <a:solidFill>
                  <a:srgbClr val="002060"/>
                </a:solidFill>
              </a:rPr>
              <a:t>, Samuel </a:t>
            </a:r>
            <a:r>
              <a:rPr lang="cs-CZ" sz="2400" dirty="0" err="1" smtClean="0">
                <a:solidFill>
                  <a:srgbClr val="002060"/>
                </a:solidFill>
              </a:rPr>
              <a:t>Beckett</a:t>
            </a:r>
            <a:r>
              <a:rPr lang="cs-CZ" sz="2400" dirty="0" smtClean="0">
                <a:solidFill>
                  <a:srgbClr val="002060"/>
                </a:solidFill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</a:rPr>
              <a:t>etc</a:t>
            </a:r>
            <a:r>
              <a:rPr lang="cs-CZ" sz="2400" smtClean="0">
                <a:solidFill>
                  <a:srgbClr val="002060"/>
                </a:solidFill>
              </a:rPr>
              <a:t>.</a:t>
            </a:r>
            <a:endParaRPr lang="cs-CZ" sz="24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52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Source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BELÁN, Juraj. Odmaturuj! z anglického jazyka. Vyd. 1. Brno: </a:t>
            </a:r>
            <a:r>
              <a:rPr lang="cs-CZ" sz="2000" dirty="0" err="1" smtClean="0">
                <a:solidFill>
                  <a:srgbClr val="002060"/>
                </a:solidFill>
              </a:rPr>
              <a:t>Didaktis</a:t>
            </a:r>
            <a:r>
              <a:rPr lang="cs-CZ" sz="2000" dirty="0" smtClean="0">
                <a:solidFill>
                  <a:srgbClr val="002060"/>
                </a:solidFill>
              </a:rPr>
              <a:t>, 2005, 256 s. Odmaturuj!. ISBN 80-735-8024-1.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BRENDLOVÁ, Světla. Reálie anglicky mluvících zemí. 2., dopl. vyd. Plzeň: Fraus, c1996, 79 s. ISBN 80-857-8487-4.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EL-HMOUDOVÁ, Dagmar. Angličtina pro střední školy. 1. vyd. Třebíč: Petra </a:t>
            </a:r>
            <a:r>
              <a:rPr lang="cs-CZ" sz="2000" dirty="0" err="1" smtClean="0">
                <a:solidFill>
                  <a:srgbClr val="002060"/>
                </a:solidFill>
              </a:rPr>
              <a:t>Velanová</a:t>
            </a:r>
            <a:r>
              <a:rPr lang="cs-CZ" sz="2000" dirty="0" smtClean="0">
                <a:solidFill>
                  <a:srgbClr val="002060"/>
                </a:solidFill>
              </a:rPr>
              <a:t>, 2006. ISBN 80-868-7302-1.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KEMPTON, Grant. New opportunities UK/US: workbook. </a:t>
            </a:r>
            <a:r>
              <a:rPr lang="en-US" sz="2000" dirty="0" err="1" smtClean="0">
                <a:solidFill>
                  <a:srgbClr val="002060"/>
                </a:solidFill>
              </a:rPr>
              <a:t>Vyd</a:t>
            </a:r>
            <a:r>
              <a:rPr lang="en-US" sz="2000" dirty="0" smtClean="0">
                <a:solidFill>
                  <a:srgbClr val="002060"/>
                </a:solidFill>
              </a:rPr>
              <a:t>. 1. Harlow: Pearson Education Limited, 2006, 256 s. </a:t>
            </a:r>
            <a:r>
              <a:rPr lang="en-US" sz="2000" dirty="0" err="1" smtClean="0">
                <a:solidFill>
                  <a:srgbClr val="002060"/>
                </a:solidFill>
              </a:rPr>
              <a:t>Odmaturuj</a:t>
            </a:r>
            <a:r>
              <a:rPr lang="en-US" sz="2000" dirty="0" smtClean="0">
                <a:solidFill>
                  <a:srgbClr val="002060"/>
                </a:solidFill>
              </a:rPr>
              <a:t>!. ISBN 978-140-5829-441.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KEMPTON, Grant. New opportunities UK/US: workbook. </a:t>
            </a:r>
            <a:r>
              <a:rPr lang="en-US" sz="2000" dirty="0" err="1" smtClean="0">
                <a:solidFill>
                  <a:srgbClr val="002060"/>
                </a:solidFill>
              </a:rPr>
              <a:t>Vyd</a:t>
            </a:r>
            <a:r>
              <a:rPr lang="en-US" sz="2000" dirty="0" smtClean="0">
                <a:solidFill>
                  <a:srgbClr val="002060"/>
                </a:solidFill>
              </a:rPr>
              <a:t>. 1. Harlow: Pearson Education Limited, 2006, 256 s. </a:t>
            </a:r>
            <a:r>
              <a:rPr lang="en-US" sz="2000" dirty="0" err="1" smtClean="0">
                <a:solidFill>
                  <a:srgbClr val="002060"/>
                </a:solidFill>
              </a:rPr>
              <a:t>Odmaturuj</a:t>
            </a:r>
            <a:r>
              <a:rPr lang="en-US" sz="2000" dirty="0" smtClean="0">
                <a:solidFill>
                  <a:srgbClr val="002060"/>
                </a:solidFill>
              </a:rPr>
              <a:t>!. ISBN 978-0-582-84791-0.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57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9550</TotalTime>
  <Words>512</Words>
  <Application>Microsoft Office PowerPoint</Application>
  <PresentationFormat>Předvádění na obrazovce (4:3)</PresentationFormat>
  <Paragraphs>84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Prezentace aplikace PowerPoint</vt:lpstr>
      <vt:lpstr>Culture </vt:lpstr>
      <vt:lpstr>Holidays</vt:lpstr>
      <vt:lpstr>Literature</vt:lpstr>
      <vt:lpstr>Questions</vt:lpstr>
      <vt:lpstr>Answer Key</vt:lpstr>
      <vt:lpstr>Source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školy: Autor:</dc:title>
  <dc:creator>NB</dc:creator>
  <cp:lastModifiedBy>Lucie Babišová</cp:lastModifiedBy>
  <cp:revision>936</cp:revision>
  <dcterms:created xsi:type="dcterms:W3CDTF">2011-12-27T20:15:32Z</dcterms:created>
  <dcterms:modified xsi:type="dcterms:W3CDTF">2013-06-20T17:49:29Z</dcterms:modified>
</cp:coreProperties>
</file>