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1"/>
  </p:notesMasterIdLst>
  <p:sldIdLst>
    <p:sldId id="259" r:id="rId2"/>
    <p:sldId id="260" r:id="rId3"/>
    <p:sldId id="264" r:id="rId4"/>
    <p:sldId id="265" r:id="rId5"/>
    <p:sldId id="266" r:id="rId6"/>
    <p:sldId id="267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66"/>
    <a:srgbClr val="000000"/>
    <a:srgbClr val="00FF00"/>
    <a:srgbClr val="003300"/>
    <a:srgbClr val="00FF99"/>
    <a:srgbClr val="FF00FF"/>
    <a:srgbClr val="9900CC"/>
    <a:srgbClr val="00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22" autoAdjust="0"/>
    <p:restoredTop sz="95341" autoAdjust="0"/>
  </p:normalViewPr>
  <p:slideViewPr>
    <p:cSldViewPr>
      <p:cViewPr>
        <p:scale>
          <a:sx n="75" d="100"/>
          <a:sy n="75" d="100"/>
        </p:scale>
        <p:origin x="-114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45662-10A7-4752-9E2D-8B5796096519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239D7-A7E0-4AFA-8120-5D3156E3F5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96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05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81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4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11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31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3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15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90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57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23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33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ommons.wikimedia.org/wiki/File:Shamrock.sv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ommons.wikimedia.org/wiki/File:Ei-map.sv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commons.wikimedia.org/wiki/File:Ireland_flag.gi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877116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The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Republic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of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Ireland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Seminář z anglického jazyka, septima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Reálie anglicky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mluvících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zemí I.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Jedná se o prezentaci s výkladem, obrázky a úkoly. 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Basic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fatcts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population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officila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name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language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popitical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structure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economy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history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flag,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national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symbol.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Lucie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Babišová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10. 4. 2013 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3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Ireland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– Basic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Facts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91264" cy="5373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The official name: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Republic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Ireland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Area: </a:t>
            </a:r>
            <a:r>
              <a:rPr lang="cs-CZ" sz="2800" dirty="0" smtClean="0">
                <a:solidFill>
                  <a:srgbClr val="002060"/>
                </a:solidFill>
              </a:rPr>
              <a:t>70,280 </a:t>
            </a:r>
            <a:r>
              <a:rPr lang="cs-CZ" sz="2800" dirty="0" err="1" smtClean="0">
                <a:solidFill>
                  <a:srgbClr val="002060"/>
                </a:solidFill>
              </a:rPr>
              <a:t>sq</a:t>
            </a:r>
            <a:r>
              <a:rPr lang="cs-CZ" sz="2800" dirty="0" smtClean="0">
                <a:solidFill>
                  <a:srgbClr val="002060"/>
                </a:solidFill>
              </a:rPr>
              <a:t> km</a:t>
            </a:r>
          </a:p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Capital</a:t>
            </a:r>
            <a:r>
              <a:rPr lang="cs-CZ" sz="2800" b="1" dirty="0" smtClean="0">
                <a:solidFill>
                  <a:srgbClr val="002060"/>
                </a:solidFill>
              </a:rPr>
              <a:t>:</a:t>
            </a:r>
            <a:r>
              <a:rPr lang="cs-CZ" sz="2800" dirty="0" smtClean="0">
                <a:solidFill>
                  <a:srgbClr val="002060"/>
                </a:solidFill>
              </a:rPr>
              <a:t> Dublin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Major </a:t>
            </a:r>
            <a:r>
              <a:rPr lang="cs-CZ" sz="2800" b="1" dirty="0" err="1" smtClean="0">
                <a:solidFill>
                  <a:srgbClr val="002060"/>
                </a:solidFill>
              </a:rPr>
              <a:t>cities</a:t>
            </a:r>
            <a:r>
              <a:rPr lang="cs-CZ" sz="2800" b="1" dirty="0" smtClean="0">
                <a:solidFill>
                  <a:srgbClr val="002060"/>
                </a:solidFill>
              </a:rPr>
              <a:t>: </a:t>
            </a:r>
            <a:r>
              <a:rPr lang="cs-CZ" sz="2800" dirty="0" err="1" smtClean="0">
                <a:solidFill>
                  <a:srgbClr val="002060"/>
                </a:solidFill>
              </a:rPr>
              <a:t>Cork</a:t>
            </a:r>
            <a:r>
              <a:rPr lang="cs-CZ" sz="2800" dirty="0" smtClean="0">
                <a:solidFill>
                  <a:srgbClr val="002060"/>
                </a:solidFill>
              </a:rPr>
              <a:t>, Limerick, </a:t>
            </a:r>
            <a:r>
              <a:rPr lang="cs-CZ" sz="2800" dirty="0" err="1" smtClean="0">
                <a:solidFill>
                  <a:srgbClr val="002060"/>
                </a:solidFill>
              </a:rPr>
              <a:t>Galway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Population</a:t>
            </a:r>
            <a:r>
              <a:rPr lang="cs-CZ" sz="2800" b="1" dirty="0" smtClean="0">
                <a:solidFill>
                  <a:srgbClr val="002060"/>
                </a:solidFill>
              </a:rPr>
              <a:t>: </a:t>
            </a:r>
            <a:r>
              <a:rPr lang="cs-CZ" sz="2800" dirty="0" smtClean="0">
                <a:solidFill>
                  <a:srgbClr val="002060"/>
                </a:solidFill>
              </a:rPr>
              <a:t>4 </a:t>
            </a:r>
            <a:r>
              <a:rPr lang="cs-CZ" sz="2800" dirty="0" err="1" smtClean="0">
                <a:solidFill>
                  <a:srgbClr val="002060"/>
                </a:solidFill>
              </a:rPr>
              <a:t>million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Official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language</a:t>
            </a:r>
            <a:r>
              <a:rPr lang="cs-CZ" sz="2800" b="1" dirty="0" smtClean="0">
                <a:solidFill>
                  <a:srgbClr val="002060"/>
                </a:solidFill>
              </a:rPr>
              <a:t>: </a:t>
            </a:r>
            <a:r>
              <a:rPr lang="cs-CZ" sz="2800" dirty="0" err="1" smtClean="0">
                <a:solidFill>
                  <a:srgbClr val="002060"/>
                </a:solidFill>
              </a:rPr>
              <a:t>Irish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English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Political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structure</a:t>
            </a:r>
            <a:r>
              <a:rPr lang="cs-CZ" sz="2800" b="1" dirty="0" smtClean="0">
                <a:solidFill>
                  <a:srgbClr val="002060"/>
                </a:solidFill>
              </a:rPr>
              <a:t>: </a:t>
            </a:r>
            <a:r>
              <a:rPr lang="cs-CZ" sz="2800" dirty="0" err="1" smtClean="0">
                <a:solidFill>
                  <a:srgbClr val="002060"/>
                </a:solidFill>
              </a:rPr>
              <a:t>Parlimentary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republic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Heas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State</a:t>
            </a:r>
            <a:r>
              <a:rPr lang="cs-CZ" sz="2800" b="1" dirty="0" smtClean="0">
                <a:solidFill>
                  <a:srgbClr val="002060"/>
                </a:solidFill>
              </a:rPr>
              <a:t>: </a:t>
            </a:r>
            <a:r>
              <a:rPr lang="cs-CZ" sz="2800" dirty="0" smtClean="0">
                <a:solidFill>
                  <a:srgbClr val="002060"/>
                </a:solidFill>
              </a:rPr>
              <a:t>president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National</a:t>
            </a:r>
            <a:r>
              <a:rPr lang="cs-CZ" sz="2800" b="1" dirty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symbols</a:t>
            </a:r>
            <a:r>
              <a:rPr lang="cs-CZ" sz="2800" b="1" dirty="0" smtClean="0">
                <a:solidFill>
                  <a:srgbClr val="002060"/>
                </a:solidFill>
              </a:rPr>
              <a:t>: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harph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shamrock</a:t>
            </a: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</a:t>
            </a:r>
            <a:r>
              <a:rPr lang="cs-CZ" sz="900" dirty="0">
                <a:solidFill>
                  <a:srgbClr val="002060"/>
                </a:solidFill>
              </a:rPr>
              <a:t>: [cit. </a:t>
            </a:r>
            <a:r>
              <a:rPr lang="cs-CZ" sz="900" dirty="0" smtClean="0">
                <a:solidFill>
                  <a:srgbClr val="002060"/>
                </a:solidFill>
              </a:rPr>
              <a:t>2013-04-10]. </a:t>
            </a:r>
            <a:r>
              <a:rPr lang="cs-CZ" sz="900" dirty="0">
                <a:solidFill>
                  <a:srgbClr val="002060"/>
                </a:solidFill>
              </a:rPr>
              <a:t>Dostupný pod licencí </a:t>
            </a:r>
            <a:r>
              <a:rPr lang="cs-CZ" sz="900" dirty="0" err="1">
                <a:solidFill>
                  <a:srgbClr val="002060"/>
                </a:solidFill>
              </a:rPr>
              <a:t>Creative</a:t>
            </a:r>
            <a:r>
              <a:rPr lang="cs-CZ" sz="900" dirty="0">
                <a:solidFill>
                  <a:srgbClr val="002060"/>
                </a:solidFill>
              </a:rPr>
              <a:t> </a:t>
            </a:r>
            <a:r>
              <a:rPr lang="cs-CZ" sz="900" dirty="0" err="1">
                <a:solidFill>
                  <a:srgbClr val="002060"/>
                </a:solidFill>
              </a:rPr>
              <a:t>Commons</a:t>
            </a:r>
            <a:r>
              <a:rPr lang="cs-CZ" sz="900" dirty="0">
                <a:solidFill>
                  <a:srgbClr val="002060"/>
                </a:solidFill>
              </a:rPr>
              <a:t> na WWW</a:t>
            </a:r>
            <a:r>
              <a:rPr lang="cs-CZ" sz="900" dirty="0" smtClean="0">
                <a:solidFill>
                  <a:srgbClr val="002060"/>
                </a:solidFill>
              </a:rPr>
              <a:t>:</a:t>
            </a:r>
            <a:endParaRPr lang="cs-CZ" sz="900" dirty="0" smtClean="0">
              <a:hlinkClick r:id="rId2"/>
            </a:endParaRPr>
          </a:p>
          <a:p>
            <a:pPr marL="0" indent="0">
              <a:buNone/>
            </a:pPr>
            <a:r>
              <a:rPr lang="cs-CZ" sz="900" dirty="0" smtClean="0">
                <a:hlinkClick r:id="rId2"/>
              </a:rPr>
              <a:t>http</a:t>
            </a:r>
            <a:r>
              <a:rPr lang="cs-CZ" sz="900" dirty="0">
                <a:hlinkClick r:id="rId2"/>
              </a:rPr>
              <a:t>://commons.wikimedia.org/wiki/File:Shamrock.svg</a:t>
            </a:r>
            <a:endParaRPr lang="en-US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988840"/>
            <a:ext cx="2578026" cy="262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0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Location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5141168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rgbClr val="002060"/>
                </a:solidFill>
              </a:rPr>
              <a:t>an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island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lying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west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Britain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separated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from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Britain</a:t>
            </a:r>
            <a:r>
              <a:rPr lang="cs-CZ" dirty="0" smtClean="0">
                <a:solidFill>
                  <a:srgbClr val="002060"/>
                </a:solidFill>
              </a:rPr>
              <a:t> by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Irish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Sea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politicaly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devided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into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Republic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Ireland</a:t>
            </a:r>
            <a:r>
              <a:rPr lang="cs-CZ" dirty="0" smtClean="0">
                <a:solidFill>
                  <a:srgbClr val="002060"/>
                </a:solidFill>
              </a:rPr>
              <a:t> (a sovereign </a:t>
            </a:r>
            <a:r>
              <a:rPr lang="cs-CZ" dirty="0" err="1" smtClean="0">
                <a:solidFill>
                  <a:srgbClr val="002060"/>
                </a:solidFill>
              </a:rPr>
              <a:t>state</a:t>
            </a:r>
            <a:r>
              <a:rPr lang="cs-CZ" dirty="0" smtClean="0">
                <a:solidFill>
                  <a:srgbClr val="002060"/>
                </a:solidFill>
              </a:rPr>
              <a:t>) and </a:t>
            </a:r>
            <a:r>
              <a:rPr lang="cs-CZ" dirty="0" err="1" smtClean="0">
                <a:solidFill>
                  <a:srgbClr val="002060"/>
                </a:solidFill>
              </a:rPr>
              <a:t>Northern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Ireland</a:t>
            </a:r>
            <a:r>
              <a:rPr lang="cs-CZ" dirty="0" smtClean="0">
                <a:solidFill>
                  <a:srgbClr val="002060"/>
                </a:solidFill>
              </a:rPr>
              <a:t> (a part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UK)</a:t>
            </a: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000" dirty="0" smtClean="0">
                <a:solidFill>
                  <a:srgbClr val="002060"/>
                </a:solidFill>
              </a:rPr>
              <a:t>Zdroj</a:t>
            </a:r>
            <a:r>
              <a:rPr lang="cs-CZ" sz="1000" dirty="0">
                <a:solidFill>
                  <a:srgbClr val="002060"/>
                </a:solidFill>
              </a:rPr>
              <a:t>: [cit. 2013-04-10]. Dostupný pod licencí </a:t>
            </a:r>
            <a:r>
              <a:rPr lang="cs-CZ" sz="1000" dirty="0" smtClean="0">
                <a:solidFill>
                  <a:srgbClr val="002060"/>
                </a:solidFill>
              </a:rPr>
              <a:t>public </a:t>
            </a:r>
            <a:r>
              <a:rPr lang="cs-CZ" sz="1000" dirty="0" err="1" smtClean="0">
                <a:solidFill>
                  <a:srgbClr val="002060"/>
                </a:solidFill>
              </a:rPr>
              <a:t>domain</a:t>
            </a:r>
            <a:r>
              <a:rPr lang="cs-CZ" sz="1000" dirty="0" smtClean="0">
                <a:solidFill>
                  <a:srgbClr val="002060"/>
                </a:solidFill>
              </a:rPr>
              <a:t> </a:t>
            </a:r>
            <a:r>
              <a:rPr lang="cs-CZ" sz="1000" dirty="0">
                <a:solidFill>
                  <a:srgbClr val="002060"/>
                </a:solidFill>
              </a:rPr>
              <a:t>na WWW</a:t>
            </a:r>
            <a:r>
              <a:rPr lang="cs-CZ" sz="1000" dirty="0" smtClean="0">
                <a:solidFill>
                  <a:srgbClr val="002060"/>
                </a:solidFill>
              </a:rPr>
              <a:t>:</a:t>
            </a:r>
            <a:endParaRPr lang="cs-CZ" sz="1000" dirty="0" smtClean="0">
              <a:solidFill>
                <a:srgbClr val="002060"/>
              </a:solidFill>
              <a:hlinkClick r:id="rId2"/>
            </a:endParaRPr>
          </a:p>
          <a:p>
            <a:pPr marL="0" indent="0">
              <a:buNone/>
            </a:pPr>
            <a:r>
              <a:rPr lang="cs-CZ" sz="1000" dirty="0" smtClean="0">
                <a:solidFill>
                  <a:srgbClr val="002060"/>
                </a:solidFill>
                <a:hlinkClick r:id="rId2"/>
              </a:rPr>
              <a:t>http</a:t>
            </a:r>
            <a:r>
              <a:rPr lang="cs-CZ" sz="1000" dirty="0">
                <a:solidFill>
                  <a:srgbClr val="002060"/>
                </a:solidFill>
                <a:hlinkClick r:id="rId2"/>
              </a:rPr>
              <a:t>://</a:t>
            </a:r>
            <a:r>
              <a:rPr lang="cs-CZ" sz="1000" dirty="0" smtClean="0">
                <a:solidFill>
                  <a:srgbClr val="002060"/>
                </a:solidFill>
                <a:hlinkClick r:id="rId2"/>
              </a:rPr>
              <a:t>commons.wikimedia.org/wiki/File%3AEi-map.svg</a:t>
            </a: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772816"/>
            <a:ext cx="3667472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56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The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Flag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5257800"/>
          </a:xfrm>
        </p:spPr>
        <p:txBody>
          <a:bodyPr>
            <a:normAutofit lnSpcReduction="10000"/>
          </a:bodyPr>
          <a:lstStyle/>
          <a:p>
            <a:r>
              <a:rPr lang="cs-CZ" sz="2600" dirty="0" err="1" smtClean="0">
                <a:solidFill>
                  <a:srgbClr val="002060"/>
                </a:solidFill>
              </a:rPr>
              <a:t>consists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of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three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equal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stripes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representing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the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Irish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Catholics</a:t>
            </a:r>
            <a:r>
              <a:rPr lang="cs-CZ" sz="2600" dirty="0" smtClean="0">
                <a:solidFill>
                  <a:srgbClr val="002060"/>
                </a:solidFill>
              </a:rPr>
              <a:t> (green </a:t>
            </a:r>
            <a:r>
              <a:rPr lang="cs-CZ" sz="2600" dirty="0" err="1" smtClean="0">
                <a:solidFill>
                  <a:srgbClr val="002060"/>
                </a:solidFill>
              </a:rPr>
              <a:t>stripe</a:t>
            </a:r>
            <a:r>
              <a:rPr lang="cs-CZ" sz="2600" dirty="0" smtClean="0">
                <a:solidFill>
                  <a:srgbClr val="002060"/>
                </a:solidFill>
              </a:rPr>
              <a:t>), </a:t>
            </a:r>
            <a:r>
              <a:rPr lang="cs-CZ" sz="2600" dirty="0" err="1" smtClean="0">
                <a:solidFill>
                  <a:srgbClr val="002060"/>
                </a:solidFill>
              </a:rPr>
              <a:t>the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Irish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Protestants</a:t>
            </a:r>
            <a:r>
              <a:rPr lang="cs-CZ" sz="2600" dirty="0" smtClean="0">
                <a:solidFill>
                  <a:srgbClr val="002060"/>
                </a:solidFill>
              </a:rPr>
              <a:t> (</a:t>
            </a:r>
            <a:r>
              <a:rPr lang="cs-CZ" sz="2600" dirty="0" err="1" smtClean="0">
                <a:solidFill>
                  <a:srgbClr val="002060"/>
                </a:solidFill>
              </a:rPr>
              <a:t>orange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stripe</a:t>
            </a:r>
            <a:r>
              <a:rPr lang="cs-CZ" sz="2600" dirty="0" smtClean="0">
                <a:solidFill>
                  <a:srgbClr val="002060"/>
                </a:solidFill>
              </a:rPr>
              <a:t>), and </a:t>
            </a:r>
            <a:r>
              <a:rPr lang="cs-CZ" sz="2600" dirty="0" err="1" smtClean="0">
                <a:solidFill>
                  <a:srgbClr val="002060"/>
                </a:solidFill>
              </a:rPr>
              <a:t>peace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between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them</a:t>
            </a:r>
            <a:r>
              <a:rPr lang="cs-CZ" sz="2600" dirty="0" smtClean="0">
                <a:solidFill>
                  <a:srgbClr val="002060"/>
                </a:solidFill>
              </a:rPr>
              <a:t> (</a:t>
            </a:r>
            <a:r>
              <a:rPr lang="cs-CZ" sz="2600" dirty="0" err="1" smtClean="0">
                <a:solidFill>
                  <a:srgbClr val="002060"/>
                </a:solidFill>
              </a:rPr>
              <a:t>white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stripe</a:t>
            </a:r>
            <a:r>
              <a:rPr lang="cs-CZ" sz="26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sz="2600" dirty="0" err="1" smtClean="0">
                <a:solidFill>
                  <a:srgbClr val="002060"/>
                </a:solidFill>
              </a:rPr>
              <a:t>the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orange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colour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is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associated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with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the</a:t>
            </a:r>
            <a:r>
              <a:rPr lang="cs-CZ" sz="2600" dirty="0" smtClean="0">
                <a:solidFill>
                  <a:srgbClr val="002060"/>
                </a:solidFill>
              </a:rPr>
              <a:t> king William </a:t>
            </a:r>
            <a:r>
              <a:rPr lang="cs-CZ" sz="2600" dirty="0" err="1" smtClean="0">
                <a:solidFill>
                  <a:srgbClr val="002060"/>
                </a:solidFill>
              </a:rPr>
              <a:t>of</a:t>
            </a:r>
            <a:r>
              <a:rPr lang="cs-CZ" sz="2600" dirty="0" smtClean="0">
                <a:solidFill>
                  <a:srgbClr val="002060"/>
                </a:solidFill>
              </a:rPr>
              <a:t> Orange </a:t>
            </a:r>
            <a:r>
              <a:rPr lang="cs-CZ" sz="2600" dirty="0" err="1" smtClean="0">
                <a:solidFill>
                  <a:srgbClr val="002060"/>
                </a:solidFill>
              </a:rPr>
              <a:t>whose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victory</a:t>
            </a:r>
            <a:r>
              <a:rPr lang="cs-CZ" sz="2600" dirty="0" smtClean="0">
                <a:solidFill>
                  <a:srgbClr val="002060"/>
                </a:solidFill>
              </a:rPr>
              <a:t> in </a:t>
            </a:r>
            <a:r>
              <a:rPr lang="cs-CZ" sz="2600" dirty="0" err="1" smtClean="0">
                <a:solidFill>
                  <a:srgbClr val="002060"/>
                </a:solidFill>
              </a:rPr>
              <a:t>the</a:t>
            </a:r>
            <a:r>
              <a:rPr lang="cs-CZ" sz="2600" dirty="0" smtClean="0">
                <a:solidFill>
                  <a:srgbClr val="002060"/>
                </a:solidFill>
              </a:rPr>
              <a:t> 17th </a:t>
            </a:r>
            <a:r>
              <a:rPr lang="cs-CZ" sz="2600" dirty="0" err="1" smtClean="0">
                <a:solidFill>
                  <a:srgbClr val="002060"/>
                </a:solidFill>
              </a:rPr>
              <a:t>century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secured</a:t>
            </a:r>
            <a:r>
              <a:rPr lang="cs-CZ" sz="2600" dirty="0" smtClean="0">
                <a:solidFill>
                  <a:srgbClr val="002060"/>
                </a:solidFill>
              </a:rPr>
              <a:t> Protestant dominance </a:t>
            </a:r>
            <a:r>
              <a:rPr lang="cs-CZ" sz="2600" dirty="0" err="1" smtClean="0">
                <a:solidFill>
                  <a:srgbClr val="002060"/>
                </a:solidFill>
              </a:rPr>
              <a:t>over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the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island</a:t>
            </a:r>
            <a:endParaRPr lang="cs-CZ" sz="2600" dirty="0" smtClean="0">
              <a:solidFill>
                <a:srgbClr val="002060"/>
              </a:solidFill>
            </a:endParaRPr>
          </a:p>
          <a:p>
            <a:r>
              <a:rPr lang="cs-CZ" sz="2600" dirty="0" smtClean="0">
                <a:solidFill>
                  <a:srgbClr val="002060"/>
                </a:solidFill>
              </a:rPr>
              <a:t>green </a:t>
            </a:r>
            <a:r>
              <a:rPr lang="cs-CZ" sz="2600" dirty="0" err="1" smtClean="0">
                <a:solidFill>
                  <a:srgbClr val="002060"/>
                </a:solidFill>
              </a:rPr>
              <a:t>symbolizes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the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mostly</a:t>
            </a:r>
            <a:r>
              <a:rPr lang="cs-CZ" sz="2600" dirty="0" smtClean="0">
                <a:solidFill>
                  <a:srgbClr val="002060"/>
                </a:solidFill>
              </a:rPr>
              <a:t> green </a:t>
            </a:r>
            <a:r>
              <a:rPr lang="cs-CZ" sz="2600" dirty="0" err="1" smtClean="0">
                <a:solidFill>
                  <a:srgbClr val="002060"/>
                </a:solidFill>
              </a:rPr>
              <a:t>landscape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of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Ireland</a:t>
            </a:r>
            <a:r>
              <a:rPr lang="cs-CZ" sz="2600" dirty="0" smtClean="0">
                <a:solidFill>
                  <a:srgbClr val="002060"/>
                </a:solidFill>
              </a:rPr>
              <a:t>, but </a:t>
            </a:r>
            <a:r>
              <a:rPr lang="cs-CZ" sz="2600" dirty="0" err="1" smtClean="0">
                <a:solidFill>
                  <a:srgbClr val="002060"/>
                </a:solidFill>
              </a:rPr>
              <a:t>also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Irish</a:t>
            </a:r>
            <a:r>
              <a:rPr lang="cs-CZ" sz="2600" dirty="0" smtClean="0">
                <a:solidFill>
                  <a:srgbClr val="002060"/>
                </a:solidFill>
              </a:rPr>
              <a:t> </a:t>
            </a:r>
            <a:r>
              <a:rPr lang="cs-CZ" sz="2600" dirty="0" err="1" smtClean="0">
                <a:solidFill>
                  <a:srgbClr val="002060"/>
                </a:solidFill>
              </a:rPr>
              <a:t>nationalism</a:t>
            </a:r>
            <a:endParaRPr lang="cs-CZ" sz="2600" dirty="0" smtClean="0"/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800" dirty="0" smtClean="0">
                <a:solidFill>
                  <a:srgbClr val="002060"/>
                </a:solidFill>
              </a:rPr>
              <a:t>Zdroj: [cit. 2013-04-10]. Dostupný pod licencí </a:t>
            </a:r>
            <a:r>
              <a:rPr lang="cs-CZ" sz="800" dirty="0" err="1" smtClean="0">
                <a:solidFill>
                  <a:srgbClr val="002060"/>
                </a:solidFill>
              </a:rPr>
              <a:t>Creative</a:t>
            </a:r>
            <a:r>
              <a:rPr lang="cs-CZ" sz="800" dirty="0" smtClean="0">
                <a:solidFill>
                  <a:srgbClr val="002060"/>
                </a:solidFill>
              </a:rPr>
              <a:t> </a:t>
            </a:r>
            <a:r>
              <a:rPr lang="cs-CZ" sz="800" dirty="0" err="1" smtClean="0">
                <a:solidFill>
                  <a:srgbClr val="002060"/>
                </a:solidFill>
              </a:rPr>
              <a:t>Commons</a:t>
            </a:r>
            <a:r>
              <a:rPr lang="cs-CZ" sz="800" dirty="0" smtClean="0">
                <a:solidFill>
                  <a:srgbClr val="002060"/>
                </a:solidFill>
              </a:rPr>
              <a:t> na WWW:</a:t>
            </a:r>
          </a:p>
          <a:p>
            <a:pPr marL="0" indent="0">
              <a:buNone/>
            </a:pPr>
            <a:r>
              <a:rPr lang="cs-CZ" sz="800" dirty="0">
                <a:solidFill>
                  <a:srgbClr val="002060"/>
                </a:solidFill>
                <a:hlinkClick r:id="rId2"/>
              </a:rPr>
              <a:t>http://</a:t>
            </a:r>
            <a:r>
              <a:rPr lang="cs-CZ" sz="800" dirty="0" smtClean="0">
                <a:solidFill>
                  <a:srgbClr val="002060"/>
                </a:solidFill>
                <a:hlinkClick r:id="rId2"/>
              </a:rPr>
              <a:t>commons.wikimedia.org/wiki/File%3AIreland_flag.gif</a:t>
            </a:r>
            <a:endParaRPr lang="cs-CZ" sz="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437112"/>
            <a:ext cx="3429000" cy="214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72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History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cs-CZ" sz="2400" dirty="0" err="1" smtClean="0">
                <a:solidFill>
                  <a:srgbClr val="002060"/>
                </a:solidFill>
              </a:rPr>
              <a:t>Ireland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was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originally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inhabited</a:t>
            </a:r>
            <a:r>
              <a:rPr lang="cs-CZ" sz="2400" dirty="0" smtClean="0">
                <a:solidFill>
                  <a:srgbClr val="002060"/>
                </a:solidFill>
              </a:rPr>
              <a:t> by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Celts</a:t>
            </a:r>
            <a:r>
              <a:rPr lang="cs-CZ" sz="2400" dirty="0" smtClean="0">
                <a:solidFill>
                  <a:srgbClr val="002060"/>
                </a:solidFill>
              </a:rPr>
              <a:t>. St. </a:t>
            </a:r>
            <a:r>
              <a:rPr lang="cs-CZ" sz="2400" dirty="0">
                <a:solidFill>
                  <a:srgbClr val="002060"/>
                </a:solidFill>
              </a:rPr>
              <a:t>P</a:t>
            </a:r>
            <a:r>
              <a:rPr lang="cs-CZ" sz="2400" dirty="0" smtClean="0">
                <a:solidFill>
                  <a:srgbClr val="002060"/>
                </a:solidFill>
              </a:rPr>
              <a:t>atrick </a:t>
            </a:r>
            <a:r>
              <a:rPr lang="cs-CZ" sz="2400" dirty="0" err="1" smtClean="0">
                <a:solidFill>
                  <a:srgbClr val="002060"/>
                </a:solidFill>
              </a:rPr>
              <a:t>brought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them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Christianity</a:t>
            </a:r>
            <a:r>
              <a:rPr lang="cs-CZ" sz="2400" dirty="0" smtClean="0">
                <a:solidFill>
                  <a:srgbClr val="002060"/>
                </a:solidFill>
              </a:rPr>
              <a:t> in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5th cent. (patron </a:t>
            </a:r>
            <a:r>
              <a:rPr lang="cs-CZ" sz="2400" dirty="0" err="1" smtClean="0">
                <a:solidFill>
                  <a:srgbClr val="002060"/>
                </a:solidFill>
              </a:rPr>
              <a:t>saint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of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Ireland</a:t>
            </a:r>
            <a:r>
              <a:rPr lang="cs-CZ" sz="24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sz="2400" dirty="0" err="1" smtClean="0">
                <a:solidFill>
                  <a:srgbClr val="002060"/>
                </a:solidFill>
              </a:rPr>
              <a:t>Normans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from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England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moved</a:t>
            </a:r>
            <a:r>
              <a:rPr lang="cs-CZ" sz="2400" dirty="0" smtClean="0">
                <a:solidFill>
                  <a:srgbClr val="002060"/>
                </a:solidFill>
              </a:rPr>
              <a:t> to </a:t>
            </a:r>
            <a:r>
              <a:rPr lang="cs-CZ" sz="2400" dirty="0" err="1" smtClean="0">
                <a:solidFill>
                  <a:srgbClr val="002060"/>
                </a:solidFill>
              </a:rPr>
              <a:t>Ireland</a:t>
            </a:r>
            <a:r>
              <a:rPr lang="cs-CZ" sz="2400" dirty="0" smtClean="0">
                <a:solidFill>
                  <a:srgbClr val="002060"/>
                </a:solidFill>
              </a:rPr>
              <a:t>, in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12th cent., </a:t>
            </a:r>
            <a:r>
              <a:rPr lang="cs-CZ" sz="2400" dirty="0" err="1" smtClean="0">
                <a:solidFill>
                  <a:srgbClr val="002060"/>
                </a:solidFill>
              </a:rPr>
              <a:t>imposing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English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law</a:t>
            </a:r>
            <a:r>
              <a:rPr lang="cs-CZ" sz="2400" dirty="0" smtClean="0">
                <a:solidFill>
                  <a:srgbClr val="002060"/>
                </a:solidFill>
              </a:rPr>
              <a:t> on </a:t>
            </a:r>
            <a:r>
              <a:rPr lang="cs-CZ" sz="2400" dirty="0" err="1" smtClean="0">
                <a:solidFill>
                  <a:srgbClr val="002060"/>
                </a:solidFill>
              </a:rPr>
              <a:t>Ireland</a:t>
            </a:r>
            <a:r>
              <a:rPr lang="cs-CZ" sz="2400" dirty="0" smtClean="0">
                <a:solidFill>
                  <a:srgbClr val="002060"/>
                </a:solidFill>
              </a:rPr>
              <a:t> – a long </a:t>
            </a:r>
            <a:r>
              <a:rPr lang="cs-CZ" sz="2400" dirty="0" err="1" smtClean="0">
                <a:solidFill>
                  <a:srgbClr val="002060"/>
                </a:solidFill>
              </a:rPr>
              <a:t>series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of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revolts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were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crushed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cs-CZ" sz="2400" dirty="0" smtClean="0">
                <a:solidFill>
                  <a:srgbClr val="002060"/>
                </a:solidFill>
              </a:rPr>
              <a:t>in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Early </a:t>
            </a:r>
            <a:r>
              <a:rPr lang="cs-CZ" sz="2400" dirty="0" err="1" smtClean="0">
                <a:solidFill>
                  <a:srgbClr val="002060"/>
                </a:solidFill>
              </a:rPr>
              <a:t>Rising</a:t>
            </a:r>
            <a:r>
              <a:rPr lang="cs-CZ" sz="2400" dirty="0" smtClean="0">
                <a:solidFill>
                  <a:srgbClr val="002060"/>
                </a:solidFill>
              </a:rPr>
              <a:t> n </a:t>
            </a:r>
            <a:r>
              <a:rPr lang="cs-CZ" sz="2400" dirty="0" err="1" smtClean="0">
                <a:solidFill>
                  <a:srgbClr val="002060"/>
                </a:solidFill>
              </a:rPr>
              <a:t>April</a:t>
            </a:r>
            <a:r>
              <a:rPr lang="cs-CZ" sz="2400" dirty="0" smtClean="0">
                <a:solidFill>
                  <a:srgbClr val="002060"/>
                </a:solidFill>
              </a:rPr>
              <a:t> 1916,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nationalists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proclaimed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independence</a:t>
            </a:r>
            <a:r>
              <a:rPr lang="cs-CZ" sz="2400" dirty="0" smtClean="0">
                <a:solidFill>
                  <a:srgbClr val="002060"/>
                </a:solidFill>
              </a:rPr>
              <a:t>, but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revolt </a:t>
            </a:r>
            <a:r>
              <a:rPr lang="cs-CZ" sz="2400" dirty="0" err="1" smtClean="0">
                <a:solidFill>
                  <a:srgbClr val="002060"/>
                </a:solidFill>
              </a:rPr>
              <a:t>was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suppressed</a:t>
            </a:r>
            <a:r>
              <a:rPr lang="cs-CZ" sz="2400" dirty="0" smtClean="0">
                <a:solidFill>
                  <a:srgbClr val="002060"/>
                </a:solidFill>
              </a:rPr>
              <a:t> by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British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army</a:t>
            </a:r>
            <a:endParaRPr lang="cs-CZ" sz="2400" dirty="0" smtClean="0">
              <a:solidFill>
                <a:srgbClr val="002060"/>
              </a:solidFill>
            </a:endParaRPr>
          </a:p>
          <a:p>
            <a:r>
              <a:rPr lang="cs-CZ" sz="2400" dirty="0" err="1" smtClean="0">
                <a:solidFill>
                  <a:srgbClr val="002060"/>
                </a:solidFill>
              </a:rPr>
              <a:t>an</a:t>
            </a:r>
            <a:r>
              <a:rPr lang="cs-CZ" sz="2400" dirty="0" smtClean="0">
                <a:solidFill>
                  <a:srgbClr val="002060"/>
                </a:solidFill>
              </a:rPr>
              <a:t> independent </a:t>
            </a:r>
            <a:r>
              <a:rPr lang="cs-CZ" sz="2400" dirty="0" err="1" smtClean="0">
                <a:solidFill>
                  <a:srgbClr val="002060"/>
                </a:solidFill>
              </a:rPr>
              <a:t>Irish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state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was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established</a:t>
            </a:r>
            <a:r>
              <a:rPr lang="cs-CZ" sz="2400" dirty="0" smtClean="0">
                <a:solidFill>
                  <a:srgbClr val="002060"/>
                </a:solidFill>
              </a:rPr>
              <a:t> in 1921 but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six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nothern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countries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remained</a:t>
            </a:r>
            <a:r>
              <a:rPr lang="cs-CZ" sz="2400" dirty="0" smtClean="0">
                <a:solidFill>
                  <a:srgbClr val="002060"/>
                </a:solidFill>
              </a:rPr>
              <a:t> a part </a:t>
            </a:r>
            <a:r>
              <a:rPr lang="cs-CZ" sz="2400" dirty="0" err="1" smtClean="0">
                <a:solidFill>
                  <a:srgbClr val="002060"/>
                </a:solidFill>
              </a:rPr>
              <a:t>of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UK –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struggles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between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C</a:t>
            </a:r>
            <a:r>
              <a:rPr lang="cs-CZ" sz="2400" dirty="0" err="1" smtClean="0">
                <a:solidFill>
                  <a:srgbClr val="002060"/>
                </a:solidFill>
              </a:rPr>
              <a:t>atholics</a:t>
            </a:r>
            <a:r>
              <a:rPr lang="cs-CZ" sz="2400" dirty="0" smtClean="0">
                <a:solidFill>
                  <a:srgbClr val="002060"/>
                </a:solidFill>
              </a:rPr>
              <a:t> and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pro-</a:t>
            </a:r>
            <a:r>
              <a:rPr lang="cs-CZ" sz="2400" dirty="0" err="1" smtClean="0">
                <a:solidFill>
                  <a:srgbClr val="002060"/>
                </a:solidFill>
              </a:rPr>
              <a:t>British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Protestants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continued</a:t>
            </a:r>
            <a:r>
              <a:rPr lang="cs-CZ" sz="2400" dirty="0" smtClean="0">
                <a:solidFill>
                  <a:srgbClr val="002060"/>
                </a:solidFill>
              </a:rPr>
              <a:t>  </a:t>
            </a:r>
            <a:r>
              <a:rPr lang="cs-CZ" sz="2400" dirty="0" err="1" smtClean="0">
                <a:solidFill>
                  <a:srgbClr val="002060"/>
                </a:solidFill>
              </a:rPr>
              <a:t>untill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Good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Friday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Agreement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was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signed</a:t>
            </a:r>
            <a:r>
              <a:rPr lang="cs-CZ" sz="2400" dirty="0" smtClean="0">
                <a:solidFill>
                  <a:srgbClr val="002060"/>
                </a:solidFill>
              </a:rPr>
              <a:t> in 1998</a:t>
            </a:r>
          </a:p>
          <a:p>
            <a:endParaRPr lang="cs-CZ" sz="2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7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Economy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rgbClr val="002060"/>
                </a:solidFill>
              </a:rPr>
              <a:t>since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joining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EU in 1973 – </a:t>
            </a:r>
            <a:r>
              <a:rPr lang="cs-CZ" dirty="0" err="1" smtClean="0">
                <a:solidFill>
                  <a:srgbClr val="002060"/>
                </a:solidFill>
              </a:rPr>
              <a:t>growth</a:t>
            </a:r>
            <a:r>
              <a:rPr lang="cs-CZ" dirty="0" smtClean="0">
                <a:solidFill>
                  <a:srgbClr val="002060"/>
                </a:solidFill>
              </a:rPr>
              <a:t> in </a:t>
            </a:r>
            <a:r>
              <a:rPr lang="cs-CZ" dirty="0" err="1" smtClean="0">
                <a:solidFill>
                  <a:srgbClr val="002060"/>
                </a:solidFill>
              </a:rPr>
              <a:t>economy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transformation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from</a:t>
            </a:r>
            <a:r>
              <a:rPr lang="cs-CZ" dirty="0" smtClean="0">
                <a:solidFill>
                  <a:srgbClr val="002060"/>
                </a:solidFill>
              </a:rPr>
              <a:t> a </a:t>
            </a:r>
            <a:r>
              <a:rPr lang="cs-CZ" dirty="0" err="1" smtClean="0">
                <a:solidFill>
                  <a:srgbClr val="002060"/>
                </a:solidFill>
              </a:rPr>
              <a:t>largely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agricultural</a:t>
            </a:r>
            <a:r>
              <a:rPr lang="cs-CZ" dirty="0" smtClean="0">
                <a:solidFill>
                  <a:srgbClr val="002060"/>
                </a:solidFill>
              </a:rPr>
              <a:t> society </a:t>
            </a:r>
            <a:r>
              <a:rPr lang="cs-CZ" dirty="0" err="1" smtClean="0">
                <a:solidFill>
                  <a:srgbClr val="002060"/>
                </a:solidFill>
              </a:rPr>
              <a:t>into</a:t>
            </a:r>
            <a:r>
              <a:rPr lang="cs-CZ" dirty="0" smtClean="0">
                <a:solidFill>
                  <a:srgbClr val="002060"/>
                </a:solidFill>
              </a:rPr>
              <a:t> a technology-</a:t>
            </a:r>
            <a:r>
              <a:rPr lang="cs-CZ" dirty="0" err="1" smtClean="0">
                <a:solidFill>
                  <a:srgbClr val="002060"/>
                </a:solidFill>
              </a:rPr>
              <a:t>based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economy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economy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grew</a:t>
            </a:r>
            <a:r>
              <a:rPr lang="cs-CZ" dirty="0" smtClean="0">
                <a:solidFill>
                  <a:srgbClr val="002060"/>
                </a:solidFill>
              </a:rPr>
              <a:t> up </a:t>
            </a:r>
            <a:r>
              <a:rPr lang="cs-CZ" dirty="0" err="1" smtClean="0">
                <a:solidFill>
                  <a:srgbClr val="002060"/>
                </a:solidFill>
              </a:rPr>
              <a:t>rapidly</a:t>
            </a:r>
            <a:r>
              <a:rPr lang="cs-CZ" dirty="0" smtClean="0">
                <a:solidFill>
                  <a:srgbClr val="002060"/>
                </a:solidFill>
              </a:rPr>
              <a:t> in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1990's so </a:t>
            </a:r>
            <a:r>
              <a:rPr lang="cs-CZ" dirty="0" err="1" smtClean="0">
                <a:solidFill>
                  <a:srgbClr val="002060"/>
                </a:solidFill>
              </a:rPr>
              <a:t>that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state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was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called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Celtic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Tiger</a:t>
            </a: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02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Questions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Decide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statement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below</a:t>
            </a:r>
            <a:r>
              <a:rPr lang="cs-CZ" sz="2400" b="1" dirty="0" smtClean="0">
                <a:solidFill>
                  <a:srgbClr val="002060"/>
                </a:solidFill>
              </a:rPr>
              <a:t> are </a:t>
            </a:r>
            <a:r>
              <a:rPr lang="cs-CZ" sz="2400" b="1" dirty="0" err="1" smtClean="0">
                <a:solidFill>
                  <a:srgbClr val="002060"/>
                </a:solidFill>
              </a:rPr>
              <a:t>true</a:t>
            </a:r>
            <a:r>
              <a:rPr lang="cs-CZ" sz="2400" b="1" dirty="0" smtClean="0">
                <a:solidFill>
                  <a:srgbClr val="002060"/>
                </a:solidFill>
              </a:rPr>
              <a:t> (T) </a:t>
            </a:r>
            <a:r>
              <a:rPr lang="cs-CZ" sz="2400" b="1" dirty="0" err="1" smtClean="0">
                <a:solidFill>
                  <a:srgbClr val="002060"/>
                </a:solidFill>
              </a:rPr>
              <a:t>or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false</a:t>
            </a:r>
            <a:r>
              <a:rPr lang="cs-CZ" sz="2400" b="1" dirty="0" smtClean="0">
                <a:solidFill>
                  <a:srgbClr val="002060"/>
                </a:solidFill>
              </a:rPr>
              <a:t> (F):</a:t>
            </a:r>
          </a:p>
          <a:p>
            <a:pPr marL="457200" indent="-457200">
              <a:buAutoNum type="alphaLcParenR"/>
            </a:pP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island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Northern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Ireland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occupied</a:t>
            </a:r>
            <a:r>
              <a:rPr lang="cs-CZ" sz="2400" b="1" dirty="0" smtClean="0">
                <a:solidFill>
                  <a:srgbClr val="002060"/>
                </a:solidFill>
              </a:rPr>
              <a:t> by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Repulbic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Ireland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only</a:t>
            </a:r>
            <a:r>
              <a:rPr lang="cs-CZ" sz="2400" b="1" dirty="0" smtClean="0">
                <a:solidFill>
                  <a:srgbClr val="002060"/>
                </a:solidFill>
              </a:rPr>
              <a:t>.</a:t>
            </a:r>
          </a:p>
          <a:p>
            <a:pPr marL="457200" indent="-457200">
              <a:buAutoNum type="alphaLcParenR"/>
            </a:pPr>
            <a:r>
              <a:rPr lang="cs-CZ" sz="2400" b="1" dirty="0" smtClean="0">
                <a:solidFill>
                  <a:srgbClr val="002060"/>
                </a:solidFill>
              </a:rPr>
              <a:t>Dublin </a:t>
            </a:r>
            <a:r>
              <a:rPr lang="cs-CZ" sz="2400" b="1" dirty="0" err="1" smtClean="0">
                <a:solidFill>
                  <a:srgbClr val="002060"/>
                </a:solidFill>
              </a:rPr>
              <a:t>is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capital</a:t>
            </a:r>
            <a:r>
              <a:rPr lang="cs-CZ" sz="2400" b="1" dirty="0" smtClean="0">
                <a:solidFill>
                  <a:srgbClr val="002060"/>
                </a:solidFill>
              </a:rPr>
              <a:t> city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Northern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Ireland</a:t>
            </a:r>
            <a:r>
              <a:rPr lang="cs-CZ" sz="2400" b="1" dirty="0" smtClean="0">
                <a:solidFill>
                  <a:srgbClr val="002060"/>
                </a:solidFill>
              </a:rPr>
              <a:t>.</a:t>
            </a:r>
          </a:p>
          <a:p>
            <a:pPr marL="457200" indent="-457200">
              <a:buAutoNum type="alphaLcParenR"/>
            </a:pP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Catholics</a:t>
            </a:r>
            <a:r>
              <a:rPr lang="cs-CZ" sz="2400" b="1" dirty="0" smtClean="0">
                <a:solidFill>
                  <a:srgbClr val="002060"/>
                </a:solidFill>
              </a:rPr>
              <a:t> and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Protestants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lived</a:t>
            </a:r>
            <a:r>
              <a:rPr lang="cs-CZ" sz="2400" b="1" dirty="0" smtClean="0">
                <a:solidFill>
                  <a:srgbClr val="002060"/>
                </a:solidFill>
              </a:rPr>
              <a:t> in </a:t>
            </a:r>
            <a:r>
              <a:rPr lang="cs-CZ" sz="2400" b="1" dirty="0" err="1" smtClean="0">
                <a:solidFill>
                  <a:srgbClr val="002060"/>
                </a:solidFill>
              </a:rPr>
              <a:t>peace</a:t>
            </a:r>
            <a:r>
              <a:rPr lang="cs-CZ" sz="2400" b="1" dirty="0" smtClean="0">
                <a:solidFill>
                  <a:srgbClr val="002060"/>
                </a:solidFill>
              </a:rPr>
              <a:t> in </a:t>
            </a:r>
            <a:r>
              <a:rPr lang="cs-CZ" sz="2400" b="1" dirty="0" err="1" smtClean="0">
                <a:solidFill>
                  <a:srgbClr val="002060"/>
                </a:solidFill>
              </a:rPr>
              <a:t>one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state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together</a:t>
            </a:r>
            <a:r>
              <a:rPr lang="cs-CZ" sz="2400" b="1" dirty="0" smtClean="0">
                <a:solidFill>
                  <a:srgbClr val="002060"/>
                </a:solidFill>
              </a:rPr>
              <a:t>.</a:t>
            </a:r>
          </a:p>
          <a:p>
            <a:pPr marL="457200" indent="-457200">
              <a:buAutoNum type="arabicPeriod" startAt="2"/>
            </a:pPr>
            <a:r>
              <a:rPr lang="cs-CZ" sz="2400" b="1" dirty="0" err="1" smtClean="0">
                <a:solidFill>
                  <a:srgbClr val="002060"/>
                </a:solidFill>
              </a:rPr>
              <a:t>What</a:t>
            </a:r>
            <a:r>
              <a:rPr lang="cs-CZ" sz="2400" b="1" dirty="0" smtClean="0">
                <a:solidFill>
                  <a:srgbClr val="002060"/>
                </a:solidFill>
              </a:rPr>
              <a:t> are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symbols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Republic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Ireland</a:t>
            </a:r>
            <a:r>
              <a:rPr lang="cs-CZ" sz="2400" b="1" dirty="0" smtClean="0">
                <a:solidFill>
                  <a:srgbClr val="002060"/>
                </a:solidFill>
              </a:rPr>
              <a:t>.</a:t>
            </a:r>
          </a:p>
          <a:p>
            <a:pPr marL="457200" indent="-457200">
              <a:buAutoNum type="arabicPeriod" startAt="2"/>
            </a:pPr>
            <a:r>
              <a:rPr lang="cs-CZ" sz="2400" b="1" dirty="0" smtClean="0">
                <a:solidFill>
                  <a:srgbClr val="002060"/>
                </a:solidFill>
              </a:rPr>
              <a:t>In </a:t>
            </a:r>
            <a:r>
              <a:rPr lang="cs-CZ" sz="2400" b="1" dirty="0" err="1" smtClean="0">
                <a:solidFill>
                  <a:srgbClr val="002060"/>
                </a:solidFill>
              </a:rPr>
              <a:t>what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was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Irish</a:t>
            </a:r>
            <a:r>
              <a:rPr lang="cs-CZ" sz="2400" b="1" dirty="0" smtClean="0">
                <a:solidFill>
                  <a:srgbClr val="002060"/>
                </a:solidFill>
              </a:rPr>
              <a:t> flag </a:t>
            </a:r>
            <a:r>
              <a:rPr lang="cs-CZ" sz="2400" b="1" dirty="0" err="1" smtClean="0">
                <a:solidFill>
                  <a:srgbClr val="002060"/>
                </a:solidFill>
              </a:rPr>
              <a:t>symbolic</a:t>
            </a:r>
            <a:r>
              <a:rPr lang="cs-CZ" sz="2400" b="1" dirty="0" smtClean="0">
                <a:solidFill>
                  <a:srgbClr val="002060"/>
                </a:solidFill>
              </a:rPr>
              <a:t>?</a:t>
            </a:r>
          </a:p>
          <a:p>
            <a:pPr marL="457200" indent="-457200">
              <a:buAutoNum type="arabicPeriod" startAt="2"/>
            </a:pPr>
            <a:r>
              <a:rPr lang="cs-CZ" sz="2400" b="1" dirty="0" err="1" smtClean="0">
                <a:solidFill>
                  <a:srgbClr val="002060"/>
                </a:solidFill>
              </a:rPr>
              <a:t>Who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patron </a:t>
            </a:r>
            <a:r>
              <a:rPr lang="cs-CZ" sz="2400" b="1" dirty="0" err="1" smtClean="0">
                <a:solidFill>
                  <a:srgbClr val="002060"/>
                </a:solidFill>
              </a:rPr>
              <a:t>saint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Ireland</a:t>
            </a:r>
            <a:r>
              <a:rPr lang="cs-CZ" sz="2400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AutoNum type="alphaLcParenR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0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Answer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Key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a) F, b) F, c) F.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symbols</a:t>
            </a:r>
            <a:r>
              <a:rPr lang="cs-CZ" sz="2400" dirty="0" smtClean="0">
                <a:solidFill>
                  <a:srgbClr val="002060"/>
                </a:solidFill>
              </a:rPr>
              <a:t> are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harph</a:t>
            </a:r>
            <a:r>
              <a:rPr lang="cs-CZ" sz="2400" dirty="0" smtClean="0">
                <a:solidFill>
                  <a:srgbClr val="002060"/>
                </a:solidFill>
              </a:rPr>
              <a:t> and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shamrock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flag </a:t>
            </a:r>
            <a:r>
              <a:rPr lang="cs-CZ" sz="2400" dirty="0" err="1" smtClean="0">
                <a:solidFill>
                  <a:srgbClr val="002060"/>
                </a:solidFill>
              </a:rPr>
              <a:t>consists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of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three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equal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stripes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representing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the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Irish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Catholics</a:t>
            </a:r>
            <a:r>
              <a:rPr lang="cs-CZ" sz="2400" dirty="0">
                <a:solidFill>
                  <a:srgbClr val="002060"/>
                </a:solidFill>
              </a:rPr>
              <a:t> (green </a:t>
            </a:r>
            <a:r>
              <a:rPr lang="cs-CZ" sz="2400" dirty="0" err="1">
                <a:solidFill>
                  <a:srgbClr val="002060"/>
                </a:solidFill>
              </a:rPr>
              <a:t>stripe</a:t>
            </a:r>
            <a:r>
              <a:rPr lang="cs-CZ" sz="2400" dirty="0">
                <a:solidFill>
                  <a:srgbClr val="002060"/>
                </a:solidFill>
              </a:rPr>
              <a:t>), </a:t>
            </a:r>
            <a:r>
              <a:rPr lang="cs-CZ" sz="2400" dirty="0" err="1">
                <a:solidFill>
                  <a:srgbClr val="002060"/>
                </a:solidFill>
              </a:rPr>
              <a:t>the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Irish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Protestants</a:t>
            </a:r>
            <a:r>
              <a:rPr lang="cs-CZ" sz="2400" dirty="0">
                <a:solidFill>
                  <a:srgbClr val="002060"/>
                </a:solidFill>
              </a:rPr>
              <a:t> (</a:t>
            </a:r>
            <a:r>
              <a:rPr lang="cs-CZ" sz="2400" dirty="0" err="1">
                <a:solidFill>
                  <a:srgbClr val="002060"/>
                </a:solidFill>
              </a:rPr>
              <a:t>orange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stripe</a:t>
            </a:r>
            <a:r>
              <a:rPr lang="cs-CZ" sz="2400" dirty="0">
                <a:solidFill>
                  <a:srgbClr val="002060"/>
                </a:solidFill>
              </a:rPr>
              <a:t>), and </a:t>
            </a:r>
            <a:r>
              <a:rPr lang="cs-CZ" sz="2400" dirty="0" err="1">
                <a:solidFill>
                  <a:srgbClr val="002060"/>
                </a:solidFill>
              </a:rPr>
              <a:t>peace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between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them</a:t>
            </a:r>
            <a:r>
              <a:rPr lang="cs-CZ" sz="2400" dirty="0">
                <a:solidFill>
                  <a:srgbClr val="002060"/>
                </a:solidFill>
              </a:rPr>
              <a:t> (</a:t>
            </a:r>
            <a:r>
              <a:rPr lang="cs-CZ" sz="2400" dirty="0" err="1">
                <a:solidFill>
                  <a:srgbClr val="002060"/>
                </a:solidFill>
              </a:rPr>
              <a:t>white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stripe</a:t>
            </a:r>
            <a:r>
              <a:rPr lang="cs-CZ" sz="2400" dirty="0" smtClean="0">
                <a:solidFill>
                  <a:srgbClr val="002060"/>
                </a:solidFill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St. Patrick (</a:t>
            </a:r>
            <a:r>
              <a:rPr lang="cs-CZ" sz="2400" dirty="0" err="1" smtClean="0">
                <a:solidFill>
                  <a:srgbClr val="002060"/>
                </a:solidFill>
              </a:rPr>
              <a:t>brought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Cristianity</a:t>
            </a:r>
            <a:r>
              <a:rPr lang="cs-CZ" sz="2400" dirty="0" smtClean="0">
                <a:solidFill>
                  <a:srgbClr val="002060"/>
                </a:solidFill>
              </a:rPr>
              <a:t> to </a:t>
            </a:r>
            <a:r>
              <a:rPr lang="cs-CZ" sz="2400" dirty="0" err="1" smtClean="0">
                <a:solidFill>
                  <a:srgbClr val="002060"/>
                </a:solidFill>
              </a:rPr>
              <a:t>Ireland</a:t>
            </a:r>
            <a:r>
              <a:rPr lang="cs-CZ" sz="2400" smtClean="0">
                <a:solidFill>
                  <a:srgbClr val="002060"/>
                </a:solidFill>
              </a:rPr>
              <a:t>)</a:t>
            </a: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52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Source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BELÁN, Juraj. Odmaturuj! z anglického jazyka. Vyd. 1. Brno: </a:t>
            </a:r>
            <a:r>
              <a:rPr lang="cs-CZ" sz="2000" dirty="0" err="1" smtClean="0">
                <a:solidFill>
                  <a:srgbClr val="002060"/>
                </a:solidFill>
              </a:rPr>
              <a:t>Didaktis</a:t>
            </a:r>
            <a:r>
              <a:rPr lang="cs-CZ" sz="2000" dirty="0" smtClean="0">
                <a:solidFill>
                  <a:srgbClr val="002060"/>
                </a:solidFill>
              </a:rPr>
              <a:t>, 2005, 256 s. Odmaturuj!. ISBN 80-735-8024-1.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BRENDLOVÁ, Světla. Reálie anglicky mluvících zemí. 2., dopl. vyd. Plzeň: Fraus, c1996, 79 s. ISBN 80-857-8487-4.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EL-HMOUDOVÁ, Dagmar. Angličtina pro střední školy. 1. vyd. Třebíč: Petra </a:t>
            </a:r>
            <a:r>
              <a:rPr lang="cs-CZ" sz="2000" dirty="0" err="1" smtClean="0">
                <a:solidFill>
                  <a:srgbClr val="002060"/>
                </a:solidFill>
              </a:rPr>
              <a:t>Velanová</a:t>
            </a:r>
            <a:r>
              <a:rPr lang="cs-CZ" sz="2000" dirty="0" smtClean="0">
                <a:solidFill>
                  <a:srgbClr val="002060"/>
                </a:solidFill>
              </a:rPr>
              <a:t>, 2006. ISBN 80-868-7302-1.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978-140-5829-441.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978-0-582-84791-0.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7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9567</TotalTime>
  <Words>734</Words>
  <Application>Microsoft Office PowerPoint</Application>
  <PresentationFormat>Předvádění na obrazovce (4:3)</PresentationFormat>
  <Paragraphs>86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Prezentace aplikace PowerPoint</vt:lpstr>
      <vt:lpstr>Ireland – Basic Facts</vt:lpstr>
      <vt:lpstr>Location</vt:lpstr>
      <vt:lpstr>The Flag</vt:lpstr>
      <vt:lpstr>History</vt:lpstr>
      <vt:lpstr>Economy</vt:lpstr>
      <vt:lpstr>Questions</vt:lpstr>
      <vt:lpstr>Answer Key</vt:lpstr>
      <vt:lpstr>Source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školy: Autor:</dc:title>
  <dc:creator>NB</dc:creator>
  <cp:lastModifiedBy>Lucie Babišová</cp:lastModifiedBy>
  <cp:revision>938</cp:revision>
  <dcterms:created xsi:type="dcterms:W3CDTF">2011-12-27T20:15:32Z</dcterms:created>
  <dcterms:modified xsi:type="dcterms:W3CDTF">2013-06-20T17:49:08Z</dcterms:modified>
</cp:coreProperties>
</file>