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9" r:id="rId2"/>
    <p:sldId id="260" r:id="rId3"/>
    <p:sldId id="264" r:id="rId4"/>
    <p:sldId id="265" r:id="rId5"/>
    <p:sldId id="266" r:id="rId6"/>
    <p:sldId id="26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Shamrock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mmons.wikimedia.org/wiki/File:Ei-map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commons.wikimedia.org/wiki/File:Ireland_flag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77116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Republic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Ireland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Basic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fatcts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officila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language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popitical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structure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economy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history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flag,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symbol.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10. 4. 2013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Ireland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– Basic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The official name: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Republic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Ireland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Area: </a:t>
            </a:r>
            <a:r>
              <a:rPr lang="cs-CZ" sz="2800" dirty="0" smtClean="0">
                <a:solidFill>
                  <a:srgbClr val="002060"/>
                </a:solidFill>
              </a:rPr>
              <a:t>70,280 </a:t>
            </a:r>
            <a:r>
              <a:rPr lang="cs-CZ" sz="2800" dirty="0" err="1" smtClean="0">
                <a:solidFill>
                  <a:srgbClr val="002060"/>
                </a:solidFill>
              </a:rPr>
              <a:t>sq</a:t>
            </a:r>
            <a:r>
              <a:rPr lang="cs-CZ" sz="2800" dirty="0" smtClean="0">
                <a:solidFill>
                  <a:srgbClr val="002060"/>
                </a:solidFill>
              </a:rPr>
              <a:t> km</a:t>
            </a: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:</a:t>
            </a:r>
            <a:r>
              <a:rPr lang="cs-CZ" sz="2800" dirty="0" smtClean="0">
                <a:solidFill>
                  <a:srgbClr val="002060"/>
                </a:solidFill>
              </a:rPr>
              <a:t> Dublin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Major </a:t>
            </a:r>
            <a:r>
              <a:rPr lang="cs-CZ" sz="2800" b="1" dirty="0" err="1" smtClean="0">
                <a:solidFill>
                  <a:srgbClr val="002060"/>
                </a:solidFill>
              </a:rPr>
              <a:t>cities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Cork</a:t>
            </a:r>
            <a:r>
              <a:rPr lang="cs-CZ" sz="2800" dirty="0" smtClean="0">
                <a:solidFill>
                  <a:srgbClr val="002060"/>
                </a:solidFill>
              </a:rPr>
              <a:t>, Limerick, </a:t>
            </a:r>
            <a:r>
              <a:rPr lang="cs-CZ" sz="2800" dirty="0" err="1" smtClean="0">
                <a:solidFill>
                  <a:srgbClr val="002060"/>
                </a:solidFill>
              </a:rPr>
              <a:t>Galway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Population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4 </a:t>
            </a:r>
            <a:r>
              <a:rPr lang="cs-CZ" sz="2800" dirty="0" err="1" smtClean="0">
                <a:solidFill>
                  <a:srgbClr val="002060"/>
                </a:solidFill>
              </a:rPr>
              <a:t>million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Official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language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Irish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English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Political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structure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Parlimentary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republic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Heas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State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smtClean="0">
                <a:solidFill>
                  <a:srgbClr val="002060"/>
                </a:solidFill>
              </a:rPr>
              <a:t>president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National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symbols</a:t>
            </a:r>
            <a:r>
              <a:rPr lang="cs-CZ" sz="2800" b="1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harph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shamrock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</a:t>
            </a:r>
            <a:r>
              <a:rPr lang="cs-CZ" sz="900" dirty="0">
                <a:solidFill>
                  <a:srgbClr val="002060"/>
                </a:solidFill>
              </a:rPr>
              <a:t>: [cit. </a:t>
            </a:r>
            <a:r>
              <a:rPr lang="cs-CZ" sz="900" dirty="0" smtClean="0">
                <a:solidFill>
                  <a:srgbClr val="002060"/>
                </a:solidFill>
              </a:rPr>
              <a:t>2013-04-10]. </a:t>
            </a:r>
            <a:r>
              <a:rPr lang="cs-CZ" sz="900" dirty="0">
                <a:solidFill>
                  <a:srgbClr val="002060"/>
                </a:solidFill>
              </a:rPr>
              <a:t>Dostupný pod licencí </a:t>
            </a:r>
            <a:r>
              <a:rPr lang="cs-CZ" sz="900" dirty="0" err="1">
                <a:solidFill>
                  <a:srgbClr val="002060"/>
                </a:solidFill>
              </a:rPr>
              <a:t>Creative</a:t>
            </a:r>
            <a:r>
              <a:rPr lang="cs-CZ" sz="900" dirty="0">
                <a:solidFill>
                  <a:srgbClr val="002060"/>
                </a:solidFill>
              </a:rPr>
              <a:t> </a:t>
            </a:r>
            <a:r>
              <a:rPr lang="cs-CZ" sz="900" dirty="0" err="1">
                <a:solidFill>
                  <a:srgbClr val="002060"/>
                </a:solidFill>
              </a:rPr>
              <a:t>Commons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 smtClean="0">
              <a:hlinkClick r:id="rId2"/>
            </a:endParaRPr>
          </a:p>
          <a:p>
            <a:pPr marL="0" indent="0">
              <a:buNone/>
            </a:pPr>
            <a:r>
              <a:rPr lang="cs-CZ" sz="900" dirty="0" smtClean="0">
                <a:hlinkClick r:id="rId2"/>
              </a:rPr>
              <a:t>http</a:t>
            </a:r>
            <a:r>
              <a:rPr lang="cs-CZ" sz="900" dirty="0">
                <a:hlinkClick r:id="rId2"/>
              </a:rPr>
              <a:t>://commons.wikimedia.org/wiki/File:Shamrock.svg</a:t>
            </a:r>
            <a:endParaRPr lang="en-US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88840"/>
            <a:ext cx="2578026" cy="262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Location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5141168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an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island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lying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west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Britain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separated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from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Britain</a:t>
            </a:r>
            <a:r>
              <a:rPr lang="cs-CZ" dirty="0" smtClean="0">
                <a:solidFill>
                  <a:srgbClr val="002060"/>
                </a:solidFill>
              </a:rPr>
              <a:t> by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Irish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Sea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politicaly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devided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into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Republic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Ireland</a:t>
            </a:r>
            <a:r>
              <a:rPr lang="cs-CZ" dirty="0" smtClean="0">
                <a:solidFill>
                  <a:srgbClr val="002060"/>
                </a:solidFill>
              </a:rPr>
              <a:t> (a sovereign </a:t>
            </a:r>
            <a:r>
              <a:rPr lang="cs-CZ" dirty="0" err="1" smtClean="0">
                <a:solidFill>
                  <a:srgbClr val="002060"/>
                </a:solidFill>
              </a:rPr>
              <a:t>state</a:t>
            </a:r>
            <a:r>
              <a:rPr lang="cs-CZ" dirty="0" smtClean="0">
                <a:solidFill>
                  <a:srgbClr val="002060"/>
                </a:solidFill>
              </a:rPr>
              <a:t>) and </a:t>
            </a:r>
            <a:r>
              <a:rPr lang="cs-CZ" dirty="0" err="1" smtClean="0">
                <a:solidFill>
                  <a:srgbClr val="002060"/>
                </a:solidFill>
              </a:rPr>
              <a:t>Northern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Ireland</a:t>
            </a:r>
            <a:r>
              <a:rPr lang="cs-CZ" dirty="0" smtClean="0">
                <a:solidFill>
                  <a:srgbClr val="002060"/>
                </a:solidFill>
              </a:rPr>
              <a:t> (a part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UK)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</a:t>
            </a:r>
            <a:r>
              <a:rPr lang="cs-CZ" sz="1000" dirty="0">
                <a:solidFill>
                  <a:srgbClr val="002060"/>
                </a:solidFill>
              </a:rPr>
              <a:t>: [cit. 2013-04-10]. Dostupný pod licencí </a:t>
            </a:r>
            <a:r>
              <a:rPr lang="cs-CZ" sz="1000" dirty="0" smtClean="0">
                <a:solidFill>
                  <a:srgbClr val="002060"/>
                </a:solidFill>
              </a:rPr>
              <a:t>public </a:t>
            </a:r>
            <a:r>
              <a:rPr lang="cs-CZ" sz="1000" dirty="0" err="1" smtClean="0">
                <a:solidFill>
                  <a:srgbClr val="002060"/>
                </a:solidFill>
              </a:rPr>
              <a:t>domain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>
                <a:solidFill>
                  <a:srgbClr val="002060"/>
                </a:solidFill>
              </a:rPr>
              <a:t>na 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  <a:endParaRPr lang="cs-CZ" sz="1000" dirty="0" smtClean="0">
              <a:solidFill>
                <a:srgbClr val="002060"/>
              </a:solidFill>
              <a:hlinkClick r:id="rId2"/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cs-CZ" sz="1000" dirty="0">
                <a:solidFill>
                  <a:srgbClr val="002060"/>
                </a:solidFill>
                <a:hlinkClick r:id="rId2"/>
              </a:rPr>
              <a:t>://</a:t>
            </a: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commons.wikimedia.org/wiki/File%3AEi-map.svg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6"/>
            <a:ext cx="366747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Flag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257800"/>
          </a:xfrm>
        </p:spPr>
        <p:txBody>
          <a:bodyPr>
            <a:normAutofit lnSpcReduction="10000"/>
          </a:bodyPr>
          <a:lstStyle/>
          <a:p>
            <a:r>
              <a:rPr lang="cs-CZ" sz="2600" dirty="0" err="1" smtClean="0">
                <a:solidFill>
                  <a:srgbClr val="002060"/>
                </a:solidFill>
              </a:rPr>
              <a:t>consists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of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three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equal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stripes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representing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Irish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Catholics</a:t>
            </a:r>
            <a:r>
              <a:rPr lang="cs-CZ" sz="2600" dirty="0" smtClean="0">
                <a:solidFill>
                  <a:srgbClr val="002060"/>
                </a:solidFill>
              </a:rPr>
              <a:t> (green </a:t>
            </a:r>
            <a:r>
              <a:rPr lang="cs-CZ" sz="2600" dirty="0" err="1" smtClean="0">
                <a:solidFill>
                  <a:srgbClr val="002060"/>
                </a:solidFill>
              </a:rPr>
              <a:t>stripe</a:t>
            </a:r>
            <a:r>
              <a:rPr lang="cs-CZ" sz="2600" dirty="0" smtClean="0">
                <a:solidFill>
                  <a:srgbClr val="002060"/>
                </a:solidFill>
              </a:rPr>
              <a:t>), </a:t>
            </a:r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Irish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Protestants</a:t>
            </a:r>
            <a:r>
              <a:rPr lang="cs-CZ" sz="2600" dirty="0" smtClean="0">
                <a:solidFill>
                  <a:srgbClr val="002060"/>
                </a:solidFill>
              </a:rPr>
              <a:t> (</a:t>
            </a:r>
            <a:r>
              <a:rPr lang="cs-CZ" sz="2600" dirty="0" err="1" smtClean="0">
                <a:solidFill>
                  <a:srgbClr val="002060"/>
                </a:solidFill>
              </a:rPr>
              <a:t>orange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stripe</a:t>
            </a:r>
            <a:r>
              <a:rPr lang="cs-CZ" sz="2600" dirty="0" smtClean="0">
                <a:solidFill>
                  <a:srgbClr val="002060"/>
                </a:solidFill>
              </a:rPr>
              <a:t>), and </a:t>
            </a:r>
            <a:r>
              <a:rPr lang="cs-CZ" sz="2600" dirty="0" err="1" smtClean="0">
                <a:solidFill>
                  <a:srgbClr val="002060"/>
                </a:solidFill>
              </a:rPr>
              <a:t>peace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between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them</a:t>
            </a:r>
            <a:r>
              <a:rPr lang="cs-CZ" sz="2600" dirty="0" smtClean="0">
                <a:solidFill>
                  <a:srgbClr val="002060"/>
                </a:solidFill>
              </a:rPr>
              <a:t> (</a:t>
            </a:r>
            <a:r>
              <a:rPr lang="cs-CZ" sz="2600" dirty="0" err="1" smtClean="0">
                <a:solidFill>
                  <a:srgbClr val="002060"/>
                </a:solidFill>
              </a:rPr>
              <a:t>white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stripe</a:t>
            </a:r>
            <a:r>
              <a:rPr lang="cs-CZ" sz="2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orange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colour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is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associated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with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king William </a:t>
            </a:r>
            <a:r>
              <a:rPr lang="cs-CZ" sz="2600" dirty="0" err="1" smtClean="0">
                <a:solidFill>
                  <a:srgbClr val="002060"/>
                </a:solidFill>
              </a:rPr>
              <a:t>of</a:t>
            </a:r>
            <a:r>
              <a:rPr lang="cs-CZ" sz="2600" dirty="0" smtClean="0">
                <a:solidFill>
                  <a:srgbClr val="002060"/>
                </a:solidFill>
              </a:rPr>
              <a:t> Orange </a:t>
            </a:r>
            <a:r>
              <a:rPr lang="cs-CZ" sz="2600" dirty="0" err="1" smtClean="0">
                <a:solidFill>
                  <a:srgbClr val="002060"/>
                </a:solidFill>
              </a:rPr>
              <a:t>whose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victory</a:t>
            </a:r>
            <a:r>
              <a:rPr lang="cs-CZ" sz="2600" dirty="0" smtClean="0">
                <a:solidFill>
                  <a:srgbClr val="002060"/>
                </a:solidFill>
              </a:rPr>
              <a:t> in </a:t>
            </a:r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17th </a:t>
            </a:r>
            <a:r>
              <a:rPr lang="cs-CZ" sz="2600" dirty="0" err="1" smtClean="0">
                <a:solidFill>
                  <a:srgbClr val="002060"/>
                </a:solidFill>
              </a:rPr>
              <a:t>century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secured</a:t>
            </a:r>
            <a:r>
              <a:rPr lang="cs-CZ" sz="2600" dirty="0" smtClean="0">
                <a:solidFill>
                  <a:srgbClr val="002060"/>
                </a:solidFill>
              </a:rPr>
              <a:t> Protestant dominance </a:t>
            </a:r>
            <a:r>
              <a:rPr lang="cs-CZ" sz="2600" dirty="0" err="1" smtClean="0">
                <a:solidFill>
                  <a:srgbClr val="002060"/>
                </a:solidFill>
              </a:rPr>
              <a:t>over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island</a:t>
            </a:r>
            <a:endParaRPr lang="cs-CZ" sz="2600" dirty="0" smtClean="0">
              <a:solidFill>
                <a:srgbClr val="002060"/>
              </a:solidFill>
            </a:endParaRPr>
          </a:p>
          <a:p>
            <a:r>
              <a:rPr lang="cs-CZ" sz="2600" dirty="0" smtClean="0">
                <a:solidFill>
                  <a:srgbClr val="002060"/>
                </a:solidFill>
              </a:rPr>
              <a:t>green </a:t>
            </a:r>
            <a:r>
              <a:rPr lang="cs-CZ" sz="2600" dirty="0" err="1" smtClean="0">
                <a:solidFill>
                  <a:srgbClr val="002060"/>
                </a:solidFill>
              </a:rPr>
              <a:t>symbolizes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the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mostly</a:t>
            </a:r>
            <a:r>
              <a:rPr lang="cs-CZ" sz="2600" dirty="0" smtClean="0">
                <a:solidFill>
                  <a:srgbClr val="002060"/>
                </a:solidFill>
              </a:rPr>
              <a:t> green </a:t>
            </a:r>
            <a:r>
              <a:rPr lang="cs-CZ" sz="2600" dirty="0" err="1" smtClean="0">
                <a:solidFill>
                  <a:srgbClr val="002060"/>
                </a:solidFill>
              </a:rPr>
              <a:t>landscape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of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Ireland</a:t>
            </a:r>
            <a:r>
              <a:rPr lang="cs-CZ" sz="2600" dirty="0" smtClean="0">
                <a:solidFill>
                  <a:srgbClr val="002060"/>
                </a:solidFill>
              </a:rPr>
              <a:t>, but </a:t>
            </a:r>
            <a:r>
              <a:rPr lang="cs-CZ" sz="2600" dirty="0" err="1" smtClean="0">
                <a:solidFill>
                  <a:srgbClr val="002060"/>
                </a:solidFill>
              </a:rPr>
              <a:t>also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Irish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r>
              <a:rPr lang="cs-CZ" sz="2600" dirty="0" err="1" smtClean="0">
                <a:solidFill>
                  <a:srgbClr val="002060"/>
                </a:solidFill>
              </a:rPr>
              <a:t>nationalism</a:t>
            </a:r>
            <a:endParaRPr lang="cs-CZ" sz="2600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Zdroj: [cit. 2013-04-10]. Dostupný pod licencí </a:t>
            </a:r>
            <a:r>
              <a:rPr lang="cs-CZ" sz="800" dirty="0" err="1" smtClean="0">
                <a:solidFill>
                  <a:srgbClr val="002060"/>
                </a:solidFill>
              </a:rPr>
              <a:t>Creative</a:t>
            </a:r>
            <a:r>
              <a:rPr lang="cs-CZ" sz="800" dirty="0" smtClean="0">
                <a:solidFill>
                  <a:srgbClr val="002060"/>
                </a:solidFill>
              </a:rPr>
              <a:t> </a:t>
            </a:r>
            <a:r>
              <a:rPr lang="cs-CZ" sz="800" dirty="0" err="1" smtClean="0">
                <a:solidFill>
                  <a:srgbClr val="002060"/>
                </a:solidFill>
              </a:rPr>
              <a:t>Commons</a:t>
            </a:r>
            <a:r>
              <a:rPr lang="cs-CZ" sz="8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800" dirty="0" smtClean="0">
                <a:solidFill>
                  <a:srgbClr val="002060"/>
                </a:solidFill>
                <a:hlinkClick r:id="rId2"/>
              </a:rPr>
              <a:t>commons.wikimedia.org/wiki/File%3AIreland_flag.gif</a:t>
            </a: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437112"/>
            <a:ext cx="3429000" cy="2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History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was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originally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inhabited</a:t>
            </a:r>
            <a:r>
              <a:rPr lang="cs-CZ" sz="2400" dirty="0" smtClean="0">
                <a:solidFill>
                  <a:srgbClr val="002060"/>
                </a:solidFill>
              </a:rPr>
              <a:t> by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Celts</a:t>
            </a:r>
            <a:r>
              <a:rPr lang="cs-CZ" sz="2400" dirty="0" smtClean="0">
                <a:solidFill>
                  <a:srgbClr val="002060"/>
                </a:solidFill>
              </a:rPr>
              <a:t>. St. </a:t>
            </a:r>
            <a:r>
              <a:rPr lang="cs-CZ" sz="2400" dirty="0">
                <a:solidFill>
                  <a:srgbClr val="002060"/>
                </a:solidFill>
              </a:rPr>
              <a:t>P</a:t>
            </a:r>
            <a:r>
              <a:rPr lang="cs-CZ" sz="2400" dirty="0" smtClean="0">
                <a:solidFill>
                  <a:srgbClr val="002060"/>
                </a:solidFill>
              </a:rPr>
              <a:t>atrick </a:t>
            </a:r>
            <a:r>
              <a:rPr lang="cs-CZ" sz="2400" dirty="0" err="1" smtClean="0">
                <a:solidFill>
                  <a:srgbClr val="002060"/>
                </a:solidFill>
              </a:rPr>
              <a:t>brought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them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Christianity</a:t>
            </a:r>
            <a:r>
              <a:rPr lang="cs-CZ" sz="2400" dirty="0" smtClean="0">
                <a:solidFill>
                  <a:srgbClr val="002060"/>
                </a:solidFill>
              </a:rPr>
              <a:t> in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5th cent. (patron </a:t>
            </a:r>
            <a:r>
              <a:rPr lang="cs-CZ" sz="2400" dirty="0" err="1" smtClean="0">
                <a:solidFill>
                  <a:srgbClr val="002060"/>
                </a:solidFill>
              </a:rPr>
              <a:t>saint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400" dirty="0" err="1" smtClean="0">
                <a:solidFill>
                  <a:srgbClr val="002060"/>
                </a:solidFill>
              </a:rPr>
              <a:t>Normans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from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England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moved</a:t>
            </a:r>
            <a:r>
              <a:rPr lang="cs-CZ" sz="2400" dirty="0" smtClean="0">
                <a:solidFill>
                  <a:srgbClr val="002060"/>
                </a:solidFill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, in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12th cent., </a:t>
            </a:r>
            <a:r>
              <a:rPr lang="cs-CZ" sz="2400" dirty="0" err="1" smtClean="0">
                <a:solidFill>
                  <a:srgbClr val="002060"/>
                </a:solidFill>
              </a:rPr>
              <a:t>imposing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English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law</a:t>
            </a:r>
            <a:r>
              <a:rPr lang="cs-CZ" sz="2400" dirty="0" smtClean="0">
                <a:solidFill>
                  <a:srgbClr val="002060"/>
                </a:solidFill>
              </a:rPr>
              <a:t> on </a:t>
            </a: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 – a long </a:t>
            </a:r>
            <a:r>
              <a:rPr lang="cs-CZ" sz="2400" dirty="0" err="1" smtClean="0">
                <a:solidFill>
                  <a:srgbClr val="002060"/>
                </a:solidFill>
              </a:rPr>
              <a:t>series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revolts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were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crushed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in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Early </a:t>
            </a:r>
            <a:r>
              <a:rPr lang="cs-CZ" sz="2400" dirty="0" err="1" smtClean="0">
                <a:solidFill>
                  <a:srgbClr val="002060"/>
                </a:solidFill>
              </a:rPr>
              <a:t>Rising</a:t>
            </a:r>
            <a:r>
              <a:rPr lang="cs-CZ" sz="2400" dirty="0" smtClean="0">
                <a:solidFill>
                  <a:srgbClr val="002060"/>
                </a:solidFill>
              </a:rPr>
              <a:t> n </a:t>
            </a:r>
            <a:r>
              <a:rPr lang="cs-CZ" sz="2400" dirty="0" err="1" smtClean="0">
                <a:solidFill>
                  <a:srgbClr val="002060"/>
                </a:solidFill>
              </a:rPr>
              <a:t>April</a:t>
            </a:r>
            <a:r>
              <a:rPr lang="cs-CZ" sz="2400" dirty="0" smtClean="0">
                <a:solidFill>
                  <a:srgbClr val="002060"/>
                </a:solidFill>
              </a:rPr>
              <a:t> 1916,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nationalists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proclaimed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independence</a:t>
            </a:r>
            <a:r>
              <a:rPr lang="cs-CZ" sz="2400" dirty="0" smtClean="0">
                <a:solidFill>
                  <a:srgbClr val="002060"/>
                </a:solidFill>
              </a:rPr>
              <a:t>, but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revolt </a:t>
            </a:r>
            <a:r>
              <a:rPr lang="cs-CZ" sz="2400" dirty="0" err="1" smtClean="0">
                <a:solidFill>
                  <a:srgbClr val="002060"/>
                </a:solidFill>
              </a:rPr>
              <a:t>was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suppressed</a:t>
            </a:r>
            <a:r>
              <a:rPr lang="cs-CZ" sz="2400" dirty="0" smtClean="0">
                <a:solidFill>
                  <a:srgbClr val="002060"/>
                </a:solidFill>
              </a:rPr>
              <a:t> by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British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army</a:t>
            </a: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err="1" smtClean="0">
                <a:solidFill>
                  <a:srgbClr val="002060"/>
                </a:solidFill>
              </a:rPr>
              <a:t>an</a:t>
            </a:r>
            <a:r>
              <a:rPr lang="cs-CZ" sz="2400" dirty="0" smtClean="0">
                <a:solidFill>
                  <a:srgbClr val="002060"/>
                </a:solidFill>
              </a:rPr>
              <a:t> independent </a:t>
            </a:r>
            <a:r>
              <a:rPr lang="cs-CZ" sz="2400" dirty="0" err="1" smtClean="0">
                <a:solidFill>
                  <a:srgbClr val="002060"/>
                </a:solidFill>
              </a:rPr>
              <a:t>Irish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state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was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established</a:t>
            </a:r>
            <a:r>
              <a:rPr lang="cs-CZ" sz="2400" dirty="0" smtClean="0">
                <a:solidFill>
                  <a:srgbClr val="002060"/>
                </a:solidFill>
              </a:rPr>
              <a:t> in 1921 but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six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nothern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countries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remained</a:t>
            </a:r>
            <a:r>
              <a:rPr lang="cs-CZ" sz="2400" dirty="0" smtClean="0">
                <a:solidFill>
                  <a:srgbClr val="002060"/>
                </a:solidFill>
              </a:rPr>
              <a:t> a part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UK –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struggles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between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</a:t>
            </a:r>
            <a:r>
              <a:rPr lang="cs-CZ" sz="2400" dirty="0" err="1" smtClean="0">
                <a:solidFill>
                  <a:srgbClr val="002060"/>
                </a:solidFill>
              </a:rPr>
              <a:t>atholics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pro-</a:t>
            </a:r>
            <a:r>
              <a:rPr lang="cs-CZ" sz="2400" dirty="0" err="1" smtClean="0">
                <a:solidFill>
                  <a:srgbClr val="002060"/>
                </a:solidFill>
              </a:rPr>
              <a:t>British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Protestants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continued</a:t>
            </a:r>
            <a:r>
              <a:rPr lang="cs-CZ" sz="2400" dirty="0" smtClean="0">
                <a:solidFill>
                  <a:srgbClr val="002060"/>
                </a:solidFill>
              </a:rPr>
              <a:t>  </a:t>
            </a:r>
            <a:r>
              <a:rPr lang="cs-CZ" sz="2400" dirty="0" err="1" smtClean="0">
                <a:solidFill>
                  <a:srgbClr val="002060"/>
                </a:solidFill>
              </a:rPr>
              <a:t>untill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Good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Friday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Agreement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was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signed</a:t>
            </a:r>
            <a:r>
              <a:rPr lang="cs-CZ" sz="2400" dirty="0" smtClean="0">
                <a:solidFill>
                  <a:srgbClr val="002060"/>
                </a:solidFill>
              </a:rPr>
              <a:t> in 1998</a:t>
            </a:r>
          </a:p>
          <a:p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Economy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since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joining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EU in 1973 – </a:t>
            </a:r>
            <a:r>
              <a:rPr lang="cs-CZ" dirty="0" err="1" smtClean="0">
                <a:solidFill>
                  <a:srgbClr val="002060"/>
                </a:solidFill>
              </a:rPr>
              <a:t>growth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economy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transformation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from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largely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agricultural</a:t>
            </a:r>
            <a:r>
              <a:rPr lang="cs-CZ" dirty="0" smtClean="0">
                <a:solidFill>
                  <a:srgbClr val="002060"/>
                </a:solidFill>
              </a:rPr>
              <a:t> society </a:t>
            </a:r>
            <a:r>
              <a:rPr lang="cs-CZ" dirty="0" err="1" smtClean="0">
                <a:solidFill>
                  <a:srgbClr val="002060"/>
                </a:solidFill>
              </a:rPr>
              <a:t>into</a:t>
            </a:r>
            <a:r>
              <a:rPr lang="cs-CZ" dirty="0" smtClean="0">
                <a:solidFill>
                  <a:srgbClr val="002060"/>
                </a:solidFill>
              </a:rPr>
              <a:t> a technology-</a:t>
            </a:r>
            <a:r>
              <a:rPr lang="cs-CZ" dirty="0" err="1" smtClean="0">
                <a:solidFill>
                  <a:srgbClr val="002060"/>
                </a:solidFill>
              </a:rPr>
              <a:t>based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economy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economy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grew</a:t>
            </a:r>
            <a:r>
              <a:rPr lang="cs-CZ" dirty="0" smtClean="0">
                <a:solidFill>
                  <a:srgbClr val="002060"/>
                </a:solidFill>
              </a:rPr>
              <a:t> up </a:t>
            </a:r>
            <a:r>
              <a:rPr lang="cs-CZ" dirty="0" err="1" smtClean="0">
                <a:solidFill>
                  <a:srgbClr val="002060"/>
                </a:solidFill>
              </a:rPr>
              <a:t>rapidly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1990's so </a:t>
            </a:r>
            <a:r>
              <a:rPr lang="cs-CZ" dirty="0" err="1" smtClean="0">
                <a:solidFill>
                  <a:srgbClr val="002060"/>
                </a:solidFill>
              </a:rPr>
              <a:t>that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state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was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called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Celtic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Tiger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Decide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statement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below</a:t>
            </a:r>
            <a:r>
              <a:rPr lang="cs-CZ" sz="2400" b="1" dirty="0" smtClean="0">
                <a:solidFill>
                  <a:srgbClr val="002060"/>
                </a:solidFill>
              </a:rPr>
              <a:t> are </a:t>
            </a:r>
            <a:r>
              <a:rPr lang="cs-CZ" sz="2400" b="1" dirty="0" err="1" smtClean="0">
                <a:solidFill>
                  <a:srgbClr val="002060"/>
                </a:solidFill>
              </a:rPr>
              <a:t>true</a:t>
            </a:r>
            <a:r>
              <a:rPr lang="cs-CZ" sz="2400" b="1" dirty="0" smtClean="0">
                <a:solidFill>
                  <a:srgbClr val="002060"/>
                </a:solidFill>
              </a:rPr>
              <a:t> (T) </a:t>
            </a:r>
            <a:r>
              <a:rPr lang="cs-CZ" sz="2400" b="1" dirty="0" err="1" smtClean="0">
                <a:solidFill>
                  <a:srgbClr val="002060"/>
                </a:solidFill>
              </a:rPr>
              <a:t>or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false</a:t>
            </a:r>
            <a:r>
              <a:rPr lang="cs-CZ" sz="2400" b="1" dirty="0" smtClean="0">
                <a:solidFill>
                  <a:srgbClr val="002060"/>
                </a:solidFill>
              </a:rPr>
              <a:t> (F):</a:t>
            </a:r>
          </a:p>
          <a:p>
            <a:pPr marL="457200" indent="-457200">
              <a:buAutoNum type="alphaLcParenR"/>
            </a:pP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island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Northern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occupied</a:t>
            </a:r>
            <a:r>
              <a:rPr lang="cs-CZ" sz="2400" b="1" dirty="0" smtClean="0">
                <a:solidFill>
                  <a:srgbClr val="002060"/>
                </a:solidFill>
              </a:rPr>
              <a:t> by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Repulbic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only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lphaLcParenR"/>
            </a:pPr>
            <a:r>
              <a:rPr lang="cs-CZ" sz="2400" b="1" dirty="0" smtClean="0">
                <a:solidFill>
                  <a:srgbClr val="002060"/>
                </a:solidFill>
              </a:rPr>
              <a:t>Dublin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capital</a:t>
            </a:r>
            <a:r>
              <a:rPr lang="cs-CZ" sz="2400" b="1" dirty="0" smtClean="0">
                <a:solidFill>
                  <a:srgbClr val="002060"/>
                </a:solidFill>
              </a:rPr>
              <a:t> city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Northern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lphaLcParenR"/>
            </a:pP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Catholics</a:t>
            </a:r>
            <a:r>
              <a:rPr lang="cs-CZ" sz="2400" b="1" dirty="0" smtClean="0">
                <a:solidFill>
                  <a:srgbClr val="002060"/>
                </a:solidFill>
              </a:rPr>
              <a:t> and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Protestants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lived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peace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one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state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together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are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symbols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Republic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rabicPeriod" startAt="2"/>
            </a:pPr>
            <a:r>
              <a:rPr lang="cs-CZ" sz="2400" b="1" dirty="0" smtClean="0">
                <a:solidFill>
                  <a:srgbClr val="002060"/>
                </a:solidFill>
              </a:rPr>
              <a:t>In </a:t>
            </a: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was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Irish</a:t>
            </a:r>
            <a:r>
              <a:rPr lang="cs-CZ" sz="2400" b="1" dirty="0" smtClean="0">
                <a:solidFill>
                  <a:srgbClr val="002060"/>
                </a:solidFill>
              </a:rPr>
              <a:t> flag </a:t>
            </a:r>
            <a:r>
              <a:rPr lang="cs-CZ" sz="2400" b="1" dirty="0" err="1" smtClean="0">
                <a:solidFill>
                  <a:srgbClr val="002060"/>
                </a:solidFill>
              </a:rPr>
              <a:t>symbolic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rabicPeriod" startAt="2"/>
            </a:pPr>
            <a:r>
              <a:rPr lang="cs-CZ" sz="2400" b="1" dirty="0" err="1" smtClean="0">
                <a:solidFill>
                  <a:srgbClr val="002060"/>
                </a:solidFill>
              </a:rPr>
              <a:t>Who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patron </a:t>
            </a:r>
            <a:r>
              <a:rPr lang="cs-CZ" sz="2400" b="1" dirty="0" err="1" smtClean="0">
                <a:solidFill>
                  <a:srgbClr val="002060"/>
                </a:solidFill>
              </a:rPr>
              <a:t>saint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a) F, b) F, c) F.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symbols</a:t>
            </a:r>
            <a:r>
              <a:rPr lang="cs-CZ" sz="2400" dirty="0" smtClean="0">
                <a:solidFill>
                  <a:srgbClr val="002060"/>
                </a:solidFill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harph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shamrock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flag </a:t>
            </a:r>
            <a:r>
              <a:rPr lang="cs-CZ" sz="2400" dirty="0" err="1" smtClean="0">
                <a:solidFill>
                  <a:srgbClr val="002060"/>
                </a:solidFill>
              </a:rPr>
              <a:t>consists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of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three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equal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stripes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representing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the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Irish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Catholics</a:t>
            </a:r>
            <a:r>
              <a:rPr lang="cs-CZ" sz="2400" dirty="0">
                <a:solidFill>
                  <a:srgbClr val="002060"/>
                </a:solidFill>
              </a:rPr>
              <a:t> (green </a:t>
            </a:r>
            <a:r>
              <a:rPr lang="cs-CZ" sz="2400" dirty="0" err="1">
                <a:solidFill>
                  <a:srgbClr val="002060"/>
                </a:solidFill>
              </a:rPr>
              <a:t>stripe</a:t>
            </a:r>
            <a:r>
              <a:rPr lang="cs-CZ" sz="2400" dirty="0">
                <a:solidFill>
                  <a:srgbClr val="002060"/>
                </a:solidFill>
              </a:rPr>
              <a:t>), </a:t>
            </a:r>
            <a:r>
              <a:rPr lang="cs-CZ" sz="2400" dirty="0" err="1">
                <a:solidFill>
                  <a:srgbClr val="002060"/>
                </a:solidFill>
              </a:rPr>
              <a:t>the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Irish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Protestants</a:t>
            </a:r>
            <a:r>
              <a:rPr lang="cs-CZ" sz="2400" dirty="0">
                <a:solidFill>
                  <a:srgbClr val="002060"/>
                </a:solidFill>
              </a:rPr>
              <a:t> (</a:t>
            </a:r>
            <a:r>
              <a:rPr lang="cs-CZ" sz="2400" dirty="0" err="1">
                <a:solidFill>
                  <a:srgbClr val="002060"/>
                </a:solidFill>
              </a:rPr>
              <a:t>orange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stripe</a:t>
            </a:r>
            <a:r>
              <a:rPr lang="cs-CZ" sz="2400" dirty="0">
                <a:solidFill>
                  <a:srgbClr val="002060"/>
                </a:solidFill>
              </a:rPr>
              <a:t>), and </a:t>
            </a:r>
            <a:r>
              <a:rPr lang="cs-CZ" sz="2400" dirty="0" err="1">
                <a:solidFill>
                  <a:srgbClr val="002060"/>
                </a:solidFill>
              </a:rPr>
              <a:t>peace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between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them</a:t>
            </a:r>
            <a:r>
              <a:rPr lang="cs-CZ" sz="2400" dirty="0">
                <a:solidFill>
                  <a:srgbClr val="002060"/>
                </a:solidFill>
              </a:rPr>
              <a:t> (</a:t>
            </a:r>
            <a:r>
              <a:rPr lang="cs-CZ" sz="2400" dirty="0" err="1">
                <a:solidFill>
                  <a:srgbClr val="002060"/>
                </a:solidFill>
              </a:rPr>
              <a:t>white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stripe</a:t>
            </a:r>
            <a:r>
              <a:rPr lang="cs-CZ" sz="2400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St. Patrick (</a:t>
            </a:r>
            <a:r>
              <a:rPr lang="cs-CZ" sz="2400" dirty="0" err="1" smtClean="0">
                <a:solidFill>
                  <a:srgbClr val="002060"/>
                </a:solidFill>
              </a:rPr>
              <a:t>brought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Cristianity</a:t>
            </a:r>
            <a:r>
              <a:rPr lang="cs-CZ" sz="2400" dirty="0" smtClean="0">
                <a:solidFill>
                  <a:srgbClr val="002060"/>
                </a:solidFill>
              </a:rPr>
              <a:t> to </a:t>
            </a: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smtClean="0">
                <a:solidFill>
                  <a:srgbClr val="002060"/>
                </a:solidFill>
              </a:rPr>
              <a:t>)</a:t>
            </a: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9567</TotalTime>
  <Words>734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Ireland – Basic Facts</vt:lpstr>
      <vt:lpstr>Location</vt:lpstr>
      <vt:lpstr>The Flag</vt:lpstr>
      <vt:lpstr>History</vt:lpstr>
      <vt:lpstr>Economy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938</cp:revision>
  <dcterms:created xsi:type="dcterms:W3CDTF">2011-12-27T20:15:32Z</dcterms:created>
  <dcterms:modified xsi:type="dcterms:W3CDTF">2013-06-20T17:49:08Z</dcterms:modified>
</cp:coreProperties>
</file>