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59" r:id="rId2"/>
    <p:sldId id="260" r:id="rId3"/>
    <p:sldId id="264" r:id="rId4"/>
    <p:sldId id="269" r:id="rId5"/>
    <p:sldId id="265" r:id="rId6"/>
    <p:sldId id="267" r:id="rId7"/>
    <p:sldId id="268" r:id="rId8"/>
    <p:sldId id="27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commons.wikimedia.org/wiki/File:Chaucer_ellesmere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lexander_Moissi_als_Hamlet,_Wien_1925,_Aufnahme_Kolliner.JPG" TargetMode="External"/><Relationship Id="rId2" Type="http://schemas.openxmlformats.org/officeDocument/2006/relationships/hyperlink" Target="http://commons.wikimedia.org/wiki/File:William_Shakespeare_Chandos_Portrait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milybronte_retouche.jpg" TargetMode="External"/><Relationship Id="rId2" Type="http://schemas.openxmlformats.org/officeDocument/2006/relationships/hyperlink" Target="http://commons.wikimedia.org/wiki/File:Charles_Dickens_3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189025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Literature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Novel,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writer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poet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poem, prose, drama, play.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27. 3. 2013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Geoffrey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Chaucer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Hamlet, </a:t>
            </a:r>
            <a:r>
              <a:rPr lang="cs-CZ" sz="2400" dirty="0" err="1" smtClean="0">
                <a:solidFill>
                  <a:srgbClr val="002060"/>
                </a:solidFill>
              </a:rPr>
              <a:t>Othelo</a:t>
            </a:r>
            <a:r>
              <a:rPr lang="cs-CZ" sz="2400" dirty="0" smtClean="0">
                <a:solidFill>
                  <a:srgbClr val="002060"/>
                </a:solidFill>
              </a:rPr>
              <a:t>, King Lear, </a:t>
            </a:r>
            <a:r>
              <a:rPr lang="cs-CZ" sz="2400" dirty="0" err="1" smtClean="0">
                <a:solidFill>
                  <a:srgbClr val="002060"/>
                </a:solidFill>
              </a:rPr>
              <a:t>Megbeth</a:t>
            </a:r>
            <a:r>
              <a:rPr lang="cs-CZ" sz="2400" dirty="0" smtClean="0">
                <a:solidFill>
                  <a:srgbClr val="002060"/>
                </a:solidFill>
              </a:rPr>
              <a:t>. </a:t>
            </a:r>
            <a:r>
              <a:rPr lang="cs-CZ" sz="2400" dirty="0" err="1" smtClean="0">
                <a:solidFill>
                  <a:srgbClr val="002060"/>
                </a:solidFill>
              </a:rPr>
              <a:t>etc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Golden</a:t>
            </a:r>
            <a:r>
              <a:rPr lang="cs-CZ" sz="2400" dirty="0" smtClean="0">
                <a:solidFill>
                  <a:srgbClr val="002060"/>
                </a:solidFill>
              </a:rPr>
              <a:t> Age.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Danie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Defoe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Walter </a:t>
            </a:r>
            <a:r>
              <a:rPr lang="cs-CZ" sz="2400" dirty="0" err="1" smtClean="0">
                <a:solidFill>
                  <a:srgbClr val="002060"/>
                </a:solidFill>
              </a:rPr>
              <a:t>Scott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Medieval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Literature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3754760" cy="53732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600" b="1" dirty="0" err="1" smtClean="0">
                <a:solidFill>
                  <a:srgbClr val="002060"/>
                </a:solidFill>
              </a:rPr>
              <a:t>Geoffrey</a:t>
            </a:r>
            <a:r>
              <a:rPr lang="cs-CZ" sz="3600" b="1" dirty="0" smtClean="0">
                <a:solidFill>
                  <a:srgbClr val="002060"/>
                </a:solidFill>
              </a:rPr>
              <a:t> </a:t>
            </a:r>
            <a:r>
              <a:rPr lang="cs-CZ" sz="3600" b="1" dirty="0" err="1" smtClean="0">
                <a:solidFill>
                  <a:srgbClr val="002060"/>
                </a:solidFill>
              </a:rPr>
              <a:t>Chaucer</a:t>
            </a:r>
            <a:r>
              <a:rPr lang="cs-CZ" sz="3600" b="1" dirty="0" smtClean="0">
                <a:solidFill>
                  <a:srgbClr val="002060"/>
                </a:solidFill>
              </a:rPr>
              <a:t> (1340 – 1400)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considered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be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father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English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poetry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i="1" dirty="0" smtClean="0">
                <a:solidFill>
                  <a:srgbClr val="002060"/>
                </a:solidFill>
              </a:rPr>
              <a:t>Canterbury </a:t>
            </a:r>
            <a:r>
              <a:rPr lang="cs-CZ" sz="2800" i="1" dirty="0" err="1" smtClean="0">
                <a:solidFill>
                  <a:srgbClr val="002060"/>
                </a:solidFill>
              </a:rPr>
              <a:t>Tales</a:t>
            </a:r>
            <a:r>
              <a:rPr lang="cs-CZ" sz="2800" i="1" dirty="0" smtClean="0">
                <a:solidFill>
                  <a:srgbClr val="002060"/>
                </a:solidFill>
              </a:rPr>
              <a:t>  </a:t>
            </a:r>
            <a:r>
              <a:rPr lang="cs-CZ" sz="2800" dirty="0" smtClean="0">
                <a:solidFill>
                  <a:srgbClr val="002060"/>
                </a:solidFill>
              </a:rPr>
              <a:t>- </a:t>
            </a:r>
            <a:r>
              <a:rPr lang="cs-CZ" sz="2800" dirty="0" err="1" smtClean="0">
                <a:solidFill>
                  <a:srgbClr val="002060"/>
                </a:solidFill>
              </a:rPr>
              <a:t>conversations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pilgrims</a:t>
            </a:r>
            <a:r>
              <a:rPr lang="cs-CZ" sz="2800" dirty="0" smtClean="0">
                <a:solidFill>
                  <a:srgbClr val="002060"/>
                </a:solidFill>
              </a:rPr>
              <a:t> on </a:t>
            </a:r>
            <a:r>
              <a:rPr lang="cs-CZ" sz="2800" dirty="0" err="1" smtClean="0">
                <a:solidFill>
                  <a:srgbClr val="002060"/>
                </a:solidFill>
              </a:rPr>
              <a:t>their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journey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London to Canterbury</a:t>
            </a: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</a:rPr>
              <a:t>Zdroj: [cit. </a:t>
            </a:r>
            <a:r>
              <a:rPr lang="cs-CZ" sz="1000" dirty="0" smtClean="0">
                <a:solidFill>
                  <a:srgbClr val="002060"/>
                </a:solidFill>
              </a:rPr>
              <a:t>2013-03-27]. </a:t>
            </a:r>
            <a:r>
              <a:rPr lang="cs-CZ" sz="1000" dirty="0">
                <a:solidFill>
                  <a:srgbClr val="002060"/>
                </a:solidFill>
              </a:rPr>
              <a:t>Dostupný pod licencí </a:t>
            </a:r>
            <a:r>
              <a:rPr lang="cs-CZ" sz="1000" dirty="0" smtClean="0">
                <a:solidFill>
                  <a:srgbClr val="002060"/>
                </a:solidFill>
              </a:rPr>
              <a:t>public </a:t>
            </a:r>
            <a:r>
              <a:rPr lang="cs-CZ" sz="1000" dirty="0" err="1" smtClean="0">
                <a:solidFill>
                  <a:srgbClr val="002060"/>
                </a:solidFill>
              </a:rPr>
              <a:t>domain</a:t>
            </a:r>
            <a:r>
              <a:rPr lang="cs-CZ" sz="1000" dirty="0" smtClean="0">
                <a:solidFill>
                  <a:srgbClr val="002060"/>
                </a:solidFill>
              </a:rPr>
              <a:t> na </a:t>
            </a:r>
            <a:r>
              <a:rPr lang="cs-CZ" sz="1000" dirty="0">
                <a:solidFill>
                  <a:srgbClr val="002060"/>
                </a:solidFill>
              </a:rPr>
              <a:t>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  <a:endParaRPr lang="cs-CZ" sz="1000" dirty="0" smtClean="0">
              <a:hlinkClick r:id="rId2"/>
            </a:endParaRPr>
          </a:p>
          <a:p>
            <a:pPr marL="0" indent="0">
              <a:buNone/>
            </a:pPr>
            <a:r>
              <a:rPr lang="cs-CZ" sz="1000" dirty="0" smtClean="0">
                <a:hlinkClick r:id="rId2"/>
              </a:rPr>
              <a:t>http</a:t>
            </a:r>
            <a:r>
              <a:rPr lang="cs-CZ" sz="1000" dirty="0">
                <a:hlinkClick r:id="rId2"/>
              </a:rPr>
              <a:t>://commons.wikimedia.org/wiki/File:Chaucer_ellesmere.jpg</a:t>
            </a:r>
            <a:endParaRPr lang="en-US" sz="1000" dirty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28800"/>
            <a:ext cx="3453724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Renaissance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>
                <a:solidFill>
                  <a:srgbClr val="002060"/>
                </a:solidFill>
              </a:rPr>
              <a:t>William Shakespeare (1564 – 1616)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reign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Queen</a:t>
            </a:r>
            <a:r>
              <a:rPr lang="cs-CZ" sz="2800" dirty="0" smtClean="0">
                <a:solidFill>
                  <a:srgbClr val="002060"/>
                </a:solidFill>
              </a:rPr>
              <a:t> Elizabeth I. (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Golden</a:t>
            </a:r>
            <a:r>
              <a:rPr lang="cs-CZ" sz="2800" dirty="0" smtClean="0">
                <a:solidFill>
                  <a:srgbClr val="002060"/>
                </a:solidFill>
              </a:rPr>
              <a:t> Age)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world's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greatest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playwright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historical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plays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i="1" dirty="0" smtClean="0">
                <a:solidFill>
                  <a:srgbClr val="002060"/>
                </a:solidFill>
              </a:rPr>
              <a:t>Richard II., Henry V.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comedies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i="1" dirty="0" err="1" smtClean="0">
                <a:solidFill>
                  <a:srgbClr val="002060"/>
                </a:solidFill>
              </a:rPr>
              <a:t>Twelfth</a:t>
            </a:r>
            <a:r>
              <a:rPr lang="cs-CZ" sz="2800" i="1" dirty="0" smtClean="0">
                <a:solidFill>
                  <a:srgbClr val="002060"/>
                </a:solidFill>
              </a:rPr>
              <a:t> Night, As </a:t>
            </a:r>
            <a:r>
              <a:rPr lang="cs-CZ" sz="2800" i="1" dirty="0" err="1" smtClean="0">
                <a:solidFill>
                  <a:srgbClr val="002060"/>
                </a:solidFill>
              </a:rPr>
              <a:t>You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Like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It</a:t>
            </a:r>
            <a:endParaRPr lang="cs-CZ" sz="2800" i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traagedies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i="1" dirty="0" smtClean="0">
                <a:solidFill>
                  <a:srgbClr val="002060"/>
                </a:solidFill>
              </a:rPr>
              <a:t>Romeo and Juliet, Hamlet, </a:t>
            </a:r>
            <a:r>
              <a:rPr lang="cs-CZ" sz="2800" i="1" dirty="0" err="1" smtClean="0">
                <a:solidFill>
                  <a:srgbClr val="002060"/>
                </a:solidFill>
              </a:rPr>
              <a:t>Othelo</a:t>
            </a:r>
            <a:r>
              <a:rPr lang="cs-CZ" sz="2800" i="1" dirty="0" smtClean="0">
                <a:solidFill>
                  <a:srgbClr val="002060"/>
                </a:solidFill>
              </a:rPr>
              <a:t>, King Lear, </a:t>
            </a:r>
            <a:r>
              <a:rPr lang="cs-CZ" sz="2800" i="1" dirty="0" err="1" smtClean="0">
                <a:solidFill>
                  <a:srgbClr val="002060"/>
                </a:solidFill>
              </a:rPr>
              <a:t>Macbeth</a:t>
            </a:r>
            <a:endParaRPr lang="cs-CZ" sz="2800" i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sonnets</a:t>
            </a:r>
            <a:endParaRPr lang="cs-CZ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William Shakespeare</a:t>
            </a:r>
            <a:endParaRPr lang="cs-CZ" sz="54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sz="1000" dirty="0" smtClean="0">
                <a:solidFill>
                  <a:srgbClr val="002060"/>
                </a:solidFill>
              </a:rPr>
              <a:t>Zdroj Shakespeare: </a:t>
            </a:r>
            <a:r>
              <a:rPr lang="pl-PL" sz="1000" dirty="0">
                <a:solidFill>
                  <a:srgbClr val="002060"/>
                </a:solidFill>
              </a:rPr>
              <a:t>[cit. 2013-03-27]. Dostupný pod licencí public domain na WWW</a:t>
            </a:r>
            <a:r>
              <a:rPr lang="pl-PL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000" dirty="0">
                <a:hlinkClick r:id="rId2"/>
              </a:rPr>
              <a:t>http://</a:t>
            </a:r>
            <a:r>
              <a:rPr lang="cs-CZ" sz="1000" dirty="0" smtClean="0">
                <a:hlinkClick r:id="rId2"/>
              </a:rPr>
              <a:t>commons.wikimedia.org/wiki/File:William_Shakespeare_Chandos_Portrait.jpg</a:t>
            </a:r>
            <a:endParaRPr lang="cs-CZ" sz="1000" dirty="0" smtClean="0"/>
          </a:p>
          <a:p>
            <a:pPr marL="0" indent="0">
              <a:buNone/>
            </a:pPr>
            <a:r>
              <a:rPr lang="pl-PL" sz="1000" dirty="0" smtClean="0">
                <a:solidFill>
                  <a:srgbClr val="002060"/>
                </a:solidFill>
              </a:rPr>
              <a:t>Zdroj Hamlet: </a:t>
            </a:r>
            <a:r>
              <a:rPr lang="pl-PL" sz="1000" dirty="0">
                <a:solidFill>
                  <a:srgbClr val="002060"/>
                </a:solidFill>
              </a:rPr>
              <a:t>[cit. 2013-03-27]. Dostupný pod licencí public domain na WWW</a:t>
            </a:r>
            <a:r>
              <a:rPr lang="pl-PL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pl-PL" sz="10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pl-PL" sz="1000" dirty="0" smtClean="0">
                <a:solidFill>
                  <a:srgbClr val="002060"/>
                </a:solidFill>
                <a:hlinkClick r:id="rId3"/>
              </a:rPr>
              <a:t>commons.wikimedia.org/wiki/File%3AAlexander_Moissi_als_Hamlet%2C_Wien_1925%2C_Aufnahme_Kolliner.JPG</a:t>
            </a: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pl-PL" sz="1000" dirty="0">
              <a:solidFill>
                <a:srgbClr val="002060"/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28800"/>
            <a:ext cx="3393740" cy="409934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628800"/>
            <a:ext cx="3456384" cy="409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English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Revolution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and 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Restoration</a:t>
            </a:r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/18th 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Literature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500" b="1" dirty="0" smtClean="0">
                <a:solidFill>
                  <a:srgbClr val="002060"/>
                </a:solidFill>
              </a:rPr>
              <a:t>John </a:t>
            </a:r>
            <a:r>
              <a:rPr lang="cs-CZ" sz="3500" b="1" dirty="0" err="1" smtClean="0">
                <a:solidFill>
                  <a:srgbClr val="002060"/>
                </a:solidFill>
              </a:rPr>
              <a:t>Milton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(1608 – 1674)</a:t>
            </a:r>
          </a:p>
          <a:p>
            <a:r>
              <a:rPr lang="cs-CZ" sz="2800" dirty="0" smtClean="0">
                <a:solidFill>
                  <a:srgbClr val="002060"/>
                </a:solidFill>
              </a:rPr>
              <a:t>a </a:t>
            </a:r>
            <a:r>
              <a:rPr lang="cs-CZ" sz="2800" dirty="0" err="1" smtClean="0">
                <a:solidFill>
                  <a:srgbClr val="002060"/>
                </a:solidFill>
              </a:rPr>
              <a:t>famous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poet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i="1" dirty="0" err="1" smtClean="0">
                <a:solidFill>
                  <a:srgbClr val="002060"/>
                </a:solidFill>
              </a:rPr>
              <a:t>Paradise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Lost</a:t>
            </a:r>
            <a:r>
              <a:rPr lang="cs-CZ" sz="2800" i="1" dirty="0">
                <a:solidFill>
                  <a:srgbClr val="002060"/>
                </a:solidFill>
              </a:rPr>
              <a:t> </a:t>
            </a:r>
            <a:r>
              <a:rPr lang="cs-CZ" sz="2800" i="1" dirty="0" smtClean="0">
                <a:solidFill>
                  <a:srgbClr val="002060"/>
                </a:solidFill>
              </a:rPr>
              <a:t>-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epic</a:t>
            </a:r>
            <a:r>
              <a:rPr lang="cs-CZ" sz="2800" dirty="0" smtClean="0">
                <a:solidFill>
                  <a:srgbClr val="002060"/>
                </a:solidFill>
              </a:rPr>
              <a:t> poem</a:t>
            </a:r>
          </a:p>
          <a:p>
            <a:pPr marL="0" indent="0">
              <a:buNone/>
            </a:pPr>
            <a:r>
              <a:rPr lang="cs-CZ" sz="3500" b="1" dirty="0" err="1" smtClean="0">
                <a:solidFill>
                  <a:srgbClr val="002060"/>
                </a:solidFill>
              </a:rPr>
              <a:t>Jonath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b="1" dirty="0" err="1" smtClean="0">
                <a:solidFill>
                  <a:srgbClr val="002060"/>
                </a:solidFill>
              </a:rPr>
              <a:t>Swift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(1667 – 1745)</a:t>
            </a:r>
          </a:p>
          <a:p>
            <a:r>
              <a:rPr lang="cs-CZ" sz="2800" i="1" dirty="0" err="1" smtClean="0">
                <a:solidFill>
                  <a:srgbClr val="002060"/>
                </a:solidFill>
              </a:rPr>
              <a:t>Gulliver's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Travels</a:t>
            </a:r>
            <a:r>
              <a:rPr lang="cs-CZ" sz="2800" i="1" dirty="0" smtClean="0">
                <a:solidFill>
                  <a:srgbClr val="002060"/>
                </a:solidFill>
              </a:rPr>
              <a:t> – </a:t>
            </a:r>
            <a:r>
              <a:rPr lang="cs-CZ" sz="2800" dirty="0" smtClean="0">
                <a:solidFill>
                  <a:srgbClr val="002060"/>
                </a:solidFill>
              </a:rPr>
              <a:t>a </a:t>
            </a:r>
            <a:r>
              <a:rPr lang="cs-CZ" sz="2800" dirty="0" err="1" smtClean="0">
                <a:solidFill>
                  <a:srgbClr val="002060"/>
                </a:solidFill>
              </a:rPr>
              <a:t>satire</a:t>
            </a:r>
            <a:r>
              <a:rPr lang="cs-CZ" sz="2800" dirty="0" smtClean="0">
                <a:solidFill>
                  <a:srgbClr val="002060"/>
                </a:solidFill>
              </a:rPr>
              <a:t> on </a:t>
            </a:r>
            <a:r>
              <a:rPr lang="cs-CZ" sz="2800" dirty="0" err="1" smtClean="0">
                <a:solidFill>
                  <a:srgbClr val="002060"/>
                </a:solidFill>
              </a:rPr>
              <a:t>British</a:t>
            </a:r>
            <a:r>
              <a:rPr lang="cs-CZ" sz="2800" dirty="0" smtClean="0">
                <a:solidFill>
                  <a:srgbClr val="002060"/>
                </a:solidFill>
              </a:rPr>
              <a:t> society</a:t>
            </a:r>
          </a:p>
          <a:p>
            <a:pPr marL="0" indent="0">
              <a:buNone/>
            </a:pPr>
            <a:r>
              <a:rPr lang="cs-CZ" sz="3500" b="1" dirty="0" err="1" smtClean="0">
                <a:solidFill>
                  <a:srgbClr val="002060"/>
                </a:solidFill>
              </a:rPr>
              <a:t>Daneiel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b="1" dirty="0" err="1" smtClean="0">
                <a:solidFill>
                  <a:srgbClr val="002060"/>
                </a:solidFill>
              </a:rPr>
              <a:t>Defoe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(1660 – 1731)</a:t>
            </a:r>
          </a:p>
          <a:p>
            <a:r>
              <a:rPr lang="cs-CZ" sz="2800" i="1" dirty="0" smtClean="0">
                <a:solidFill>
                  <a:srgbClr val="002060"/>
                </a:solidFill>
              </a:rPr>
              <a:t>Robinson </a:t>
            </a:r>
            <a:r>
              <a:rPr lang="cs-CZ" sz="2800" i="1" dirty="0" err="1" smtClean="0">
                <a:solidFill>
                  <a:srgbClr val="002060"/>
                </a:solidFill>
              </a:rPr>
              <a:t>Crusoe</a:t>
            </a:r>
            <a:r>
              <a:rPr lang="cs-CZ" sz="2800" i="1" dirty="0" smtClean="0">
                <a:solidFill>
                  <a:srgbClr val="002060"/>
                </a:solidFill>
              </a:rPr>
              <a:t> – </a:t>
            </a:r>
            <a:r>
              <a:rPr lang="cs-CZ" sz="2800" dirty="0" err="1" smtClean="0">
                <a:solidFill>
                  <a:srgbClr val="002060"/>
                </a:solidFill>
              </a:rPr>
              <a:t>one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most </a:t>
            </a:r>
            <a:r>
              <a:rPr lang="cs-CZ" sz="2800" dirty="0" err="1" smtClean="0">
                <a:solidFill>
                  <a:srgbClr val="002060"/>
                </a:solidFill>
              </a:rPr>
              <a:t>popular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books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endParaRPr lang="cs-CZ" sz="2800" i="1" dirty="0" smtClean="0">
              <a:solidFill>
                <a:srgbClr val="002060"/>
              </a:solidFill>
            </a:endParaRPr>
          </a:p>
          <a:p>
            <a:r>
              <a:rPr lang="cs-CZ" sz="2800" i="1" dirty="0" smtClean="0">
                <a:solidFill>
                  <a:srgbClr val="002060"/>
                </a:solidFill>
              </a:rPr>
              <a:t>Moll </a:t>
            </a:r>
            <a:r>
              <a:rPr lang="cs-CZ" sz="2800" i="1" dirty="0" err="1" smtClean="0">
                <a:solidFill>
                  <a:srgbClr val="002060"/>
                </a:solidFill>
              </a:rPr>
              <a:t>Flanders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– a </a:t>
            </a:r>
            <a:r>
              <a:rPr lang="cs-CZ" sz="2800" dirty="0" err="1" smtClean="0">
                <a:solidFill>
                  <a:srgbClr val="002060"/>
                </a:solidFill>
              </a:rPr>
              <a:t>realistic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picture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life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a prostitute in London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Romantic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Literature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George </a:t>
            </a:r>
            <a:r>
              <a:rPr lang="cs-CZ" b="1" dirty="0" err="1" smtClean="0">
                <a:solidFill>
                  <a:srgbClr val="002060"/>
                </a:solidFill>
              </a:rPr>
              <a:t>Gordon</a:t>
            </a:r>
            <a:r>
              <a:rPr lang="cs-CZ" b="1" dirty="0" smtClean="0">
                <a:solidFill>
                  <a:srgbClr val="002060"/>
                </a:solidFill>
              </a:rPr>
              <a:t> Byron (1788 – 1824)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represents</a:t>
            </a:r>
            <a:r>
              <a:rPr lang="cs-CZ" sz="2800" dirty="0" smtClean="0">
                <a:solidFill>
                  <a:srgbClr val="002060"/>
                </a:solidFill>
              </a:rPr>
              <a:t> „</a:t>
            </a:r>
            <a:r>
              <a:rPr lang="cs-CZ" sz="2800" dirty="0" err="1" smtClean="0">
                <a:solidFill>
                  <a:srgbClr val="002060"/>
                </a:solidFill>
              </a:rPr>
              <a:t>Revolutionary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Romantics</a:t>
            </a:r>
            <a:r>
              <a:rPr lang="cs-CZ" sz="2800" dirty="0" smtClean="0">
                <a:solidFill>
                  <a:srgbClr val="002060"/>
                </a:solidFill>
              </a:rPr>
              <a:t>“</a:t>
            </a:r>
          </a:p>
          <a:p>
            <a:r>
              <a:rPr lang="cs-CZ" sz="2800" i="1" dirty="0" err="1" smtClean="0">
                <a:solidFill>
                  <a:srgbClr val="002060"/>
                </a:solidFill>
              </a:rPr>
              <a:t>Childe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>
                <a:solidFill>
                  <a:srgbClr val="002060"/>
                </a:solidFill>
              </a:rPr>
              <a:t>Harold's</a:t>
            </a:r>
            <a:r>
              <a:rPr lang="cs-CZ" sz="2800" i="1" dirty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Pilgrimage</a:t>
            </a:r>
            <a:endParaRPr lang="cs-CZ" sz="28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Walter </a:t>
            </a:r>
            <a:r>
              <a:rPr lang="cs-CZ" b="1" dirty="0" err="1" smtClean="0">
                <a:solidFill>
                  <a:srgbClr val="002060"/>
                </a:solidFill>
              </a:rPr>
              <a:t>Scott</a:t>
            </a:r>
            <a:r>
              <a:rPr lang="cs-CZ" b="1" dirty="0" smtClean="0">
                <a:solidFill>
                  <a:srgbClr val="002060"/>
                </a:solidFill>
              </a:rPr>
              <a:t> (1771 – 1832)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novels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themes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British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history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historical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novels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  <a:endParaRPr lang="cs-CZ" sz="2800" dirty="0">
              <a:solidFill>
                <a:srgbClr val="002060"/>
              </a:solidFill>
            </a:endParaRPr>
          </a:p>
          <a:p>
            <a:r>
              <a:rPr lang="cs-CZ" sz="2800" i="1" dirty="0" err="1" smtClean="0">
                <a:solidFill>
                  <a:srgbClr val="002060"/>
                </a:solidFill>
              </a:rPr>
              <a:t>Wawerly</a:t>
            </a:r>
            <a:r>
              <a:rPr lang="cs-CZ" sz="2800" i="1" dirty="0" smtClean="0">
                <a:solidFill>
                  <a:srgbClr val="002060"/>
                </a:solidFill>
              </a:rPr>
              <a:t>, </a:t>
            </a:r>
            <a:r>
              <a:rPr lang="cs-CZ" sz="2800" i="1" dirty="0" err="1" smtClean="0">
                <a:solidFill>
                  <a:srgbClr val="002060"/>
                </a:solidFill>
              </a:rPr>
              <a:t>Ivanhoe</a:t>
            </a:r>
            <a:r>
              <a:rPr lang="cs-CZ" sz="2800" i="1" dirty="0" smtClean="0">
                <a:solidFill>
                  <a:srgbClr val="002060"/>
                </a:solidFill>
              </a:rPr>
              <a:t>, Rob Roy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Mary </a:t>
            </a:r>
            <a:r>
              <a:rPr lang="cs-CZ" b="1" dirty="0" err="1" smtClean="0">
                <a:solidFill>
                  <a:srgbClr val="002060"/>
                </a:solidFill>
              </a:rPr>
              <a:t>Shelly</a:t>
            </a:r>
            <a:r>
              <a:rPr lang="cs-CZ" b="1" dirty="0" smtClean="0">
                <a:solidFill>
                  <a:srgbClr val="002060"/>
                </a:solidFill>
              </a:rPr>
              <a:t> (1797 – 1851)</a:t>
            </a:r>
          </a:p>
          <a:p>
            <a:r>
              <a:rPr lang="cs-CZ" sz="2800" i="1" dirty="0" err="1" smtClean="0">
                <a:solidFill>
                  <a:srgbClr val="002060"/>
                </a:solidFill>
              </a:rPr>
              <a:t>Frankenstein</a:t>
            </a:r>
            <a:r>
              <a:rPr lang="cs-CZ" sz="2800" i="1" dirty="0" smtClean="0">
                <a:solidFill>
                  <a:srgbClr val="002060"/>
                </a:solidFill>
              </a:rPr>
              <a:t> – </a:t>
            </a:r>
            <a:r>
              <a:rPr lang="cs-CZ" sz="2800" dirty="0" smtClean="0">
                <a:solidFill>
                  <a:srgbClr val="002060"/>
                </a:solidFill>
              </a:rPr>
              <a:t>a </a:t>
            </a:r>
            <a:r>
              <a:rPr lang="cs-CZ" sz="2800" dirty="0" err="1" smtClean="0">
                <a:solidFill>
                  <a:srgbClr val="002060"/>
                </a:solidFill>
              </a:rPr>
              <a:t>well-known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Gothic</a:t>
            </a:r>
            <a:r>
              <a:rPr lang="cs-CZ" sz="2800" dirty="0" smtClean="0">
                <a:solidFill>
                  <a:srgbClr val="002060"/>
                </a:solidFill>
              </a:rPr>
              <a:t> novel</a:t>
            </a:r>
            <a:endParaRPr lang="cs-CZ" sz="28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Victorian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Novels</a:t>
            </a:r>
            <a:endParaRPr lang="cs-CZ" sz="54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rgbClr val="002060"/>
                </a:solidFill>
              </a:rPr>
              <a:t>Chatlotte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Brönte</a:t>
            </a:r>
            <a:r>
              <a:rPr lang="cs-CZ" b="1" dirty="0" smtClean="0">
                <a:solidFill>
                  <a:srgbClr val="002060"/>
                </a:solidFill>
              </a:rPr>
              <a:t> (1816 – 1855)</a:t>
            </a:r>
          </a:p>
          <a:p>
            <a:r>
              <a:rPr lang="cs-CZ" sz="2800" i="1" dirty="0" smtClean="0">
                <a:solidFill>
                  <a:srgbClr val="002060"/>
                </a:solidFill>
              </a:rPr>
              <a:t>Jane </a:t>
            </a:r>
            <a:r>
              <a:rPr lang="cs-CZ" sz="2800" i="1" dirty="0" err="1" smtClean="0">
                <a:solidFill>
                  <a:srgbClr val="002060"/>
                </a:solidFill>
              </a:rPr>
              <a:t>Eyre</a:t>
            </a:r>
            <a:endParaRPr lang="cs-CZ" sz="28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Emily </a:t>
            </a:r>
            <a:r>
              <a:rPr lang="cs-CZ" b="1" dirty="0" err="1" smtClean="0">
                <a:solidFill>
                  <a:srgbClr val="002060"/>
                </a:solidFill>
              </a:rPr>
              <a:t>Brönte</a:t>
            </a:r>
            <a:r>
              <a:rPr lang="cs-CZ" b="1" dirty="0" smtClean="0">
                <a:solidFill>
                  <a:srgbClr val="002060"/>
                </a:solidFill>
              </a:rPr>
              <a:t> (1818 – 1848)</a:t>
            </a:r>
          </a:p>
          <a:p>
            <a:r>
              <a:rPr lang="cs-CZ" sz="2800" i="1" dirty="0" err="1" smtClean="0">
                <a:solidFill>
                  <a:srgbClr val="002060"/>
                </a:solidFill>
              </a:rPr>
              <a:t>Wuthering</a:t>
            </a:r>
            <a:r>
              <a:rPr lang="cs-CZ" sz="2800" i="1" dirty="0" smtClean="0">
                <a:solidFill>
                  <a:srgbClr val="002060"/>
                </a:solidFill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</a:rPr>
              <a:t>Heights</a:t>
            </a:r>
            <a:endParaRPr lang="cs-CZ" sz="28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Charles Dickens (1812 – 1870)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heroes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taken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hustle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bustle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Victorian</a:t>
            </a:r>
            <a:r>
              <a:rPr lang="cs-CZ" sz="2800" dirty="0" smtClean="0">
                <a:solidFill>
                  <a:srgbClr val="002060"/>
                </a:solidFill>
              </a:rPr>
              <a:t> London</a:t>
            </a:r>
          </a:p>
          <a:p>
            <a:r>
              <a:rPr lang="cs-CZ" sz="2800" i="1" dirty="0" smtClean="0">
                <a:solidFill>
                  <a:srgbClr val="002060"/>
                </a:solidFill>
              </a:rPr>
              <a:t>Oliver Twist, </a:t>
            </a:r>
            <a:r>
              <a:rPr lang="cs-CZ" sz="2800" i="1" dirty="0">
                <a:solidFill>
                  <a:srgbClr val="002060"/>
                </a:solidFill>
              </a:rPr>
              <a:t>D</a:t>
            </a:r>
            <a:r>
              <a:rPr lang="cs-CZ" sz="2800" i="1" dirty="0" smtClean="0">
                <a:solidFill>
                  <a:srgbClr val="002060"/>
                </a:solidFill>
              </a:rPr>
              <a:t>avid </a:t>
            </a:r>
            <a:r>
              <a:rPr lang="cs-CZ" sz="2800" i="1" dirty="0" err="1" smtClean="0">
                <a:solidFill>
                  <a:srgbClr val="002060"/>
                </a:solidFill>
              </a:rPr>
              <a:t>Copperfield</a:t>
            </a:r>
            <a:r>
              <a:rPr lang="cs-CZ" sz="2800" i="1" dirty="0" smtClean="0">
                <a:solidFill>
                  <a:srgbClr val="002060"/>
                </a:solidFill>
              </a:rPr>
              <a:t>, </a:t>
            </a:r>
            <a:r>
              <a:rPr lang="cs-CZ" sz="2800" i="1" dirty="0" err="1" smtClean="0">
                <a:solidFill>
                  <a:srgbClr val="002060"/>
                </a:solidFill>
              </a:rPr>
              <a:t>The</a:t>
            </a:r>
            <a:r>
              <a:rPr lang="cs-CZ" sz="2800" i="1" dirty="0" smtClean="0">
                <a:solidFill>
                  <a:srgbClr val="002060"/>
                </a:solidFill>
              </a:rPr>
              <a:t> Great </a:t>
            </a:r>
            <a:r>
              <a:rPr lang="cs-CZ" sz="2800" i="1" dirty="0" err="1" smtClean="0">
                <a:solidFill>
                  <a:srgbClr val="002060"/>
                </a:solidFill>
              </a:rPr>
              <a:t>Expectations</a:t>
            </a:r>
            <a:endParaRPr lang="cs-CZ" sz="28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55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Charles Dickens/Emily 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Br</a:t>
            </a:r>
            <a:r>
              <a:rPr lang="cs-CZ" sz="4800" b="1" dirty="0" err="1" smtClean="0">
                <a:solidFill>
                  <a:srgbClr val="002060"/>
                </a:solidFill>
                <a:latin typeface="Calibri"/>
                <a:cs typeface="Aharoni" pitchFamily="2" charset="-79"/>
              </a:rPr>
              <a:t>ö</a:t>
            </a:r>
            <a:r>
              <a:rPr lang="cs-CZ" sz="48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nte</a:t>
            </a:r>
            <a:endParaRPr lang="cs-CZ" sz="48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 Dickens: </a:t>
            </a:r>
            <a:r>
              <a:rPr lang="cs-CZ" sz="1000" dirty="0">
                <a:solidFill>
                  <a:srgbClr val="002060"/>
                </a:solidFill>
              </a:rPr>
              <a:t>[cit. </a:t>
            </a:r>
            <a:r>
              <a:rPr lang="cs-CZ" sz="1000" dirty="0" smtClean="0">
                <a:solidFill>
                  <a:srgbClr val="002060"/>
                </a:solidFill>
              </a:rPr>
              <a:t>2013-03-27]. </a:t>
            </a:r>
            <a:r>
              <a:rPr lang="cs-CZ" sz="1000" dirty="0">
                <a:solidFill>
                  <a:srgbClr val="002060"/>
                </a:solidFill>
              </a:rPr>
              <a:t>Dostupný pod licencí </a:t>
            </a:r>
            <a:r>
              <a:rPr lang="cs-CZ" sz="1000" dirty="0" err="1">
                <a:solidFill>
                  <a:srgbClr val="002060"/>
                </a:solidFill>
              </a:rPr>
              <a:t>Creative</a:t>
            </a:r>
            <a:r>
              <a:rPr lang="cs-CZ" sz="1000" dirty="0">
                <a:solidFill>
                  <a:srgbClr val="002060"/>
                </a:solidFill>
              </a:rPr>
              <a:t> </a:t>
            </a:r>
            <a:r>
              <a:rPr lang="cs-CZ" sz="1000" dirty="0" err="1">
                <a:solidFill>
                  <a:srgbClr val="002060"/>
                </a:solidFill>
              </a:rPr>
              <a:t>Commons</a:t>
            </a:r>
            <a:r>
              <a:rPr lang="cs-CZ" sz="1000" dirty="0">
                <a:solidFill>
                  <a:srgbClr val="002060"/>
                </a:solidFill>
              </a:rPr>
              <a:t> na 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1000" dirty="0" smtClean="0">
                <a:solidFill>
                  <a:srgbClr val="002060"/>
                </a:solidFill>
                <a:hlinkClick r:id="rId2"/>
              </a:rPr>
              <a:t>commons.wikimedia.org/wiki/File%3ACharles_Dickens_3.jpg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 </a:t>
            </a:r>
            <a:r>
              <a:rPr lang="cs-CZ" sz="1000" dirty="0" err="1" smtClean="0">
                <a:solidFill>
                  <a:srgbClr val="002060"/>
                </a:solidFill>
              </a:rPr>
              <a:t>Bronte</a:t>
            </a:r>
            <a:r>
              <a:rPr lang="cs-CZ" sz="1000" dirty="0" smtClean="0">
                <a:solidFill>
                  <a:srgbClr val="002060"/>
                </a:solidFill>
              </a:rPr>
              <a:t>: </a:t>
            </a:r>
            <a:r>
              <a:rPr lang="cs-CZ" sz="1000" dirty="0">
                <a:solidFill>
                  <a:srgbClr val="002060"/>
                </a:solidFill>
              </a:rPr>
              <a:t>[cit. </a:t>
            </a:r>
            <a:r>
              <a:rPr lang="cs-CZ" sz="1000" dirty="0" smtClean="0">
                <a:solidFill>
                  <a:srgbClr val="002060"/>
                </a:solidFill>
              </a:rPr>
              <a:t>2013-03-27]. </a:t>
            </a:r>
            <a:r>
              <a:rPr lang="cs-CZ" sz="1000" dirty="0">
                <a:solidFill>
                  <a:srgbClr val="002060"/>
                </a:solidFill>
              </a:rPr>
              <a:t>Dostupný pod licencí </a:t>
            </a:r>
            <a:r>
              <a:rPr lang="cs-CZ" sz="1000" dirty="0" err="1">
                <a:solidFill>
                  <a:srgbClr val="002060"/>
                </a:solidFill>
              </a:rPr>
              <a:t>Creative</a:t>
            </a:r>
            <a:r>
              <a:rPr lang="cs-CZ" sz="1000" dirty="0">
                <a:solidFill>
                  <a:srgbClr val="002060"/>
                </a:solidFill>
              </a:rPr>
              <a:t> </a:t>
            </a:r>
            <a:r>
              <a:rPr lang="cs-CZ" sz="1000" dirty="0" err="1">
                <a:solidFill>
                  <a:srgbClr val="002060"/>
                </a:solidFill>
              </a:rPr>
              <a:t>Commons</a:t>
            </a:r>
            <a:r>
              <a:rPr lang="cs-CZ" sz="1000" dirty="0">
                <a:solidFill>
                  <a:srgbClr val="002060"/>
                </a:solidFill>
              </a:rPr>
              <a:t> na WWW</a:t>
            </a:r>
            <a:r>
              <a:rPr lang="cs-CZ" sz="10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000" dirty="0">
                <a:hlinkClick r:id="rId3"/>
              </a:rPr>
              <a:t>http://</a:t>
            </a:r>
            <a:r>
              <a:rPr lang="cs-CZ" sz="1000" dirty="0" smtClean="0">
                <a:hlinkClick r:id="rId3"/>
              </a:rPr>
              <a:t>commons.wikimedia.org/wiki/File:Emilybronte_retouche.jpg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00" y="1609080"/>
            <a:ext cx="3797300" cy="43617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09081"/>
            <a:ext cx="3528392" cy="436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5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Who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considered</a:t>
            </a:r>
            <a:r>
              <a:rPr lang="cs-CZ" sz="2800" b="1" dirty="0" smtClean="0">
                <a:solidFill>
                  <a:srgbClr val="002060"/>
                </a:solidFill>
              </a:rPr>
              <a:t> to </a:t>
            </a:r>
            <a:r>
              <a:rPr lang="cs-CZ" sz="2800" b="1" dirty="0" err="1" smtClean="0">
                <a:solidFill>
                  <a:srgbClr val="002060"/>
                </a:solidFill>
              </a:rPr>
              <a:t>be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father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British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poetry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Name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at</a:t>
            </a:r>
            <a:r>
              <a:rPr lang="cs-CZ" sz="2800" b="1" dirty="0" smtClean="0">
                <a:solidFill>
                  <a:srgbClr val="002060"/>
                </a:solidFill>
              </a:rPr>
              <a:t> least </a:t>
            </a:r>
            <a:r>
              <a:rPr lang="cs-CZ" sz="2800" b="1" dirty="0" err="1" smtClean="0">
                <a:solidFill>
                  <a:srgbClr val="002060"/>
                </a:solidFill>
              </a:rPr>
              <a:t>two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tragedies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writen</a:t>
            </a:r>
            <a:r>
              <a:rPr lang="cs-CZ" sz="2800" b="1" dirty="0" smtClean="0">
                <a:solidFill>
                  <a:srgbClr val="002060"/>
                </a:solidFill>
              </a:rPr>
              <a:t> by Shakespeare.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time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Shekespeare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called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Who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author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novels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i="1" dirty="0" smtClean="0">
                <a:solidFill>
                  <a:srgbClr val="002060"/>
                </a:solidFill>
              </a:rPr>
              <a:t>Moll </a:t>
            </a:r>
            <a:r>
              <a:rPr lang="cs-CZ" sz="2800" b="1" i="1" dirty="0" err="1" smtClean="0">
                <a:solidFill>
                  <a:srgbClr val="002060"/>
                </a:solidFill>
              </a:rPr>
              <a:t>Flanders</a:t>
            </a:r>
            <a:r>
              <a:rPr lang="cs-CZ" sz="2800" b="1" i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</a:rPr>
              <a:t>and </a:t>
            </a:r>
            <a:r>
              <a:rPr lang="cs-CZ" sz="2800" b="1" i="1" dirty="0" smtClean="0">
                <a:solidFill>
                  <a:srgbClr val="002060"/>
                </a:solidFill>
              </a:rPr>
              <a:t>Robinsone </a:t>
            </a:r>
            <a:r>
              <a:rPr lang="cs-CZ" sz="2800" b="1" i="1" dirty="0" err="1" smtClean="0">
                <a:solidFill>
                  <a:srgbClr val="002060"/>
                </a:solidFill>
              </a:rPr>
              <a:t>Crusoe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Who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writer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historical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novels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9561</TotalTime>
  <Words>649</Words>
  <Application>Microsoft Office PowerPoint</Application>
  <PresentationFormat>Předvádění na obrazovce (4:3)</PresentationFormat>
  <Paragraphs>146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Medieval Literature</vt:lpstr>
      <vt:lpstr>Renaissance</vt:lpstr>
      <vt:lpstr>William Shakespeare</vt:lpstr>
      <vt:lpstr>The English Revolution and Restoration/18th Literature</vt:lpstr>
      <vt:lpstr>Romantic Literature</vt:lpstr>
      <vt:lpstr>Victorian Novels</vt:lpstr>
      <vt:lpstr>Charles Dickens/Emily Brönte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935</cp:revision>
  <dcterms:created xsi:type="dcterms:W3CDTF">2011-12-27T20:15:32Z</dcterms:created>
  <dcterms:modified xsi:type="dcterms:W3CDTF">2013-06-20T17:48:48Z</dcterms:modified>
</cp:coreProperties>
</file>