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3"/>
  </p:notesMasterIdLst>
  <p:sldIdLst>
    <p:sldId id="259" r:id="rId2"/>
    <p:sldId id="260" r:id="rId3"/>
    <p:sldId id="264" r:id="rId4"/>
    <p:sldId id="269" r:id="rId5"/>
    <p:sldId id="265" r:id="rId6"/>
    <p:sldId id="267" r:id="rId7"/>
    <p:sldId id="268" r:id="rId8"/>
    <p:sldId id="27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66"/>
    <a:srgbClr val="000000"/>
    <a:srgbClr val="00FF00"/>
    <a:srgbClr val="003300"/>
    <a:srgbClr val="00FF99"/>
    <a:srgbClr val="FF00FF"/>
    <a:srgbClr val="9900CC"/>
    <a:srgbClr val="00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22" autoAdjust="0"/>
    <p:restoredTop sz="95341" autoAdjust="0"/>
  </p:normalViewPr>
  <p:slideViewPr>
    <p:cSldViewPr>
      <p:cViewPr>
        <p:scale>
          <a:sx n="75" d="100"/>
          <a:sy n="75" d="100"/>
        </p:scale>
        <p:origin x="-114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8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45662-10A7-4752-9E2D-8B5796096519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239D7-A7E0-4AFA-8120-5D3156E3F5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3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96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05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81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844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11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31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35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155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90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57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23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33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commons.wikimedia.org/wiki/File:Chaucer_ellesmere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Alexander_Moissi_als_Hamlet,_Wien_1925,_Aufnahme_Kolliner.JPG" TargetMode="External"/><Relationship Id="rId2" Type="http://schemas.openxmlformats.org/officeDocument/2006/relationships/hyperlink" Target="http://commons.wikimedia.org/wiki/File:William_Shakespeare_Chandos_Portrait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Emilybronte_retouche.jpg" TargetMode="External"/><Relationship Id="rId2" Type="http://schemas.openxmlformats.org/officeDocument/2006/relationships/hyperlink" Target="http://commons.wikimedia.org/wiki/File:Charles_Dickens_3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189025"/>
              </p:ext>
            </p:extLst>
          </p:nvPr>
        </p:nvGraphicFramePr>
        <p:xfrm>
          <a:off x="413284" y="1704114"/>
          <a:ext cx="8280920" cy="4984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The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United 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Kingdom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– </a:t>
                      </a:r>
                      <a:r>
                        <a:rPr lang="cs-CZ" sz="1700" b="1" baseline="0" smtClean="0">
                          <a:latin typeface="Arial" pitchFamily="34" charset="0"/>
                          <a:cs typeface="Arial" pitchFamily="34" charset="0"/>
                        </a:rPr>
                        <a:t>Literature</a:t>
                      </a:r>
                      <a:endParaRPr lang="cs-CZ" sz="17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Seminář z anglického jazyka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, septima</a:t>
                      </a:r>
                      <a:endParaRPr lang="cs-CZ" sz="17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Reálie anglicky 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mluvících 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zemí I.</a:t>
                      </a:r>
                      <a:endParaRPr lang="cs-CZ" sz="17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Jedná se o prezentaci s výkladem, obrázky a úkoly. 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Novel,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writer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poet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, poem, prose, drama, play.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Lucie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Babišová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27. 3. 2013 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03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Answer</a:t>
            </a:r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Key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400" dirty="0" err="1" smtClean="0">
                <a:solidFill>
                  <a:srgbClr val="002060"/>
                </a:solidFill>
              </a:rPr>
              <a:t>Geoffrey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Chaucer</a:t>
            </a:r>
            <a:endParaRPr lang="cs-CZ" sz="2400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>
                <a:solidFill>
                  <a:srgbClr val="002060"/>
                </a:solidFill>
              </a:rPr>
              <a:t>Hamlet, </a:t>
            </a:r>
            <a:r>
              <a:rPr lang="cs-CZ" sz="2400" dirty="0" err="1" smtClean="0">
                <a:solidFill>
                  <a:srgbClr val="002060"/>
                </a:solidFill>
              </a:rPr>
              <a:t>Othelo</a:t>
            </a:r>
            <a:r>
              <a:rPr lang="cs-CZ" sz="2400" dirty="0" smtClean="0">
                <a:solidFill>
                  <a:srgbClr val="002060"/>
                </a:solidFill>
              </a:rPr>
              <a:t>, King Lear, </a:t>
            </a:r>
            <a:r>
              <a:rPr lang="cs-CZ" sz="2400" dirty="0" err="1" smtClean="0">
                <a:solidFill>
                  <a:srgbClr val="002060"/>
                </a:solidFill>
              </a:rPr>
              <a:t>Megbeth</a:t>
            </a:r>
            <a:r>
              <a:rPr lang="cs-CZ" sz="2400" dirty="0" smtClean="0">
                <a:solidFill>
                  <a:srgbClr val="002060"/>
                </a:solidFill>
              </a:rPr>
              <a:t>. </a:t>
            </a:r>
            <a:r>
              <a:rPr lang="cs-CZ" sz="2400" dirty="0" err="1" smtClean="0">
                <a:solidFill>
                  <a:srgbClr val="002060"/>
                </a:solidFill>
              </a:rPr>
              <a:t>etc</a:t>
            </a:r>
            <a:r>
              <a:rPr lang="cs-CZ" sz="2400" dirty="0" smtClean="0">
                <a:solidFill>
                  <a:srgbClr val="00206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Golden</a:t>
            </a:r>
            <a:r>
              <a:rPr lang="cs-CZ" sz="2400" dirty="0" smtClean="0">
                <a:solidFill>
                  <a:srgbClr val="002060"/>
                </a:solidFill>
              </a:rPr>
              <a:t> Age.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err="1" smtClean="0">
                <a:solidFill>
                  <a:srgbClr val="002060"/>
                </a:solidFill>
              </a:rPr>
              <a:t>Danie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Defoe</a:t>
            </a:r>
            <a:r>
              <a:rPr lang="cs-CZ" sz="2400" dirty="0" smtClean="0">
                <a:solidFill>
                  <a:srgbClr val="00206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>
                <a:solidFill>
                  <a:srgbClr val="002060"/>
                </a:solidFill>
              </a:rPr>
              <a:t>Walter </a:t>
            </a:r>
            <a:r>
              <a:rPr lang="cs-CZ" sz="2400" dirty="0" err="1" smtClean="0">
                <a:solidFill>
                  <a:srgbClr val="002060"/>
                </a:solidFill>
              </a:rPr>
              <a:t>Scott</a:t>
            </a:r>
            <a:r>
              <a:rPr lang="cs-CZ" sz="2400" dirty="0" smtClean="0">
                <a:solidFill>
                  <a:srgbClr val="00206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52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Source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rgbClr val="002060"/>
                </a:solidFill>
              </a:rPr>
              <a:t>BELÁN, Juraj. Odmaturuj! z anglického jazyka. Vyd. 1. Brno: </a:t>
            </a:r>
            <a:r>
              <a:rPr lang="cs-CZ" sz="2000" dirty="0" err="1" smtClean="0">
                <a:solidFill>
                  <a:srgbClr val="002060"/>
                </a:solidFill>
              </a:rPr>
              <a:t>Didaktis</a:t>
            </a:r>
            <a:r>
              <a:rPr lang="cs-CZ" sz="2000" dirty="0" smtClean="0">
                <a:solidFill>
                  <a:srgbClr val="002060"/>
                </a:solidFill>
              </a:rPr>
              <a:t>, 2005, 256 s. Odmaturuj!. ISBN 80-735-8024-1.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</a:rPr>
              <a:t>BRENDLOVÁ, Světla. Reálie anglicky mluvících zemí. 2., dopl. vyd. Plzeň: Fraus, c1996, 79 s. ISBN 80-857-8487-4.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002060"/>
                </a:solidFill>
              </a:rPr>
              <a:t>EL-HMOUDOVÁ, Dagmar. Angličtina pro střední školy. 1. vyd. Třebíč: Petra </a:t>
            </a:r>
            <a:r>
              <a:rPr lang="cs-CZ" sz="2000" dirty="0" err="1" smtClean="0">
                <a:solidFill>
                  <a:srgbClr val="002060"/>
                </a:solidFill>
              </a:rPr>
              <a:t>Velanová</a:t>
            </a:r>
            <a:r>
              <a:rPr lang="cs-CZ" sz="2000" dirty="0" smtClean="0">
                <a:solidFill>
                  <a:srgbClr val="002060"/>
                </a:solidFill>
              </a:rPr>
              <a:t>, 2006. ISBN 80-868-7302-1.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KEMPTON, Grant. New opportunities UK/US: workbook. </a:t>
            </a:r>
            <a:r>
              <a:rPr lang="en-US" sz="2000" dirty="0" err="1" smtClean="0">
                <a:solidFill>
                  <a:srgbClr val="002060"/>
                </a:solidFill>
              </a:rPr>
              <a:t>Vyd</a:t>
            </a:r>
            <a:r>
              <a:rPr lang="en-US" sz="2000" dirty="0" smtClean="0">
                <a:solidFill>
                  <a:srgbClr val="002060"/>
                </a:solidFill>
              </a:rPr>
              <a:t>. 1. Harlow: Pearson Education Limited, 2006, 256 s. </a:t>
            </a:r>
            <a:r>
              <a:rPr lang="en-US" sz="2000" dirty="0" err="1" smtClean="0">
                <a:solidFill>
                  <a:srgbClr val="002060"/>
                </a:solidFill>
              </a:rPr>
              <a:t>Odmaturuj</a:t>
            </a:r>
            <a:r>
              <a:rPr lang="en-US" sz="2000" dirty="0" smtClean="0">
                <a:solidFill>
                  <a:srgbClr val="002060"/>
                </a:solidFill>
              </a:rPr>
              <a:t>!. ISBN 978-140-5829-441.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KEMPTON, Grant. New opportunities UK/US: workbook. </a:t>
            </a:r>
            <a:r>
              <a:rPr lang="en-US" sz="2000" dirty="0" err="1" smtClean="0">
                <a:solidFill>
                  <a:srgbClr val="002060"/>
                </a:solidFill>
              </a:rPr>
              <a:t>Vyd</a:t>
            </a:r>
            <a:r>
              <a:rPr lang="en-US" sz="2000" dirty="0" smtClean="0">
                <a:solidFill>
                  <a:srgbClr val="002060"/>
                </a:solidFill>
              </a:rPr>
              <a:t>. 1. Harlow: Pearson Education Limited, 2006, 256 s. </a:t>
            </a:r>
            <a:r>
              <a:rPr lang="en-US" sz="2000" dirty="0" err="1" smtClean="0">
                <a:solidFill>
                  <a:srgbClr val="002060"/>
                </a:solidFill>
              </a:rPr>
              <a:t>Odmaturuj</a:t>
            </a:r>
            <a:r>
              <a:rPr lang="en-US" sz="2000" dirty="0" smtClean="0">
                <a:solidFill>
                  <a:srgbClr val="002060"/>
                </a:solidFill>
              </a:rPr>
              <a:t>!. ISBN 978-0-582-84791-0.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57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Medieval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Literature</a:t>
            </a:r>
            <a:endParaRPr lang="cs-CZ" sz="6000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3754760" cy="537321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3600" b="1" dirty="0" err="1" smtClean="0">
                <a:solidFill>
                  <a:srgbClr val="002060"/>
                </a:solidFill>
              </a:rPr>
              <a:t>Geoffrey</a:t>
            </a:r>
            <a:r>
              <a:rPr lang="cs-CZ" sz="3600" b="1" dirty="0" smtClean="0">
                <a:solidFill>
                  <a:srgbClr val="002060"/>
                </a:solidFill>
              </a:rPr>
              <a:t> </a:t>
            </a:r>
            <a:r>
              <a:rPr lang="cs-CZ" sz="3600" b="1" dirty="0" err="1" smtClean="0">
                <a:solidFill>
                  <a:srgbClr val="002060"/>
                </a:solidFill>
              </a:rPr>
              <a:t>Chaucer</a:t>
            </a:r>
            <a:r>
              <a:rPr lang="cs-CZ" sz="3600" b="1" dirty="0" smtClean="0">
                <a:solidFill>
                  <a:srgbClr val="002060"/>
                </a:solidFill>
              </a:rPr>
              <a:t> (1340 – 1400)</a:t>
            </a:r>
          </a:p>
          <a:p>
            <a:r>
              <a:rPr lang="cs-CZ" sz="2800" dirty="0" err="1" smtClean="0">
                <a:solidFill>
                  <a:srgbClr val="002060"/>
                </a:solidFill>
              </a:rPr>
              <a:t>considered</a:t>
            </a:r>
            <a:r>
              <a:rPr lang="cs-CZ" sz="2800" dirty="0" smtClean="0">
                <a:solidFill>
                  <a:srgbClr val="002060"/>
                </a:solidFill>
              </a:rPr>
              <a:t> to </a:t>
            </a:r>
            <a:r>
              <a:rPr lang="cs-CZ" sz="2800" dirty="0" err="1" smtClean="0">
                <a:solidFill>
                  <a:srgbClr val="002060"/>
                </a:solidFill>
              </a:rPr>
              <a:t>be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father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English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poetry</a:t>
            </a:r>
            <a:endParaRPr lang="cs-CZ" sz="2800" dirty="0" smtClean="0">
              <a:solidFill>
                <a:srgbClr val="002060"/>
              </a:solidFill>
            </a:endParaRPr>
          </a:p>
          <a:p>
            <a:r>
              <a:rPr lang="cs-CZ" sz="2800" i="1" dirty="0" smtClean="0">
                <a:solidFill>
                  <a:srgbClr val="002060"/>
                </a:solidFill>
              </a:rPr>
              <a:t>Canterbury </a:t>
            </a:r>
            <a:r>
              <a:rPr lang="cs-CZ" sz="2800" i="1" dirty="0" err="1" smtClean="0">
                <a:solidFill>
                  <a:srgbClr val="002060"/>
                </a:solidFill>
              </a:rPr>
              <a:t>Tales</a:t>
            </a:r>
            <a:r>
              <a:rPr lang="cs-CZ" sz="2800" i="1" dirty="0" smtClean="0">
                <a:solidFill>
                  <a:srgbClr val="002060"/>
                </a:solidFill>
              </a:rPr>
              <a:t>  </a:t>
            </a:r>
            <a:r>
              <a:rPr lang="cs-CZ" sz="2800" dirty="0" smtClean="0">
                <a:solidFill>
                  <a:srgbClr val="002060"/>
                </a:solidFill>
              </a:rPr>
              <a:t>- </a:t>
            </a:r>
            <a:r>
              <a:rPr lang="cs-CZ" sz="2800" dirty="0" err="1" smtClean="0">
                <a:solidFill>
                  <a:srgbClr val="002060"/>
                </a:solidFill>
              </a:rPr>
              <a:t>conversations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pilgrims</a:t>
            </a:r>
            <a:r>
              <a:rPr lang="cs-CZ" sz="2800" dirty="0" smtClean="0">
                <a:solidFill>
                  <a:srgbClr val="002060"/>
                </a:solidFill>
              </a:rPr>
              <a:t> on </a:t>
            </a:r>
            <a:r>
              <a:rPr lang="cs-CZ" sz="2800" dirty="0" err="1" smtClean="0">
                <a:solidFill>
                  <a:srgbClr val="002060"/>
                </a:solidFill>
              </a:rPr>
              <a:t>their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journey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from</a:t>
            </a:r>
            <a:r>
              <a:rPr lang="cs-CZ" sz="2800" dirty="0" smtClean="0">
                <a:solidFill>
                  <a:srgbClr val="002060"/>
                </a:solidFill>
              </a:rPr>
              <a:t> London to Canterbury</a:t>
            </a:r>
          </a:p>
          <a:p>
            <a:pPr marL="0" indent="0">
              <a:buNone/>
            </a:pPr>
            <a:endParaRPr lang="cs-CZ" sz="1000" dirty="0" smtClean="0">
              <a:hlinkClick r:id="rId2"/>
            </a:endParaRPr>
          </a:p>
          <a:p>
            <a:pPr marL="0" indent="0">
              <a:buNone/>
            </a:pPr>
            <a:endParaRPr lang="cs-CZ" sz="1000" dirty="0">
              <a:hlinkClick r:id="rId2"/>
            </a:endParaRPr>
          </a:p>
          <a:p>
            <a:pPr marL="0" indent="0">
              <a:buNone/>
            </a:pPr>
            <a:endParaRPr lang="cs-CZ" sz="1000" dirty="0" smtClean="0">
              <a:hlinkClick r:id="rId2"/>
            </a:endParaRPr>
          </a:p>
          <a:p>
            <a:pPr marL="0" indent="0">
              <a:buNone/>
            </a:pPr>
            <a:endParaRPr lang="cs-CZ" sz="1000" dirty="0" smtClean="0">
              <a:hlinkClick r:id="rId2"/>
            </a:endParaRPr>
          </a:p>
          <a:p>
            <a:pPr marL="0" indent="0">
              <a:buNone/>
            </a:pPr>
            <a:r>
              <a:rPr lang="cs-CZ" sz="1000" dirty="0">
                <a:solidFill>
                  <a:srgbClr val="002060"/>
                </a:solidFill>
              </a:rPr>
              <a:t>Zdroj: [cit. </a:t>
            </a:r>
            <a:r>
              <a:rPr lang="cs-CZ" sz="1000" dirty="0" smtClean="0">
                <a:solidFill>
                  <a:srgbClr val="002060"/>
                </a:solidFill>
              </a:rPr>
              <a:t>2013-03-27]. </a:t>
            </a:r>
            <a:r>
              <a:rPr lang="cs-CZ" sz="1000" dirty="0">
                <a:solidFill>
                  <a:srgbClr val="002060"/>
                </a:solidFill>
              </a:rPr>
              <a:t>Dostupný pod licencí </a:t>
            </a:r>
            <a:r>
              <a:rPr lang="cs-CZ" sz="1000" dirty="0" smtClean="0">
                <a:solidFill>
                  <a:srgbClr val="002060"/>
                </a:solidFill>
              </a:rPr>
              <a:t>public </a:t>
            </a:r>
            <a:r>
              <a:rPr lang="cs-CZ" sz="1000" dirty="0" err="1" smtClean="0">
                <a:solidFill>
                  <a:srgbClr val="002060"/>
                </a:solidFill>
              </a:rPr>
              <a:t>domain</a:t>
            </a:r>
            <a:r>
              <a:rPr lang="cs-CZ" sz="1000" dirty="0" smtClean="0">
                <a:solidFill>
                  <a:srgbClr val="002060"/>
                </a:solidFill>
              </a:rPr>
              <a:t> na </a:t>
            </a:r>
            <a:r>
              <a:rPr lang="cs-CZ" sz="1000" dirty="0">
                <a:solidFill>
                  <a:srgbClr val="002060"/>
                </a:solidFill>
              </a:rPr>
              <a:t>WWW</a:t>
            </a:r>
            <a:r>
              <a:rPr lang="cs-CZ" sz="1000" dirty="0" smtClean="0">
                <a:solidFill>
                  <a:srgbClr val="002060"/>
                </a:solidFill>
              </a:rPr>
              <a:t>:</a:t>
            </a:r>
            <a:endParaRPr lang="cs-CZ" sz="1000" dirty="0" smtClean="0">
              <a:hlinkClick r:id="rId2"/>
            </a:endParaRPr>
          </a:p>
          <a:p>
            <a:pPr marL="0" indent="0">
              <a:buNone/>
            </a:pPr>
            <a:r>
              <a:rPr lang="cs-CZ" sz="1000" dirty="0" smtClean="0">
                <a:hlinkClick r:id="rId2"/>
              </a:rPr>
              <a:t>http</a:t>
            </a:r>
            <a:r>
              <a:rPr lang="cs-CZ" sz="1000" dirty="0">
                <a:hlinkClick r:id="rId2"/>
              </a:rPr>
              <a:t>://commons.wikimedia.org/wiki/File:Chaucer_ellesmere.jpg</a:t>
            </a:r>
            <a:endParaRPr lang="en-US" sz="1000" dirty="0">
              <a:solidFill>
                <a:srgbClr val="00206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628800"/>
            <a:ext cx="3453724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50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Renaissance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1" dirty="0" smtClean="0">
                <a:solidFill>
                  <a:srgbClr val="002060"/>
                </a:solidFill>
              </a:rPr>
              <a:t>William Shakespeare (1564 – 1616)</a:t>
            </a:r>
          </a:p>
          <a:p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reign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Queen</a:t>
            </a:r>
            <a:r>
              <a:rPr lang="cs-CZ" sz="2800" dirty="0" smtClean="0">
                <a:solidFill>
                  <a:srgbClr val="002060"/>
                </a:solidFill>
              </a:rPr>
              <a:t> Elizabeth I. (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Golden</a:t>
            </a:r>
            <a:r>
              <a:rPr lang="cs-CZ" sz="2800" dirty="0" smtClean="0">
                <a:solidFill>
                  <a:srgbClr val="002060"/>
                </a:solidFill>
              </a:rPr>
              <a:t> Age)</a:t>
            </a:r>
          </a:p>
          <a:p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world's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greatest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playwright</a:t>
            </a:r>
            <a:endParaRPr lang="cs-CZ" sz="2800" dirty="0" smtClean="0">
              <a:solidFill>
                <a:srgbClr val="002060"/>
              </a:solidFill>
            </a:endParaRPr>
          </a:p>
          <a:p>
            <a:r>
              <a:rPr lang="cs-CZ" sz="2800" dirty="0" err="1" smtClean="0">
                <a:solidFill>
                  <a:srgbClr val="002060"/>
                </a:solidFill>
              </a:rPr>
              <a:t>historical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plays</a:t>
            </a:r>
            <a:r>
              <a:rPr lang="cs-CZ" sz="2800" dirty="0" smtClean="0">
                <a:solidFill>
                  <a:srgbClr val="002060"/>
                </a:solidFill>
              </a:rPr>
              <a:t> – </a:t>
            </a:r>
            <a:r>
              <a:rPr lang="cs-CZ" sz="2800" i="1" dirty="0" smtClean="0">
                <a:solidFill>
                  <a:srgbClr val="002060"/>
                </a:solidFill>
              </a:rPr>
              <a:t>Richard II., Henry V.</a:t>
            </a:r>
          </a:p>
          <a:p>
            <a:r>
              <a:rPr lang="cs-CZ" sz="2800" dirty="0" err="1" smtClean="0">
                <a:solidFill>
                  <a:srgbClr val="002060"/>
                </a:solidFill>
              </a:rPr>
              <a:t>comedies</a:t>
            </a:r>
            <a:r>
              <a:rPr lang="cs-CZ" sz="2800" dirty="0" smtClean="0">
                <a:solidFill>
                  <a:srgbClr val="002060"/>
                </a:solidFill>
              </a:rPr>
              <a:t> – </a:t>
            </a:r>
            <a:r>
              <a:rPr lang="cs-CZ" sz="2800" i="1" dirty="0" err="1" smtClean="0">
                <a:solidFill>
                  <a:srgbClr val="002060"/>
                </a:solidFill>
              </a:rPr>
              <a:t>Twelfth</a:t>
            </a:r>
            <a:r>
              <a:rPr lang="cs-CZ" sz="2800" i="1" dirty="0" smtClean="0">
                <a:solidFill>
                  <a:srgbClr val="002060"/>
                </a:solidFill>
              </a:rPr>
              <a:t> Night, As </a:t>
            </a:r>
            <a:r>
              <a:rPr lang="cs-CZ" sz="2800" i="1" dirty="0" err="1" smtClean="0">
                <a:solidFill>
                  <a:srgbClr val="002060"/>
                </a:solidFill>
              </a:rPr>
              <a:t>You</a:t>
            </a:r>
            <a:r>
              <a:rPr lang="cs-CZ" sz="2800" i="1" dirty="0" smtClean="0">
                <a:solidFill>
                  <a:srgbClr val="002060"/>
                </a:solidFill>
              </a:rPr>
              <a:t> </a:t>
            </a:r>
            <a:r>
              <a:rPr lang="cs-CZ" sz="2800" i="1" dirty="0" err="1" smtClean="0">
                <a:solidFill>
                  <a:srgbClr val="002060"/>
                </a:solidFill>
              </a:rPr>
              <a:t>Like</a:t>
            </a:r>
            <a:r>
              <a:rPr lang="cs-CZ" sz="2800" i="1" dirty="0" smtClean="0">
                <a:solidFill>
                  <a:srgbClr val="002060"/>
                </a:solidFill>
              </a:rPr>
              <a:t> </a:t>
            </a:r>
            <a:r>
              <a:rPr lang="cs-CZ" sz="2800" i="1" dirty="0" err="1" smtClean="0">
                <a:solidFill>
                  <a:srgbClr val="002060"/>
                </a:solidFill>
              </a:rPr>
              <a:t>It</a:t>
            </a:r>
            <a:endParaRPr lang="cs-CZ" sz="2800" i="1" dirty="0" smtClean="0">
              <a:solidFill>
                <a:srgbClr val="002060"/>
              </a:solidFill>
            </a:endParaRPr>
          </a:p>
          <a:p>
            <a:r>
              <a:rPr lang="cs-CZ" sz="2800" dirty="0" err="1" smtClean="0">
                <a:solidFill>
                  <a:srgbClr val="002060"/>
                </a:solidFill>
              </a:rPr>
              <a:t>traagedies</a:t>
            </a:r>
            <a:r>
              <a:rPr lang="cs-CZ" sz="2800" dirty="0" smtClean="0">
                <a:solidFill>
                  <a:srgbClr val="002060"/>
                </a:solidFill>
              </a:rPr>
              <a:t> – </a:t>
            </a:r>
            <a:r>
              <a:rPr lang="cs-CZ" sz="2800" i="1" dirty="0" smtClean="0">
                <a:solidFill>
                  <a:srgbClr val="002060"/>
                </a:solidFill>
              </a:rPr>
              <a:t>Romeo and Juliet, Hamlet, </a:t>
            </a:r>
            <a:r>
              <a:rPr lang="cs-CZ" sz="2800" i="1" dirty="0" err="1" smtClean="0">
                <a:solidFill>
                  <a:srgbClr val="002060"/>
                </a:solidFill>
              </a:rPr>
              <a:t>Othelo</a:t>
            </a:r>
            <a:r>
              <a:rPr lang="cs-CZ" sz="2800" i="1" dirty="0" smtClean="0">
                <a:solidFill>
                  <a:srgbClr val="002060"/>
                </a:solidFill>
              </a:rPr>
              <a:t>, King Lear, </a:t>
            </a:r>
            <a:r>
              <a:rPr lang="cs-CZ" sz="2800" i="1" dirty="0" err="1" smtClean="0">
                <a:solidFill>
                  <a:srgbClr val="002060"/>
                </a:solidFill>
              </a:rPr>
              <a:t>Macbeth</a:t>
            </a:r>
            <a:endParaRPr lang="cs-CZ" sz="2800" i="1" dirty="0" smtClean="0">
              <a:solidFill>
                <a:srgbClr val="002060"/>
              </a:solidFill>
            </a:endParaRPr>
          </a:p>
          <a:p>
            <a:r>
              <a:rPr lang="cs-CZ" sz="2800" dirty="0" err="1" smtClean="0">
                <a:solidFill>
                  <a:srgbClr val="002060"/>
                </a:solidFill>
              </a:rPr>
              <a:t>sonnets</a:t>
            </a:r>
            <a:endParaRPr lang="cs-CZ" sz="2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56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William Shakespeare</a:t>
            </a:r>
            <a:endParaRPr lang="cs-CZ" sz="5400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l-PL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l-PL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l-PL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l-PL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l-PL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l-PL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l-PL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l-PL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l-PL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l-PL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l-PL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l-PL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l-PL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l-PL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l-PL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l-PL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l-PL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l-PL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l-PL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l-PL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l-PL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l-PL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l-PL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l-PL" sz="1000" dirty="0" smtClean="0">
                <a:solidFill>
                  <a:srgbClr val="002060"/>
                </a:solidFill>
              </a:rPr>
              <a:t>Zdroj Shakespeare: </a:t>
            </a:r>
            <a:r>
              <a:rPr lang="pl-PL" sz="1000" dirty="0">
                <a:solidFill>
                  <a:srgbClr val="002060"/>
                </a:solidFill>
              </a:rPr>
              <a:t>[cit. 2013-03-27]. Dostupný pod licencí public domain na WWW</a:t>
            </a:r>
            <a:r>
              <a:rPr lang="pl-PL" sz="1000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cs-CZ" sz="1000" dirty="0">
                <a:hlinkClick r:id="rId2"/>
              </a:rPr>
              <a:t>http://</a:t>
            </a:r>
            <a:r>
              <a:rPr lang="cs-CZ" sz="1000" dirty="0" smtClean="0">
                <a:hlinkClick r:id="rId2"/>
              </a:rPr>
              <a:t>commons.wikimedia.org/wiki/File:William_Shakespeare_Chandos_Portrait.jpg</a:t>
            </a:r>
            <a:endParaRPr lang="cs-CZ" sz="1000" dirty="0" smtClean="0"/>
          </a:p>
          <a:p>
            <a:pPr marL="0" indent="0">
              <a:buNone/>
            </a:pPr>
            <a:r>
              <a:rPr lang="pl-PL" sz="1000" dirty="0" smtClean="0">
                <a:solidFill>
                  <a:srgbClr val="002060"/>
                </a:solidFill>
              </a:rPr>
              <a:t>Zdroj Hamlet: </a:t>
            </a:r>
            <a:r>
              <a:rPr lang="pl-PL" sz="1000" dirty="0">
                <a:solidFill>
                  <a:srgbClr val="002060"/>
                </a:solidFill>
              </a:rPr>
              <a:t>[cit. 2013-03-27]. Dostupný pod licencí public domain na WWW</a:t>
            </a:r>
            <a:r>
              <a:rPr lang="pl-PL" sz="1000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pl-PL" sz="1000" dirty="0">
                <a:solidFill>
                  <a:srgbClr val="002060"/>
                </a:solidFill>
                <a:hlinkClick r:id="rId3"/>
              </a:rPr>
              <a:t>http://</a:t>
            </a:r>
            <a:r>
              <a:rPr lang="pl-PL" sz="1000" dirty="0" smtClean="0">
                <a:solidFill>
                  <a:srgbClr val="002060"/>
                </a:solidFill>
                <a:hlinkClick r:id="rId3"/>
              </a:rPr>
              <a:t>commons.wikimedia.org/wiki/File%3AAlexander_Moissi_als_Hamlet%2C_Wien_1925%2C_Aufnahme_Kolliner.JPG</a:t>
            </a:r>
            <a:endParaRPr lang="pl-PL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l-PL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l-PL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l-PL" sz="1000" dirty="0">
              <a:solidFill>
                <a:srgbClr val="002060"/>
              </a:solidFill>
            </a:endParaRP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628800"/>
            <a:ext cx="3393740" cy="409934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628800"/>
            <a:ext cx="3456384" cy="4099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40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cs-CZ" sz="48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48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English</a:t>
            </a:r>
            <a:r>
              <a:rPr lang="cs-CZ" sz="48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48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Revolution</a:t>
            </a:r>
            <a:r>
              <a:rPr lang="cs-CZ" sz="48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and </a:t>
            </a:r>
            <a:r>
              <a:rPr lang="cs-CZ" sz="48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Restoration</a:t>
            </a:r>
            <a:r>
              <a:rPr lang="cs-CZ" sz="48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/18th </a:t>
            </a:r>
            <a:r>
              <a:rPr lang="cs-CZ" sz="48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Literature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500" b="1" dirty="0" smtClean="0">
                <a:solidFill>
                  <a:srgbClr val="002060"/>
                </a:solidFill>
              </a:rPr>
              <a:t>John </a:t>
            </a:r>
            <a:r>
              <a:rPr lang="cs-CZ" sz="3500" b="1" dirty="0" err="1" smtClean="0">
                <a:solidFill>
                  <a:srgbClr val="002060"/>
                </a:solidFill>
              </a:rPr>
              <a:t>Milton</a:t>
            </a:r>
            <a:r>
              <a:rPr lang="cs-CZ" sz="3500" b="1" dirty="0" smtClean="0">
                <a:solidFill>
                  <a:srgbClr val="002060"/>
                </a:solidFill>
              </a:rPr>
              <a:t> </a:t>
            </a:r>
            <a:r>
              <a:rPr lang="cs-CZ" b="1" dirty="0" smtClean="0">
                <a:solidFill>
                  <a:srgbClr val="002060"/>
                </a:solidFill>
              </a:rPr>
              <a:t>(1608 – 1674)</a:t>
            </a:r>
          </a:p>
          <a:p>
            <a:r>
              <a:rPr lang="cs-CZ" sz="2800" dirty="0" smtClean="0">
                <a:solidFill>
                  <a:srgbClr val="002060"/>
                </a:solidFill>
              </a:rPr>
              <a:t>a </a:t>
            </a:r>
            <a:r>
              <a:rPr lang="cs-CZ" sz="2800" dirty="0" err="1" smtClean="0">
                <a:solidFill>
                  <a:srgbClr val="002060"/>
                </a:solidFill>
              </a:rPr>
              <a:t>famous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poet</a:t>
            </a:r>
            <a:r>
              <a:rPr lang="cs-CZ" sz="2800" dirty="0" smtClean="0">
                <a:solidFill>
                  <a:srgbClr val="002060"/>
                </a:solidFill>
              </a:rPr>
              <a:t> – </a:t>
            </a:r>
            <a:r>
              <a:rPr lang="cs-CZ" sz="2800" i="1" dirty="0" err="1" smtClean="0">
                <a:solidFill>
                  <a:srgbClr val="002060"/>
                </a:solidFill>
              </a:rPr>
              <a:t>Paradise</a:t>
            </a:r>
            <a:r>
              <a:rPr lang="cs-CZ" sz="2800" i="1" dirty="0" smtClean="0">
                <a:solidFill>
                  <a:srgbClr val="002060"/>
                </a:solidFill>
              </a:rPr>
              <a:t> </a:t>
            </a:r>
            <a:r>
              <a:rPr lang="cs-CZ" sz="2800" i="1" dirty="0" err="1" smtClean="0">
                <a:solidFill>
                  <a:srgbClr val="002060"/>
                </a:solidFill>
              </a:rPr>
              <a:t>Lost</a:t>
            </a:r>
            <a:r>
              <a:rPr lang="cs-CZ" sz="2800" i="1" dirty="0">
                <a:solidFill>
                  <a:srgbClr val="002060"/>
                </a:solidFill>
              </a:rPr>
              <a:t> </a:t>
            </a:r>
            <a:r>
              <a:rPr lang="cs-CZ" sz="2800" i="1" dirty="0" smtClean="0">
                <a:solidFill>
                  <a:srgbClr val="002060"/>
                </a:solidFill>
              </a:rPr>
              <a:t>-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an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epic</a:t>
            </a:r>
            <a:r>
              <a:rPr lang="cs-CZ" sz="2800" dirty="0" smtClean="0">
                <a:solidFill>
                  <a:srgbClr val="002060"/>
                </a:solidFill>
              </a:rPr>
              <a:t> poem</a:t>
            </a:r>
          </a:p>
          <a:p>
            <a:pPr marL="0" indent="0">
              <a:buNone/>
            </a:pPr>
            <a:r>
              <a:rPr lang="cs-CZ" sz="3500" b="1" dirty="0" err="1" smtClean="0">
                <a:solidFill>
                  <a:srgbClr val="002060"/>
                </a:solidFill>
              </a:rPr>
              <a:t>Jonath</a:t>
            </a:r>
            <a:r>
              <a:rPr lang="cs-CZ" sz="3500" b="1" dirty="0" smtClean="0">
                <a:solidFill>
                  <a:srgbClr val="002060"/>
                </a:solidFill>
              </a:rPr>
              <a:t> </a:t>
            </a:r>
            <a:r>
              <a:rPr lang="cs-CZ" sz="3500" b="1" dirty="0" err="1" smtClean="0">
                <a:solidFill>
                  <a:srgbClr val="002060"/>
                </a:solidFill>
              </a:rPr>
              <a:t>Swift</a:t>
            </a:r>
            <a:r>
              <a:rPr lang="cs-CZ" sz="3500" b="1" dirty="0" smtClean="0">
                <a:solidFill>
                  <a:srgbClr val="002060"/>
                </a:solidFill>
              </a:rPr>
              <a:t> </a:t>
            </a:r>
            <a:r>
              <a:rPr lang="cs-CZ" b="1" dirty="0" smtClean="0">
                <a:solidFill>
                  <a:srgbClr val="002060"/>
                </a:solidFill>
              </a:rPr>
              <a:t>(1667 – 1745)</a:t>
            </a:r>
          </a:p>
          <a:p>
            <a:r>
              <a:rPr lang="cs-CZ" sz="2800" i="1" dirty="0" err="1" smtClean="0">
                <a:solidFill>
                  <a:srgbClr val="002060"/>
                </a:solidFill>
              </a:rPr>
              <a:t>Gulliver's</a:t>
            </a:r>
            <a:r>
              <a:rPr lang="cs-CZ" sz="2800" i="1" dirty="0" smtClean="0">
                <a:solidFill>
                  <a:srgbClr val="002060"/>
                </a:solidFill>
              </a:rPr>
              <a:t> </a:t>
            </a:r>
            <a:r>
              <a:rPr lang="cs-CZ" sz="2800" i="1" dirty="0" err="1" smtClean="0">
                <a:solidFill>
                  <a:srgbClr val="002060"/>
                </a:solidFill>
              </a:rPr>
              <a:t>Travels</a:t>
            </a:r>
            <a:r>
              <a:rPr lang="cs-CZ" sz="2800" i="1" dirty="0" smtClean="0">
                <a:solidFill>
                  <a:srgbClr val="002060"/>
                </a:solidFill>
              </a:rPr>
              <a:t> – </a:t>
            </a:r>
            <a:r>
              <a:rPr lang="cs-CZ" sz="2800" dirty="0" smtClean="0">
                <a:solidFill>
                  <a:srgbClr val="002060"/>
                </a:solidFill>
              </a:rPr>
              <a:t>a </a:t>
            </a:r>
            <a:r>
              <a:rPr lang="cs-CZ" sz="2800" dirty="0" err="1" smtClean="0">
                <a:solidFill>
                  <a:srgbClr val="002060"/>
                </a:solidFill>
              </a:rPr>
              <a:t>satire</a:t>
            </a:r>
            <a:r>
              <a:rPr lang="cs-CZ" sz="2800" dirty="0" smtClean="0">
                <a:solidFill>
                  <a:srgbClr val="002060"/>
                </a:solidFill>
              </a:rPr>
              <a:t> on </a:t>
            </a:r>
            <a:r>
              <a:rPr lang="cs-CZ" sz="2800" dirty="0" err="1" smtClean="0">
                <a:solidFill>
                  <a:srgbClr val="002060"/>
                </a:solidFill>
              </a:rPr>
              <a:t>British</a:t>
            </a:r>
            <a:r>
              <a:rPr lang="cs-CZ" sz="2800" dirty="0" smtClean="0">
                <a:solidFill>
                  <a:srgbClr val="002060"/>
                </a:solidFill>
              </a:rPr>
              <a:t> society</a:t>
            </a:r>
          </a:p>
          <a:p>
            <a:pPr marL="0" indent="0">
              <a:buNone/>
            </a:pPr>
            <a:r>
              <a:rPr lang="cs-CZ" sz="3500" b="1" dirty="0" err="1" smtClean="0">
                <a:solidFill>
                  <a:srgbClr val="002060"/>
                </a:solidFill>
              </a:rPr>
              <a:t>Daneiel</a:t>
            </a:r>
            <a:r>
              <a:rPr lang="cs-CZ" sz="3500" b="1" dirty="0" smtClean="0">
                <a:solidFill>
                  <a:srgbClr val="002060"/>
                </a:solidFill>
              </a:rPr>
              <a:t> </a:t>
            </a:r>
            <a:r>
              <a:rPr lang="cs-CZ" sz="3500" b="1" dirty="0" err="1" smtClean="0">
                <a:solidFill>
                  <a:srgbClr val="002060"/>
                </a:solidFill>
              </a:rPr>
              <a:t>Defoe</a:t>
            </a:r>
            <a:r>
              <a:rPr lang="cs-CZ" sz="3500" b="1" dirty="0" smtClean="0">
                <a:solidFill>
                  <a:srgbClr val="002060"/>
                </a:solidFill>
              </a:rPr>
              <a:t> </a:t>
            </a:r>
            <a:r>
              <a:rPr lang="cs-CZ" b="1" dirty="0" smtClean="0">
                <a:solidFill>
                  <a:srgbClr val="002060"/>
                </a:solidFill>
              </a:rPr>
              <a:t>(1660 – 1731)</a:t>
            </a:r>
          </a:p>
          <a:p>
            <a:r>
              <a:rPr lang="cs-CZ" sz="2800" i="1" dirty="0" smtClean="0">
                <a:solidFill>
                  <a:srgbClr val="002060"/>
                </a:solidFill>
              </a:rPr>
              <a:t>Robinson </a:t>
            </a:r>
            <a:r>
              <a:rPr lang="cs-CZ" sz="2800" i="1" dirty="0" err="1" smtClean="0">
                <a:solidFill>
                  <a:srgbClr val="002060"/>
                </a:solidFill>
              </a:rPr>
              <a:t>Crusoe</a:t>
            </a:r>
            <a:r>
              <a:rPr lang="cs-CZ" sz="2800" i="1" dirty="0" smtClean="0">
                <a:solidFill>
                  <a:srgbClr val="002060"/>
                </a:solidFill>
              </a:rPr>
              <a:t> – </a:t>
            </a:r>
            <a:r>
              <a:rPr lang="cs-CZ" sz="2800" dirty="0" err="1" smtClean="0">
                <a:solidFill>
                  <a:srgbClr val="002060"/>
                </a:solidFill>
              </a:rPr>
              <a:t>one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most </a:t>
            </a:r>
            <a:r>
              <a:rPr lang="cs-CZ" sz="2800" dirty="0" err="1" smtClean="0">
                <a:solidFill>
                  <a:srgbClr val="002060"/>
                </a:solidFill>
              </a:rPr>
              <a:t>popular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books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endParaRPr lang="cs-CZ" sz="2800" i="1" dirty="0" smtClean="0">
              <a:solidFill>
                <a:srgbClr val="002060"/>
              </a:solidFill>
            </a:endParaRPr>
          </a:p>
          <a:p>
            <a:r>
              <a:rPr lang="cs-CZ" sz="2800" i="1" dirty="0" smtClean="0">
                <a:solidFill>
                  <a:srgbClr val="002060"/>
                </a:solidFill>
              </a:rPr>
              <a:t>Moll </a:t>
            </a:r>
            <a:r>
              <a:rPr lang="cs-CZ" sz="2800" i="1" dirty="0" err="1" smtClean="0">
                <a:solidFill>
                  <a:srgbClr val="002060"/>
                </a:solidFill>
              </a:rPr>
              <a:t>Flanders</a:t>
            </a:r>
            <a:r>
              <a:rPr lang="cs-CZ" sz="2800" i="1" dirty="0" smtClean="0">
                <a:solidFill>
                  <a:srgbClr val="002060"/>
                </a:solidFill>
              </a:rPr>
              <a:t> </a:t>
            </a:r>
            <a:r>
              <a:rPr lang="cs-CZ" sz="2800" dirty="0" smtClean="0">
                <a:solidFill>
                  <a:srgbClr val="002060"/>
                </a:solidFill>
              </a:rPr>
              <a:t>– a </a:t>
            </a:r>
            <a:r>
              <a:rPr lang="cs-CZ" sz="2800" dirty="0" err="1" smtClean="0">
                <a:solidFill>
                  <a:srgbClr val="002060"/>
                </a:solidFill>
              </a:rPr>
              <a:t>realistic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picture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a </a:t>
            </a:r>
            <a:r>
              <a:rPr lang="cs-CZ" sz="2800" dirty="0" err="1" smtClean="0">
                <a:solidFill>
                  <a:srgbClr val="002060"/>
                </a:solidFill>
              </a:rPr>
              <a:t>life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a prostitute in London</a:t>
            </a: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172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Romantic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Literature</a:t>
            </a:r>
            <a:endParaRPr lang="cs-CZ" sz="6000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George </a:t>
            </a:r>
            <a:r>
              <a:rPr lang="cs-CZ" b="1" dirty="0" err="1" smtClean="0">
                <a:solidFill>
                  <a:srgbClr val="002060"/>
                </a:solidFill>
              </a:rPr>
              <a:t>Gordon</a:t>
            </a:r>
            <a:r>
              <a:rPr lang="cs-CZ" b="1" dirty="0" smtClean="0">
                <a:solidFill>
                  <a:srgbClr val="002060"/>
                </a:solidFill>
              </a:rPr>
              <a:t> Byron (1788 – 1824)</a:t>
            </a:r>
          </a:p>
          <a:p>
            <a:r>
              <a:rPr lang="cs-CZ" sz="2800" dirty="0" err="1" smtClean="0">
                <a:solidFill>
                  <a:srgbClr val="002060"/>
                </a:solidFill>
              </a:rPr>
              <a:t>represents</a:t>
            </a:r>
            <a:r>
              <a:rPr lang="cs-CZ" sz="2800" dirty="0" smtClean="0">
                <a:solidFill>
                  <a:srgbClr val="002060"/>
                </a:solidFill>
              </a:rPr>
              <a:t> „</a:t>
            </a:r>
            <a:r>
              <a:rPr lang="cs-CZ" sz="2800" dirty="0" err="1" smtClean="0">
                <a:solidFill>
                  <a:srgbClr val="002060"/>
                </a:solidFill>
              </a:rPr>
              <a:t>Revolutionary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Romantics</a:t>
            </a:r>
            <a:r>
              <a:rPr lang="cs-CZ" sz="2800" dirty="0" smtClean="0">
                <a:solidFill>
                  <a:srgbClr val="002060"/>
                </a:solidFill>
              </a:rPr>
              <a:t>“</a:t>
            </a:r>
          </a:p>
          <a:p>
            <a:r>
              <a:rPr lang="cs-CZ" sz="2800" i="1" dirty="0" err="1" smtClean="0">
                <a:solidFill>
                  <a:srgbClr val="002060"/>
                </a:solidFill>
              </a:rPr>
              <a:t>Childe</a:t>
            </a:r>
            <a:r>
              <a:rPr lang="cs-CZ" sz="2800" i="1" dirty="0" smtClean="0">
                <a:solidFill>
                  <a:srgbClr val="002060"/>
                </a:solidFill>
              </a:rPr>
              <a:t> </a:t>
            </a:r>
            <a:r>
              <a:rPr lang="cs-CZ" sz="2800" i="1" dirty="0" err="1">
                <a:solidFill>
                  <a:srgbClr val="002060"/>
                </a:solidFill>
              </a:rPr>
              <a:t>Harold's</a:t>
            </a:r>
            <a:r>
              <a:rPr lang="cs-CZ" sz="2800" i="1" dirty="0">
                <a:solidFill>
                  <a:srgbClr val="002060"/>
                </a:solidFill>
              </a:rPr>
              <a:t> </a:t>
            </a:r>
            <a:r>
              <a:rPr lang="cs-CZ" sz="2800" i="1" dirty="0" err="1" smtClean="0">
                <a:solidFill>
                  <a:srgbClr val="002060"/>
                </a:solidFill>
              </a:rPr>
              <a:t>Pilgrimage</a:t>
            </a:r>
            <a:endParaRPr lang="cs-CZ" sz="2800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Walter </a:t>
            </a:r>
            <a:r>
              <a:rPr lang="cs-CZ" b="1" dirty="0" err="1" smtClean="0">
                <a:solidFill>
                  <a:srgbClr val="002060"/>
                </a:solidFill>
              </a:rPr>
              <a:t>Scott</a:t>
            </a:r>
            <a:r>
              <a:rPr lang="cs-CZ" b="1" dirty="0" smtClean="0">
                <a:solidFill>
                  <a:srgbClr val="002060"/>
                </a:solidFill>
              </a:rPr>
              <a:t> (1771 – 1832)</a:t>
            </a:r>
          </a:p>
          <a:p>
            <a:r>
              <a:rPr lang="cs-CZ" sz="2800" dirty="0" err="1" smtClean="0">
                <a:solidFill>
                  <a:srgbClr val="002060"/>
                </a:solidFill>
              </a:rPr>
              <a:t>novels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with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themes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from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British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history</a:t>
            </a:r>
            <a:r>
              <a:rPr lang="cs-CZ" sz="2800" dirty="0" smtClean="0">
                <a:solidFill>
                  <a:srgbClr val="002060"/>
                </a:solidFill>
              </a:rPr>
              <a:t> (</a:t>
            </a:r>
            <a:r>
              <a:rPr lang="cs-CZ" sz="2800" dirty="0" err="1" smtClean="0">
                <a:solidFill>
                  <a:srgbClr val="002060"/>
                </a:solidFill>
              </a:rPr>
              <a:t>historical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novels</a:t>
            </a:r>
            <a:r>
              <a:rPr lang="cs-CZ" sz="2800" dirty="0" smtClean="0">
                <a:solidFill>
                  <a:srgbClr val="002060"/>
                </a:solidFill>
              </a:rPr>
              <a:t>)</a:t>
            </a:r>
            <a:endParaRPr lang="cs-CZ" sz="2800" dirty="0">
              <a:solidFill>
                <a:srgbClr val="002060"/>
              </a:solidFill>
            </a:endParaRPr>
          </a:p>
          <a:p>
            <a:r>
              <a:rPr lang="cs-CZ" sz="2800" i="1" dirty="0" err="1" smtClean="0">
                <a:solidFill>
                  <a:srgbClr val="002060"/>
                </a:solidFill>
              </a:rPr>
              <a:t>Wawerly</a:t>
            </a:r>
            <a:r>
              <a:rPr lang="cs-CZ" sz="2800" i="1" dirty="0" smtClean="0">
                <a:solidFill>
                  <a:srgbClr val="002060"/>
                </a:solidFill>
              </a:rPr>
              <a:t>, </a:t>
            </a:r>
            <a:r>
              <a:rPr lang="cs-CZ" sz="2800" i="1" dirty="0" err="1" smtClean="0">
                <a:solidFill>
                  <a:srgbClr val="002060"/>
                </a:solidFill>
              </a:rPr>
              <a:t>Ivanhoe</a:t>
            </a:r>
            <a:r>
              <a:rPr lang="cs-CZ" sz="2800" i="1" dirty="0" smtClean="0">
                <a:solidFill>
                  <a:srgbClr val="002060"/>
                </a:solidFill>
              </a:rPr>
              <a:t>, Rob Roy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Mary </a:t>
            </a:r>
            <a:r>
              <a:rPr lang="cs-CZ" b="1" dirty="0" err="1" smtClean="0">
                <a:solidFill>
                  <a:srgbClr val="002060"/>
                </a:solidFill>
              </a:rPr>
              <a:t>Shelly</a:t>
            </a:r>
            <a:r>
              <a:rPr lang="cs-CZ" b="1" dirty="0" smtClean="0">
                <a:solidFill>
                  <a:srgbClr val="002060"/>
                </a:solidFill>
              </a:rPr>
              <a:t> (1797 – 1851)</a:t>
            </a:r>
          </a:p>
          <a:p>
            <a:r>
              <a:rPr lang="cs-CZ" sz="2800" i="1" dirty="0" err="1" smtClean="0">
                <a:solidFill>
                  <a:srgbClr val="002060"/>
                </a:solidFill>
              </a:rPr>
              <a:t>Frankenstein</a:t>
            </a:r>
            <a:r>
              <a:rPr lang="cs-CZ" sz="2800" i="1" dirty="0" smtClean="0">
                <a:solidFill>
                  <a:srgbClr val="002060"/>
                </a:solidFill>
              </a:rPr>
              <a:t> – </a:t>
            </a:r>
            <a:r>
              <a:rPr lang="cs-CZ" sz="2800" dirty="0" smtClean="0">
                <a:solidFill>
                  <a:srgbClr val="002060"/>
                </a:solidFill>
              </a:rPr>
              <a:t>a </a:t>
            </a:r>
            <a:r>
              <a:rPr lang="cs-CZ" sz="2800" dirty="0" err="1" smtClean="0">
                <a:solidFill>
                  <a:srgbClr val="002060"/>
                </a:solidFill>
              </a:rPr>
              <a:t>well-known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Gothic</a:t>
            </a:r>
            <a:r>
              <a:rPr lang="cs-CZ" sz="2800" dirty="0" smtClean="0">
                <a:solidFill>
                  <a:srgbClr val="002060"/>
                </a:solidFill>
              </a:rPr>
              <a:t> novel</a:t>
            </a:r>
            <a:endParaRPr lang="cs-CZ" sz="2800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02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Victorian</a:t>
            </a:r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Novels</a:t>
            </a:r>
            <a:endParaRPr lang="cs-CZ" sz="5400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err="1" smtClean="0">
                <a:solidFill>
                  <a:srgbClr val="002060"/>
                </a:solidFill>
              </a:rPr>
              <a:t>Chatlotte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Brönte</a:t>
            </a:r>
            <a:r>
              <a:rPr lang="cs-CZ" b="1" dirty="0" smtClean="0">
                <a:solidFill>
                  <a:srgbClr val="002060"/>
                </a:solidFill>
              </a:rPr>
              <a:t> (1816 – 1855)</a:t>
            </a:r>
          </a:p>
          <a:p>
            <a:r>
              <a:rPr lang="cs-CZ" sz="2800" i="1" dirty="0" smtClean="0">
                <a:solidFill>
                  <a:srgbClr val="002060"/>
                </a:solidFill>
              </a:rPr>
              <a:t>Jane </a:t>
            </a:r>
            <a:r>
              <a:rPr lang="cs-CZ" sz="2800" i="1" dirty="0" err="1" smtClean="0">
                <a:solidFill>
                  <a:srgbClr val="002060"/>
                </a:solidFill>
              </a:rPr>
              <a:t>Eyre</a:t>
            </a:r>
            <a:endParaRPr lang="cs-CZ" sz="2800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Emily </a:t>
            </a:r>
            <a:r>
              <a:rPr lang="cs-CZ" b="1" dirty="0" err="1" smtClean="0">
                <a:solidFill>
                  <a:srgbClr val="002060"/>
                </a:solidFill>
              </a:rPr>
              <a:t>Brönte</a:t>
            </a:r>
            <a:r>
              <a:rPr lang="cs-CZ" b="1" dirty="0" smtClean="0">
                <a:solidFill>
                  <a:srgbClr val="002060"/>
                </a:solidFill>
              </a:rPr>
              <a:t> (1818 – 1848)</a:t>
            </a:r>
          </a:p>
          <a:p>
            <a:r>
              <a:rPr lang="cs-CZ" sz="2800" i="1" dirty="0" err="1" smtClean="0">
                <a:solidFill>
                  <a:srgbClr val="002060"/>
                </a:solidFill>
              </a:rPr>
              <a:t>Wuthering</a:t>
            </a:r>
            <a:r>
              <a:rPr lang="cs-CZ" sz="2800" i="1" dirty="0" smtClean="0">
                <a:solidFill>
                  <a:srgbClr val="002060"/>
                </a:solidFill>
              </a:rPr>
              <a:t> </a:t>
            </a:r>
            <a:r>
              <a:rPr lang="cs-CZ" sz="2800" i="1" dirty="0" err="1" smtClean="0">
                <a:solidFill>
                  <a:srgbClr val="002060"/>
                </a:solidFill>
              </a:rPr>
              <a:t>Heights</a:t>
            </a:r>
            <a:endParaRPr lang="cs-CZ" sz="2800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Charles Dickens (1812 – 1870)</a:t>
            </a:r>
          </a:p>
          <a:p>
            <a:r>
              <a:rPr lang="cs-CZ" sz="2800" dirty="0" err="1" smtClean="0">
                <a:solidFill>
                  <a:srgbClr val="002060"/>
                </a:solidFill>
              </a:rPr>
              <a:t>heroes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taken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from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hustle</a:t>
            </a:r>
            <a:r>
              <a:rPr lang="cs-CZ" sz="2800" dirty="0" smtClean="0">
                <a:solidFill>
                  <a:srgbClr val="002060"/>
                </a:solidFill>
              </a:rPr>
              <a:t> and </a:t>
            </a:r>
            <a:r>
              <a:rPr lang="cs-CZ" sz="2800" dirty="0" err="1" smtClean="0">
                <a:solidFill>
                  <a:srgbClr val="002060"/>
                </a:solidFill>
              </a:rPr>
              <a:t>bustle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Victorian</a:t>
            </a:r>
            <a:r>
              <a:rPr lang="cs-CZ" sz="2800" dirty="0" smtClean="0">
                <a:solidFill>
                  <a:srgbClr val="002060"/>
                </a:solidFill>
              </a:rPr>
              <a:t> London</a:t>
            </a:r>
          </a:p>
          <a:p>
            <a:r>
              <a:rPr lang="cs-CZ" sz="2800" i="1" dirty="0" smtClean="0">
                <a:solidFill>
                  <a:srgbClr val="002060"/>
                </a:solidFill>
              </a:rPr>
              <a:t>Oliver Twist, </a:t>
            </a:r>
            <a:r>
              <a:rPr lang="cs-CZ" sz="2800" i="1" dirty="0">
                <a:solidFill>
                  <a:srgbClr val="002060"/>
                </a:solidFill>
              </a:rPr>
              <a:t>D</a:t>
            </a:r>
            <a:r>
              <a:rPr lang="cs-CZ" sz="2800" i="1" dirty="0" smtClean="0">
                <a:solidFill>
                  <a:srgbClr val="002060"/>
                </a:solidFill>
              </a:rPr>
              <a:t>avid </a:t>
            </a:r>
            <a:r>
              <a:rPr lang="cs-CZ" sz="2800" i="1" dirty="0" err="1" smtClean="0">
                <a:solidFill>
                  <a:srgbClr val="002060"/>
                </a:solidFill>
              </a:rPr>
              <a:t>Copperfield</a:t>
            </a:r>
            <a:r>
              <a:rPr lang="cs-CZ" sz="2800" i="1" dirty="0" smtClean="0">
                <a:solidFill>
                  <a:srgbClr val="002060"/>
                </a:solidFill>
              </a:rPr>
              <a:t>, </a:t>
            </a:r>
            <a:r>
              <a:rPr lang="cs-CZ" sz="2800" i="1" dirty="0" err="1" smtClean="0">
                <a:solidFill>
                  <a:srgbClr val="002060"/>
                </a:solidFill>
              </a:rPr>
              <a:t>The</a:t>
            </a:r>
            <a:r>
              <a:rPr lang="cs-CZ" sz="2800" i="1" dirty="0" smtClean="0">
                <a:solidFill>
                  <a:srgbClr val="002060"/>
                </a:solidFill>
              </a:rPr>
              <a:t> Great </a:t>
            </a:r>
            <a:r>
              <a:rPr lang="cs-CZ" sz="2800" i="1" dirty="0" err="1" smtClean="0">
                <a:solidFill>
                  <a:srgbClr val="002060"/>
                </a:solidFill>
              </a:rPr>
              <a:t>Expectations</a:t>
            </a:r>
            <a:endParaRPr lang="cs-CZ" sz="2800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55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Charles Dickens/Emily </a:t>
            </a:r>
            <a:r>
              <a:rPr lang="cs-CZ" sz="48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Br</a:t>
            </a:r>
            <a:r>
              <a:rPr lang="cs-CZ" sz="4800" b="1" dirty="0" err="1" smtClean="0">
                <a:solidFill>
                  <a:srgbClr val="002060"/>
                </a:solidFill>
                <a:latin typeface="Calibri"/>
                <a:cs typeface="Aharoni" pitchFamily="2" charset="-79"/>
              </a:rPr>
              <a:t>ö</a:t>
            </a:r>
            <a:r>
              <a:rPr lang="cs-CZ" sz="48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nte</a:t>
            </a:r>
            <a:endParaRPr lang="cs-CZ" sz="4800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1000" dirty="0" smtClean="0">
                <a:solidFill>
                  <a:srgbClr val="002060"/>
                </a:solidFill>
              </a:rPr>
              <a:t>Zdroj Dickens: </a:t>
            </a:r>
            <a:r>
              <a:rPr lang="cs-CZ" sz="1000" dirty="0">
                <a:solidFill>
                  <a:srgbClr val="002060"/>
                </a:solidFill>
              </a:rPr>
              <a:t>[cit. </a:t>
            </a:r>
            <a:r>
              <a:rPr lang="cs-CZ" sz="1000" dirty="0" smtClean="0">
                <a:solidFill>
                  <a:srgbClr val="002060"/>
                </a:solidFill>
              </a:rPr>
              <a:t>2013-03-27]. </a:t>
            </a:r>
            <a:r>
              <a:rPr lang="cs-CZ" sz="1000" dirty="0">
                <a:solidFill>
                  <a:srgbClr val="002060"/>
                </a:solidFill>
              </a:rPr>
              <a:t>Dostupný pod licencí </a:t>
            </a:r>
            <a:r>
              <a:rPr lang="cs-CZ" sz="1000" dirty="0" err="1">
                <a:solidFill>
                  <a:srgbClr val="002060"/>
                </a:solidFill>
              </a:rPr>
              <a:t>Creative</a:t>
            </a:r>
            <a:r>
              <a:rPr lang="cs-CZ" sz="1000" dirty="0">
                <a:solidFill>
                  <a:srgbClr val="002060"/>
                </a:solidFill>
              </a:rPr>
              <a:t> </a:t>
            </a:r>
            <a:r>
              <a:rPr lang="cs-CZ" sz="1000" dirty="0" err="1">
                <a:solidFill>
                  <a:srgbClr val="002060"/>
                </a:solidFill>
              </a:rPr>
              <a:t>Commons</a:t>
            </a:r>
            <a:r>
              <a:rPr lang="cs-CZ" sz="1000" dirty="0">
                <a:solidFill>
                  <a:srgbClr val="002060"/>
                </a:solidFill>
              </a:rPr>
              <a:t> na WWW</a:t>
            </a:r>
            <a:r>
              <a:rPr lang="cs-CZ" sz="1000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cs-CZ" sz="1000" dirty="0">
                <a:solidFill>
                  <a:srgbClr val="002060"/>
                </a:solidFill>
                <a:hlinkClick r:id="rId2"/>
              </a:rPr>
              <a:t>http://</a:t>
            </a:r>
            <a:r>
              <a:rPr lang="cs-CZ" sz="1000" dirty="0" smtClean="0">
                <a:solidFill>
                  <a:srgbClr val="002060"/>
                </a:solidFill>
                <a:hlinkClick r:id="rId2"/>
              </a:rPr>
              <a:t>commons.wikimedia.org/wiki/File%3ACharles_Dickens_3.jpg</a:t>
            </a: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1000" dirty="0" smtClean="0">
                <a:solidFill>
                  <a:srgbClr val="002060"/>
                </a:solidFill>
              </a:rPr>
              <a:t>Zdroj </a:t>
            </a:r>
            <a:r>
              <a:rPr lang="cs-CZ" sz="1000" dirty="0" err="1" smtClean="0">
                <a:solidFill>
                  <a:srgbClr val="002060"/>
                </a:solidFill>
              </a:rPr>
              <a:t>Bronte</a:t>
            </a:r>
            <a:r>
              <a:rPr lang="cs-CZ" sz="1000" dirty="0" smtClean="0">
                <a:solidFill>
                  <a:srgbClr val="002060"/>
                </a:solidFill>
              </a:rPr>
              <a:t>: </a:t>
            </a:r>
            <a:r>
              <a:rPr lang="cs-CZ" sz="1000" dirty="0">
                <a:solidFill>
                  <a:srgbClr val="002060"/>
                </a:solidFill>
              </a:rPr>
              <a:t>[cit. </a:t>
            </a:r>
            <a:r>
              <a:rPr lang="cs-CZ" sz="1000" dirty="0" smtClean="0">
                <a:solidFill>
                  <a:srgbClr val="002060"/>
                </a:solidFill>
              </a:rPr>
              <a:t>2013-03-27]. </a:t>
            </a:r>
            <a:r>
              <a:rPr lang="cs-CZ" sz="1000" dirty="0">
                <a:solidFill>
                  <a:srgbClr val="002060"/>
                </a:solidFill>
              </a:rPr>
              <a:t>Dostupný pod licencí </a:t>
            </a:r>
            <a:r>
              <a:rPr lang="cs-CZ" sz="1000" dirty="0" err="1">
                <a:solidFill>
                  <a:srgbClr val="002060"/>
                </a:solidFill>
              </a:rPr>
              <a:t>Creative</a:t>
            </a:r>
            <a:r>
              <a:rPr lang="cs-CZ" sz="1000" dirty="0">
                <a:solidFill>
                  <a:srgbClr val="002060"/>
                </a:solidFill>
              </a:rPr>
              <a:t> </a:t>
            </a:r>
            <a:r>
              <a:rPr lang="cs-CZ" sz="1000" dirty="0" err="1">
                <a:solidFill>
                  <a:srgbClr val="002060"/>
                </a:solidFill>
              </a:rPr>
              <a:t>Commons</a:t>
            </a:r>
            <a:r>
              <a:rPr lang="cs-CZ" sz="1000" dirty="0">
                <a:solidFill>
                  <a:srgbClr val="002060"/>
                </a:solidFill>
              </a:rPr>
              <a:t> na WWW</a:t>
            </a:r>
            <a:r>
              <a:rPr lang="cs-CZ" sz="1000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cs-CZ" sz="1000" dirty="0">
                <a:hlinkClick r:id="rId3"/>
              </a:rPr>
              <a:t>http://</a:t>
            </a:r>
            <a:r>
              <a:rPr lang="cs-CZ" sz="1000" dirty="0" smtClean="0">
                <a:hlinkClick r:id="rId3"/>
              </a:rPr>
              <a:t>commons.wikimedia.org/wiki/File:Emilybronte_retouche.jpg</a:t>
            </a: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00" y="1609080"/>
            <a:ext cx="3797300" cy="436178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609081"/>
            <a:ext cx="3528392" cy="4361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95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Questions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800" b="1" dirty="0" err="1" smtClean="0">
                <a:solidFill>
                  <a:srgbClr val="002060"/>
                </a:solidFill>
              </a:rPr>
              <a:t>Who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is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considered</a:t>
            </a:r>
            <a:r>
              <a:rPr lang="cs-CZ" sz="2800" b="1" dirty="0" smtClean="0">
                <a:solidFill>
                  <a:srgbClr val="002060"/>
                </a:solidFill>
              </a:rPr>
              <a:t> to </a:t>
            </a:r>
            <a:r>
              <a:rPr lang="cs-CZ" sz="2800" b="1" dirty="0" err="1" smtClean="0">
                <a:solidFill>
                  <a:srgbClr val="002060"/>
                </a:solidFill>
              </a:rPr>
              <a:t>be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father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of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British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poetry</a:t>
            </a:r>
            <a:r>
              <a:rPr lang="cs-CZ" sz="2800" b="1" dirty="0" smtClean="0">
                <a:solidFill>
                  <a:srgbClr val="002060"/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err="1" smtClean="0">
                <a:solidFill>
                  <a:srgbClr val="002060"/>
                </a:solidFill>
              </a:rPr>
              <a:t>Name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at</a:t>
            </a:r>
            <a:r>
              <a:rPr lang="cs-CZ" sz="2800" b="1" dirty="0" smtClean="0">
                <a:solidFill>
                  <a:srgbClr val="002060"/>
                </a:solidFill>
              </a:rPr>
              <a:t> least </a:t>
            </a:r>
            <a:r>
              <a:rPr lang="cs-CZ" sz="2800" b="1" dirty="0" err="1" smtClean="0">
                <a:solidFill>
                  <a:srgbClr val="002060"/>
                </a:solidFill>
              </a:rPr>
              <a:t>two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tragedies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writen</a:t>
            </a:r>
            <a:r>
              <a:rPr lang="cs-CZ" sz="2800" b="1" dirty="0" smtClean="0">
                <a:solidFill>
                  <a:srgbClr val="002060"/>
                </a:solidFill>
              </a:rPr>
              <a:t> by Shakespeare.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err="1" smtClean="0">
                <a:solidFill>
                  <a:srgbClr val="002060"/>
                </a:solidFill>
              </a:rPr>
              <a:t>What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is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time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of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Shekespeare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called</a:t>
            </a:r>
            <a:r>
              <a:rPr lang="cs-CZ" sz="2800" b="1" dirty="0" smtClean="0">
                <a:solidFill>
                  <a:srgbClr val="002060"/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err="1" smtClean="0">
                <a:solidFill>
                  <a:srgbClr val="002060"/>
                </a:solidFill>
              </a:rPr>
              <a:t>Who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is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author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of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novels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i="1" dirty="0" smtClean="0">
                <a:solidFill>
                  <a:srgbClr val="002060"/>
                </a:solidFill>
              </a:rPr>
              <a:t>Moll </a:t>
            </a:r>
            <a:r>
              <a:rPr lang="cs-CZ" sz="2800" b="1" i="1" dirty="0" err="1" smtClean="0">
                <a:solidFill>
                  <a:srgbClr val="002060"/>
                </a:solidFill>
              </a:rPr>
              <a:t>Flanders</a:t>
            </a:r>
            <a:r>
              <a:rPr lang="cs-CZ" sz="2800" b="1" i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smtClean="0">
                <a:solidFill>
                  <a:srgbClr val="002060"/>
                </a:solidFill>
              </a:rPr>
              <a:t>and </a:t>
            </a:r>
            <a:r>
              <a:rPr lang="cs-CZ" sz="2800" b="1" i="1" dirty="0" smtClean="0">
                <a:solidFill>
                  <a:srgbClr val="002060"/>
                </a:solidFill>
              </a:rPr>
              <a:t>Robinsone </a:t>
            </a:r>
            <a:r>
              <a:rPr lang="cs-CZ" sz="2800" b="1" i="1" dirty="0" err="1" smtClean="0">
                <a:solidFill>
                  <a:srgbClr val="002060"/>
                </a:solidFill>
              </a:rPr>
              <a:t>Crusoe</a:t>
            </a:r>
            <a:r>
              <a:rPr lang="cs-CZ" sz="2800" b="1" dirty="0" smtClean="0">
                <a:solidFill>
                  <a:srgbClr val="002060"/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err="1" smtClean="0">
                <a:solidFill>
                  <a:srgbClr val="002060"/>
                </a:solidFill>
              </a:rPr>
              <a:t>Who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is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writer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of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historical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novels</a:t>
            </a:r>
            <a:r>
              <a:rPr lang="cs-CZ" sz="2800" b="1" dirty="0" smtClean="0">
                <a:solidFill>
                  <a:srgbClr val="002060"/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endParaRPr lang="cs-CZ" sz="2000" dirty="0" smtClean="0">
              <a:solidFill>
                <a:srgbClr val="002060"/>
              </a:solidFill>
            </a:endParaRPr>
          </a:p>
          <a:p>
            <a:pPr marL="514350" indent="-514350">
              <a:buAutoNum type="alphaLcParenR"/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0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9561</TotalTime>
  <Words>649</Words>
  <Application>Microsoft Office PowerPoint</Application>
  <PresentationFormat>Předvádění na obrazovce (4:3)</PresentationFormat>
  <Paragraphs>146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Prezentace aplikace PowerPoint</vt:lpstr>
      <vt:lpstr>Medieval Literature</vt:lpstr>
      <vt:lpstr>Renaissance</vt:lpstr>
      <vt:lpstr>William Shakespeare</vt:lpstr>
      <vt:lpstr>The English Revolution and Restoration/18th Literature</vt:lpstr>
      <vt:lpstr>Romantic Literature</vt:lpstr>
      <vt:lpstr>Victorian Novels</vt:lpstr>
      <vt:lpstr>Charles Dickens/Emily Brönte</vt:lpstr>
      <vt:lpstr>Questions</vt:lpstr>
      <vt:lpstr>Answer Key</vt:lpstr>
      <vt:lpstr>Source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školy: Autor:</dc:title>
  <dc:creator>NB</dc:creator>
  <cp:lastModifiedBy>Lucie Babišová</cp:lastModifiedBy>
  <cp:revision>935</cp:revision>
  <dcterms:created xsi:type="dcterms:W3CDTF">2011-12-27T20:15:32Z</dcterms:created>
  <dcterms:modified xsi:type="dcterms:W3CDTF">2013-06-20T17:48:48Z</dcterms:modified>
</cp:coreProperties>
</file>