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otting_Hill_Carnival_2008_010.jpg" TargetMode="External"/><Relationship Id="rId2" Type="http://schemas.openxmlformats.org/officeDocument/2006/relationships/hyperlink" Target="http://commons.wikimedia.org/wiki/File:Edinburgh_Festival_Fringe_Street_Performer.jpg?use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ate_Modern_-_interi%C3%A9r_I._(3._10._2004).JPG" TargetMode="External"/><Relationship Id="rId2" Type="http://schemas.openxmlformats.org/officeDocument/2006/relationships/hyperlink" Target="http://commons.wikimedia.org/wiki/File:2008_inside_the_National_Portrait_Gallery,_London.jpg?use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1073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Culture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 and Art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Art,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architecture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gallery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festivals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painting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, music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sculpture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theatre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29. 3. 2013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Cultural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Festivals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Edinburgh Festival and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Fringe</a:t>
            </a:r>
            <a:r>
              <a:rPr lang="cs-CZ" sz="2800" b="1" dirty="0" smtClean="0">
                <a:solidFill>
                  <a:srgbClr val="002060"/>
                </a:solidFill>
              </a:rPr>
              <a:t> (May to </a:t>
            </a:r>
            <a:r>
              <a:rPr lang="cs-CZ" sz="2800" b="1" dirty="0" err="1" smtClean="0">
                <a:solidFill>
                  <a:srgbClr val="002060"/>
                </a:solidFill>
              </a:rPr>
              <a:t>September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music, drama (street </a:t>
            </a:r>
            <a:r>
              <a:rPr lang="cs-CZ" sz="2800" dirty="0" err="1" smtClean="0">
                <a:solidFill>
                  <a:srgbClr val="002060"/>
                </a:solidFill>
              </a:rPr>
              <a:t>theatre</a:t>
            </a:r>
            <a:r>
              <a:rPr lang="cs-CZ" sz="2800" dirty="0" smtClean="0">
                <a:solidFill>
                  <a:srgbClr val="002060"/>
                </a:solidFill>
              </a:rPr>
              <a:t>) and </a:t>
            </a:r>
            <a:r>
              <a:rPr lang="cs-CZ" sz="2800" dirty="0" err="1" smtClean="0">
                <a:solidFill>
                  <a:srgbClr val="002060"/>
                </a:solidFill>
              </a:rPr>
              <a:t>cultural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festivals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Glyndebourne</a:t>
            </a:r>
            <a:r>
              <a:rPr lang="cs-CZ" sz="2800" b="1" dirty="0" smtClean="0">
                <a:solidFill>
                  <a:srgbClr val="002060"/>
                </a:solidFill>
              </a:rPr>
              <a:t>  Opera Festival (May to August)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in East </a:t>
            </a:r>
            <a:r>
              <a:rPr lang="cs-CZ" sz="2800" dirty="0" err="1" smtClean="0">
                <a:solidFill>
                  <a:srgbClr val="002060"/>
                </a:solidFill>
              </a:rPr>
              <a:t>Sussex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you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have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picnic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gardens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Glyndebourne</a:t>
            </a: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cs-CZ" sz="2800" dirty="0" err="1" smtClean="0">
                <a:solidFill>
                  <a:srgbClr val="002060"/>
                </a:solidFill>
              </a:rPr>
              <a:t>during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intervals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Glastonbury</a:t>
            </a:r>
            <a:r>
              <a:rPr lang="cs-CZ" sz="2800" b="1" dirty="0" smtClean="0">
                <a:solidFill>
                  <a:srgbClr val="002060"/>
                </a:solidFill>
              </a:rPr>
              <a:t> Festival (June)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a major </a:t>
            </a:r>
            <a:r>
              <a:rPr lang="cs-CZ" sz="2800" dirty="0" err="1" smtClean="0">
                <a:solidFill>
                  <a:srgbClr val="002060"/>
                </a:solidFill>
              </a:rPr>
              <a:t>contemporary</a:t>
            </a:r>
            <a:r>
              <a:rPr lang="cs-CZ" sz="2800" dirty="0" smtClean="0">
                <a:solidFill>
                  <a:srgbClr val="002060"/>
                </a:solidFill>
              </a:rPr>
              <a:t> music festival 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many </a:t>
            </a:r>
            <a:r>
              <a:rPr lang="cs-CZ" sz="2800" dirty="0" err="1" smtClean="0">
                <a:solidFill>
                  <a:srgbClr val="002060"/>
                </a:solidFill>
              </a:rPr>
              <a:t>musicians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group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have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played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there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Coldplay</a:t>
            </a:r>
            <a:r>
              <a:rPr lang="cs-CZ" sz="2800" dirty="0" smtClean="0">
                <a:solidFill>
                  <a:srgbClr val="002060"/>
                </a:solidFill>
              </a:rPr>
              <a:t>, Paul </a:t>
            </a:r>
            <a:r>
              <a:rPr lang="cs-CZ" sz="2800" dirty="0" err="1" smtClean="0">
                <a:solidFill>
                  <a:srgbClr val="002060"/>
                </a:solidFill>
              </a:rPr>
              <a:t>McCartney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.)</a:t>
            </a:r>
          </a:p>
          <a:p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Cultural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Festivals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in London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BBC </a:t>
            </a:r>
            <a:r>
              <a:rPr lang="cs-CZ" sz="2800" b="1" dirty="0" err="1" smtClean="0">
                <a:solidFill>
                  <a:srgbClr val="002060"/>
                </a:solidFill>
              </a:rPr>
              <a:t>Proms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Royal</a:t>
            </a:r>
            <a:r>
              <a:rPr lang="cs-CZ" sz="2800" b="1" dirty="0" smtClean="0">
                <a:solidFill>
                  <a:srgbClr val="002060"/>
                </a:solidFill>
              </a:rPr>
              <a:t> Albert </a:t>
            </a:r>
            <a:r>
              <a:rPr lang="cs-CZ" sz="2800" b="1" dirty="0" err="1" smtClean="0">
                <a:solidFill>
                  <a:srgbClr val="002060"/>
                </a:solidFill>
              </a:rPr>
              <a:t>Hall</a:t>
            </a:r>
            <a:r>
              <a:rPr lang="cs-CZ" sz="2800" b="1" dirty="0" smtClean="0">
                <a:solidFill>
                  <a:srgbClr val="002060"/>
                </a:solidFill>
              </a:rPr>
              <a:t> (July to </a:t>
            </a:r>
            <a:r>
              <a:rPr lang="cs-CZ" sz="2800" b="1" dirty="0" err="1" smtClean="0">
                <a:solidFill>
                  <a:srgbClr val="002060"/>
                </a:solidFill>
              </a:rPr>
              <a:t>September</a:t>
            </a:r>
            <a:r>
              <a:rPr lang="cs-CZ" sz="28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one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world's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largest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festivals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classical</a:t>
            </a:r>
            <a:r>
              <a:rPr lang="cs-CZ" sz="2800" dirty="0" smtClean="0">
                <a:solidFill>
                  <a:srgbClr val="002060"/>
                </a:solidFill>
              </a:rPr>
              <a:t> music</a:t>
            </a:r>
          </a:p>
          <a:p>
            <a:r>
              <a:rPr lang="cs-CZ" sz="2800" dirty="0">
                <a:solidFill>
                  <a:srgbClr val="002060"/>
                </a:solidFill>
              </a:rPr>
              <a:t>'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proms</a:t>
            </a:r>
            <a:r>
              <a:rPr lang="cs-CZ" sz="2800" dirty="0" smtClean="0">
                <a:solidFill>
                  <a:srgbClr val="002060"/>
                </a:solidFill>
              </a:rPr>
              <a:t>‚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colloguial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abbreviation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for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Promenade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Concerts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over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than</a:t>
            </a:r>
            <a:r>
              <a:rPr lang="cs-CZ" sz="2800" dirty="0" smtClean="0">
                <a:solidFill>
                  <a:srgbClr val="002060"/>
                </a:solidFill>
              </a:rPr>
              <a:t> 70 </a:t>
            </a:r>
            <a:r>
              <a:rPr lang="cs-CZ" sz="2800" dirty="0" err="1" smtClean="0">
                <a:solidFill>
                  <a:srgbClr val="002060"/>
                </a:solidFill>
              </a:rPr>
              <a:t>concerts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Notting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Hill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Carnival</a:t>
            </a:r>
            <a:r>
              <a:rPr lang="cs-CZ" sz="2800" b="1" dirty="0" smtClean="0">
                <a:solidFill>
                  <a:srgbClr val="002060"/>
                </a:solidFill>
              </a:rPr>
              <a:t> (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end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August)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bands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and </a:t>
            </a:r>
            <a:r>
              <a:rPr lang="cs-CZ" sz="2800" dirty="0" err="1" smtClean="0">
                <a:solidFill>
                  <a:srgbClr val="002060"/>
                </a:solidFill>
              </a:rPr>
              <a:t>parades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competitions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bring</a:t>
            </a:r>
            <a:r>
              <a:rPr lang="cs-CZ" sz="2800" dirty="0" smtClean="0">
                <a:solidFill>
                  <a:srgbClr val="002060"/>
                </a:solidFill>
              </a:rPr>
              <a:t> music, rhythm and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colour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Caribbean</a:t>
            </a:r>
            <a:r>
              <a:rPr lang="cs-CZ" sz="2800" dirty="0" smtClean="0">
                <a:solidFill>
                  <a:srgbClr val="002060"/>
                </a:solidFill>
              </a:rPr>
              <a:t> and </a:t>
            </a:r>
            <a:r>
              <a:rPr lang="cs-CZ" sz="2800" dirty="0" err="1" smtClean="0">
                <a:solidFill>
                  <a:srgbClr val="002060"/>
                </a:solidFill>
              </a:rPr>
              <a:t>Brail</a:t>
            </a:r>
            <a:r>
              <a:rPr lang="cs-CZ" sz="2800" dirty="0" smtClean="0">
                <a:solidFill>
                  <a:srgbClr val="002060"/>
                </a:solidFill>
              </a:rPr>
              <a:t> to London</a:t>
            </a:r>
          </a:p>
          <a:p>
            <a:endParaRPr lang="cs-CZ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Fringe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Notting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48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Hill</a:t>
            </a:r>
            <a:r>
              <a:rPr lang="cs-CZ" sz="48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Festival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</a:t>
            </a:r>
            <a:r>
              <a:rPr lang="cs-CZ" sz="1000" dirty="0" err="1" smtClean="0">
                <a:solidFill>
                  <a:srgbClr val="002060"/>
                </a:solidFill>
              </a:rPr>
              <a:t>Fringe</a:t>
            </a:r>
            <a:r>
              <a:rPr lang="cs-CZ" sz="1000" dirty="0" smtClean="0">
                <a:solidFill>
                  <a:srgbClr val="002060"/>
                </a:solidFill>
              </a:rPr>
              <a:t>: [cit. 2013-03-29]. Dostupný pod licencí </a:t>
            </a:r>
            <a:r>
              <a:rPr lang="cs-CZ" sz="1000" dirty="0" err="1" smtClean="0">
                <a:solidFill>
                  <a:srgbClr val="002060"/>
                </a:solidFill>
              </a:rPr>
              <a:t>Creative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Commons</a:t>
            </a:r>
            <a:r>
              <a:rPr lang="cs-CZ" sz="1000" dirty="0" smtClean="0">
                <a:solidFill>
                  <a:srgbClr val="002060"/>
                </a:solidFill>
              </a:rPr>
              <a:t> na WWW:</a:t>
            </a:r>
          </a:p>
          <a:p>
            <a:pPr marL="0" indent="0">
              <a:buNone/>
            </a:pPr>
            <a:r>
              <a:rPr lang="cs-CZ" sz="1000" dirty="0">
                <a:hlinkClick r:id="rId2"/>
              </a:rPr>
              <a:t>http://</a:t>
            </a:r>
            <a:r>
              <a:rPr lang="cs-CZ" sz="1000" dirty="0" smtClean="0">
                <a:hlinkClick r:id="rId2"/>
              </a:rPr>
              <a:t>commons.wikimedia.org/wiki/File:Edinburgh_Festival_Fringe_Street_Performer.jpg?uselang=cs</a:t>
            </a:r>
            <a:endParaRPr lang="cs-CZ" sz="1000" dirty="0" smtClean="0"/>
          </a:p>
          <a:p>
            <a:pPr marL="0" indent="0">
              <a:buNone/>
            </a:pPr>
            <a:r>
              <a:rPr lang="cs-CZ" sz="1000" dirty="0" smtClean="0">
                <a:solidFill>
                  <a:srgbClr val="002060"/>
                </a:solidFill>
              </a:rPr>
              <a:t>Zdroj </a:t>
            </a:r>
            <a:r>
              <a:rPr lang="cs-CZ" sz="1000" dirty="0" err="1" smtClean="0">
                <a:solidFill>
                  <a:srgbClr val="002060"/>
                </a:solidFill>
              </a:rPr>
              <a:t>Notting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Hill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Carnival</a:t>
            </a:r>
            <a:r>
              <a:rPr lang="cs-CZ" sz="1000" dirty="0" smtClean="0">
                <a:solidFill>
                  <a:srgbClr val="002060"/>
                </a:solidFill>
              </a:rPr>
              <a:t>: </a:t>
            </a:r>
            <a:r>
              <a:rPr lang="cs-CZ" sz="1000" dirty="0">
                <a:solidFill>
                  <a:srgbClr val="002060"/>
                </a:solidFill>
              </a:rPr>
              <a:t>[cit. 2013-03-29]. Dostupný pod licencí </a:t>
            </a:r>
            <a:r>
              <a:rPr lang="cs-CZ" sz="1000" dirty="0" err="1">
                <a:solidFill>
                  <a:srgbClr val="002060"/>
                </a:solidFill>
              </a:rPr>
              <a:t>Creative</a:t>
            </a:r>
            <a:r>
              <a:rPr lang="cs-CZ" sz="1000" dirty="0">
                <a:solidFill>
                  <a:srgbClr val="002060"/>
                </a:solidFill>
              </a:rPr>
              <a:t> </a:t>
            </a:r>
            <a:r>
              <a:rPr lang="cs-CZ" sz="1000" dirty="0" err="1">
                <a:solidFill>
                  <a:srgbClr val="002060"/>
                </a:solidFill>
              </a:rPr>
              <a:t>Commons</a:t>
            </a:r>
            <a:r>
              <a:rPr lang="cs-CZ" sz="1000" dirty="0">
                <a:solidFill>
                  <a:srgbClr val="002060"/>
                </a:solidFill>
              </a:rPr>
              <a:t> na 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3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3"/>
              </a:rPr>
              <a:t>commons.wikimedia.org/wiki/File%3ANotting_Hill_Carnival_2008_010.jpg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3384376" cy="43204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26580"/>
            <a:ext cx="316835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UK -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Theatres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London's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West</a:t>
            </a:r>
            <a:r>
              <a:rPr lang="cs-CZ" sz="2800" b="1" dirty="0" smtClean="0">
                <a:solidFill>
                  <a:srgbClr val="002060"/>
                </a:solidFill>
              </a:rPr>
              <a:t> End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a part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London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more </a:t>
            </a:r>
            <a:r>
              <a:rPr lang="cs-CZ" sz="2800" dirty="0" err="1" smtClean="0">
                <a:solidFill>
                  <a:srgbClr val="002060"/>
                </a:solidFill>
              </a:rPr>
              <a:t>than</a:t>
            </a:r>
            <a:r>
              <a:rPr lang="cs-CZ" sz="2800" dirty="0" smtClean="0">
                <a:solidFill>
                  <a:srgbClr val="002060"/>
                </a:solidFill>
              </a:rPr>
              <a:t> 50 </a:t>
            </a:r>
            <a:r>
              <a:rPr lang="cs-CZ" sz="2800" dirty="0" err="1" smtClean="0">
                <a:solidFill>
                  <a:srgbClr val="002060"/>
                </a:solidFill>
              </a:rPr>
              <a:t>theatres</a:t>
            </a:r>
            <a:r>
              <a:rPr lang="cs-CZ" sz="2800" dirty="0" smtClean="0">
                <a:solidFill>
                  <a:srgbClr val="002060"/>
                </a:solidFill>
              </a:rPr>
              <a:t>: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Royal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National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Theatre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Royal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Court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Theatre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Globe,  </a:t>
            </a:r>
            <a:r>
              <a:rPr lang="cs-CZ" sz="2800" dirty="0" err="1" smtClean="0">
                <a:solidFill>
                  <a:srgbClr val="002060"/>
                </a:solidFill>
              </a:rPr>
              <a:t>etc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musical </a:t>
            </a:r>
            <a:r>
              <a:rPr lang="cs-CZ" sz="2800" dirty="0" err="1" smtClean="0">
                <a:solidFill>
                  <a:srgbClr val="002060"/>
                </a:solidFill>
              </a:rPr>
              <a:t>venues</a:t>
            </a:r>
            <a:r>
              <a:rPr lang="cs-CZ" sz="2800" dirty="0" smtClean="0">
                <a:solidFill>
                  <a:srgbClr val="002060"/>
                </a:solidFill>
              </a:rPr>
              <a:t> (</a:t>
            </a:r>
            <a:r>
              <a:rPr lang="cs-CZ" sz="2800" dirty="0" err="1" smtClean="0">
                <a:solidFill>
                  <a:srgbClr val="002060"/>
                </a:solidFill>
              </a:rPr>
              <a:t>Cats</a:t>
            </a:r>
            <a:r>
              <a:rPr lang="cs-CZ" sz="2800" dirty="0" smtClean="0">
                <a:solidFill>
                  <a:srgbClr val="002060"/>
                </a:solidFill>
              </a:rPr>
              <a:t> –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longest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running</a:t>
            </a:r>
            <a:r>
              <a:rPr lang="cs-CZ" sz="2800" dirty="0" smtClean="0">
                <a:solidFill>
                  <a:srgbClr val="002060"/>
                </a:solidFill>
              </a:rPr>
              <a:t> musical – Andrew </a:t>
            </a:r>
            <a:r>
              <a:rPr lang="cs-CZ" sz="2800" dirty="0" err="1" smtClean="0">
                <a:solidFill>
                  <a:srgbClr val="002060"/>
                </a:solidFill>
              </a:rPr>
              <a:t>Lloyd</a:t>
            </a:r>
            <a:r>
              <a:rPr lang="cs-CZ" sz="2800" dirty="0" smtClean="0">
                <a:solidFill>
                  <a:srgbClr val="002060"/>
                </a:solidFill>
              </a:rPr>
              <a:t> Weber)</a:t>
            </a:r>
          </a:p>
          <a:p>
            <a:pPr marL="0" indent="0">
              <a:buNone/>
            </a:pPr>
            <a:r>
              <a:rPr lang="en-US" sz="2800" b="1" dirty="0" err="1" smtClean="0">
                <a:solidFill>
                  <a:srgbClr val="002060"/>
                </a:solidFill>
              </a:rPr>
              <a:t>Theatr</a:t>
            </a:r>
            <a:r>
              <a:rPr lang="cs-CZ" sz="2800" b="1" dirty="0" smtClean="0">
                <a:solidFill>
                  <a:srgbClr val="002060"/>
                </a:solidFill>
              </a:rPr>
              <a:t>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Genedlaethol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Cymru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the Welsh language national theatre of Wales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National </a:t>
            </a:r>
            <a:r>
              <a:rPr lang="en-US" sz="2800" b="1" dirty="0">
                <a:solidFill>
                  <a:srgbClr val="002060"/>
                </a:solidFill>
              </a:rPr>
              <a:t>Theatre of Scotland </a:t>
            </a:r>
            <a:endParaRPr lang="cs-CZ" sz="2800" b="1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002060"/>
                </a:solidFill>
              </a:rPr>
              <a:t>has no </a:t>
            </a:r>
            <a:r>
              <a:rPr lang="cs-CZ" sz="2800" dirty="0" err="1" smtClean="0">
                <a:solidFill>
                  <a:srgbClr val="002060"/>
                </a:solidFill>
              </a:rPr>
              <a:t>theatre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building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tours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venues</a:t>
            </a:r>
            <a:r>
              <a:rPr lang="cs-CZ" sz="2800" dirty="0" smtClean="0">
                <a:solidFill>
                  <a:srgbClr val="002060"/>
                </a:solidFill>
              </a:rPr>
              <a:t> (a </a:t>
            </a:r>
            <a:r>
              <a:rPr lang="cs-CZ" sz="2800" dirty="0" err="1" smtClean="0">
                <a:solidFill>
                  <a:srgbClr val="002060"/>
                </a:solidFill>
              </a:rPr>
              <a:t>theatre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company</a:t>
            </a:r>
            <a:r>
              <a:rPr lang="cs-CZ" sz="2800" dirty="0" smtClean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Art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Galleries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National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Gallery</a:t>
            </a:r>
            <a:r>
              <a:rPr lang="cs-CZ" sz="2800" b="1" dirty="0" smtClean="0">
                <a:solidFill>
                  <a:srgbClr val="002060"/>
                </a:solidFill>
              </a:rPr>
              <a:t> in London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gratest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collections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in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world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showcasting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paintings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from</a:t>
            </a:r>
            <a:r>
              <a:rPr lang="cs-CZ" sz="2800" dirty="0" smtClean="0">
                <a:solidFill>
                  <a:srgbClr val="002060"/>
                </a:solidFill>
              </a:rPr>
              <a:t> Early </a:t>
            </a:r>
            <a:r>
              <a:rPr lang="cs-CZ" sz="2800" dirty="0" err="1" smtClean="0">
                <a:solidFill>
                  <a:srgbClr val="002060"/>
                </a:solidFill>
              </a:rPr>
              <a:t>Renaissance</a:t>
            </a:r>
            <a:r>
              <a:rPr lang="cs-CZ" sz="2800" dirty="0" smtClean="0">
                <a:solidFill>
                  <a:srgbClr val="002060"/>
                </a:solidFill>
              </a:rPr>
              <a:t> to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Post-</a:t>
            </a:r>
            <a:r>
              <a:rPr lang="cs-CZ" sz="2800" dirty="0" err="1" smtClean="0">
                <a:solidFill>
                  <a:srgbClr val="002060"/>
                </a:solidFill>
              </a:rPr>
              <a:t>impressionists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National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Portrait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Gallery</a:t>
            </a:r>
            <a:r>
              <a:rPr lang="cs-CZ" sz="2800" b="1" dirty="0" smtClean="0">
                <a:solidFill>
                  <a:srgbClr val="002060"/>
                </a:solidFill>
              </a:rPr>
              <a:t> in London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housing </a:t>
            </a:r>
            <a:r>
              <a:rPr lang="en-US" sz="2800" dirty="0">
                <a:solidFill>
                  <a:srgbClr val="002060"/>
                </a:solidFill>
              </a:rPr>
              <a:t>a collection of portraits of historically important and famous British people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b="1" dirty="0" err="1" smtClean="0">
                <a:solidFill>
                  <a:srgbClr val="002060"/>
                </a:solidFill>
              </a:rPr>
              <a:t>Tate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Modern</a:t>
            </a:r>
            <a:r>
              <a:rPr lang="cs-CZ" sz="2800" b="1" dirty="0" smtClean="0">
                <a:solidFill>
                  <a:srgbClr val="002060"/>
                </a:solidFill>
              </a:rPr>
              <a:t> in London</a:t>
            </a:r>
          </a:p>
          <a:p>
            <a:r>
              <a:rPr lang="cs-CZ" sz="2800" dirty="0" smtClean="0">
                <a:solidFill>
                  <a:srgbClr val="002060"/>
                </a:solidFill>
              </a:rPr>
              <a:t>a moder art </a:t>
            </a:r>
            <a:r>
              <a:rPr lang="cs-CZ" sz="2800" dirty="0" err="1" smtClean="0">
                <a:solidFill>
                  <a:srgbClr val="002060"/>
                </a:solidFill>
              </a:rPr>
              <a:t>gallery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cs-CZ" sz="2800" dirty="0" err="1" smtClean="0">
                <a:solidFill>
                  <a:srgbClr val="002060"/>
                </a:solidFill>
              </a:rPr>
              <a:t>originally</a:t>
            </a:r>
            <a:r>
              <a:rPr lang="cs-CZ" sz="2800" dirty="0" smtClean="0">
                <a:solidFill>
                  <a:srgbClr val="002060"/>
                </a:solidFill>
              </a:rPr>
              <a:t> a </a:t>
            </a:r>
            <a:r>
              <a:rPr lang="cs-CZ" sz="2800" dirty="0" err="1" smtClean="0">
                <a:solidFill>
                  <a:srgbClr val="002060"/>
                </a:solidFill>
              </a:rPr>
              <a:t>power</a:t>
            </a:r>
            <a:r>
              <a:rPr lang="cs-CZ" sz="2800" dirty="0" smtClean="0">
                <a:solidFill>
                  <a:srgbClr val="002060"/>
                </a:solidFill>
              </a:rPr>
              <a:t> station, </a:t>
            </a:r>
            <a:r>
              <a:rPr lang="cs-CZ" sz="2800" dirty="0" err="1" smtClean="0">
                <a:solidFill>
                  <a:srgbClr val="002060"/>
                </a:solidFill>
              </a:rPr>
              <a:t>opened</a:t>
            </a:r>
            <a:r>
              <a:rPr lang="cs-CZ" sz="2800" dirty="0" smtClean="0">
                <a:solidFill>
                  <a:srgbClr val="002060"/>
                </a:solidFill>
              </a:rPr>
              <a:t> as a </a:t>
            </a:r>
            <a:r>
              <a:rPr lang="cs-CZ" sz="2800" dirty="0" err="1" smtClean="0">
                <a:solidFill>
                  <a:srgbClr val="002060"/>
                </a:solidFill>
              </a:rPr>
              <a:t>gallery</a:t>
            </a:r>
            <a:r>
              <a:rPr lang="cs-CZ" sz="2800" dirty="0" smtClean="0">
                <a:solidFill>
                  <a:srgbClr val="002060"/>
                </a:solidFill>
              </a:rPr>
              <a:t> in 2000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popul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among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tourists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National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Portrait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Gallery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Tate</a:t>
            </a:r>
            <a:r>
              <a:rPr lang="cs-CZ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Modern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000" dirty="0" err="1" smtClean="0">
                <a:solidFill>
                  <a:srgbClr val="002060"/>
                </a:solidFill>
              </a:rPr>
              <a:t>Zdroj</a:t>
            </a:r>
            <a:r>
              <a:rPr lang="en-US" sz="1000" dirty="0" smtClean="0">
                <a:solidFill>
                  <a:srgbClr val="002060"/>
                </a:solidFill>
              </a:rPr>
              <a:t>: </a:t>
            </a:r>
            <a:r>
              <a:rPr lang="en-US" sz="1000" dirty="0">
                <a:solidFill>
                  <a:srgbClr val="002060"/>
                </a:solidFill>
              </a:rPr>
              <a:t>[cit. 2013-03-29]. </a:t>
            </a:r>
            <a:r>
              <a:rPr lang="en-US" sz="1000" dirty="0" err="1">
                <a:solidFill>
                  <a:srgbClr val="002060"/>
                </a:solidFill>
              </a:rPr>
              <a:t>Dostupný</a:t>
            </a:r>
            <a:r>
              <a:rPr lang="en-US" sz="1000" dirty="0">
                <a:solidFill>
                  <a:srgbClr val="002060"/>
                </a:solidFill>
              </a:rPr>
              <a:t> pod </a:t>
            </a:r>
            <a:r>
              <a:rPr lang="en-US" sz="1000" dirty="0" err="1">
                <a:solidFill>
                  <a:srgbClr val="002060"/>
                </a:solidFill>
              </a:rPr>
              <a:t>licencí</a:t>
            </a:r>
            <a:r>
              <a:rPr lang="en-US" sz="1000" dirty="0">
                <a:solidFill>
                  <a:srgbClr val="002060"/>
                </a:solidFill>
              </a:rPr>
              <a:t> Creative Commons </a:t>
            </a:r>
            <a:r>
              <a:rPr lang="en-US" sz="1000" dirty="0" err="1">
                <a:solidFill>
                  <a:srgbClr val="002060"/>
                </a:solidFill>
              </a:rPr>
              <a:t>na</a:t>
            </a:r>
            <a:r>
              <a:rPr lang="en-US" sz="1000" dirty="0">
                <a:solidFill>
                  <a:srgbClr val="002060"/>
                </a:solidFill>
              </a:rPr>
              <a:t> WWW</a:t>
            </a:r>
            <a:r>
              <a:rPr lang="en-US" sz="1000" dirty="0" smtClean="0">
                <a:solidFill>
                  <a:srgbClr val="002060"/>
                </a:solidFill>
              </a:rPr>
              <a:t>: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>
                <a:hlinkClick r:id="rId2"/>
              </a:rPr>
              <a:t>http://commons.wikimedia.org/wiki/File:2008_inside_the_National_Portrait_Gallery,_</a:t>
            </a:r>
            <a:r>
              <a:rPr lang="cs-CZ" sz="1000" dirty="0" smtClean="0">
                <a:hlinkClick r:id="rId2"/>
              </a:rPr>
              <a:t>London.jpg?uselang=cs</a:t>
            </a:r>
            <a:endParaRPr lang="cs-CZ" sz="1000" dirty="0" smtClean="0"/>
          </a:p>
          <a:p>
            <a:pPr marL="0" indent="0">
              <a:buNone/>
            </a:pPr>
            <a:r>
              <a:rPr lang="en-US" sz="1000" dirty="0" err="1" smtClean="0">
                <a:solidFill>
                  <a:srgbClr val="002060"/>
                </a:solidFill>
              </a:rPr>
              <a:t>Zdroj</a:t>
            </a:r>
            <a:r>
              <a:rPr lang="en-US" sz="1000" dirty="0">
                <a:solidFill>
                  <a:srgbClr val="002060"/>
                </a:solidFill>
              </a:rPr>
              <a:t>: [cit. 2013-03-29]. </a:t>
            </a:r>
            <a:r>
              <a:rPr lang="en-US" sz="1000" dirty="0" err="1">
                <a:solidFill>
                  <a:srgbClr val="002060"/>
                </a:solidFill>
              </a:rPr>
              <a:t>Dostupný</a:t>
            </a:r>
            <a:r>
              <a:rPr lang="en-US" sz="1000" dirty="0">
                <a:solidFill>
                  <a:srgbClr val="002060"/>
                </a:solidFill>
              </a:rPr>
              <a:t> pod </a:t>
            </a:r>
            <a:r>
              <a:rPr lang="en-US" sz="1000" dirty="0" err="1">
                <a:solidFill>
                  <a:srgbClr val="002060"/>
                </a:solidFill>
              </a:rPr>
              <a:t>licencí</a:t>
            </a:r>
            <a:r>
              <a:rPr lang="en-US" sz="1000" dirty="0">
                <a:solidFill>
                  <a:srgbClr val="002060"/>
                </a:solidFill>
              </a:rPr>
              <a:t> Creative Commons </a:t>
            </a:r>
            <a:r>
              <a:rPr lang="en-US" sz="1000" dirty="0" err="1">
                <a:solidFill>
                  <a:srgbClr val="002060"/>
                </a:solidFill>
              </a:rPr>
              <a:t>na</a:t>
            </a:r>
            <a:r>
              <a:rPr lang="en-US" sz="1000" dirty="0">
                <a:solidFill>
                  <a:srgbClr val="002060"/>
                </a:solidFill>
              </a:rPr>
              <a:t> WWW</a:t>
            </a:r>
            <a:r>
              <a:rPr lang="en-US" sz="1000" dirty="0" smtClean="0">
                <a:solidFill>
                  <a:srgbClr val="002060"/>
                </a:solidFill>
              </a:rPr>
              <a:t>: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1000" dirty="0">
                <a:solidFill>
                  <a:srgbClr val="002060"/>
                </a:solidFill>
                <a:hlinkClick r:id="rId3"/>
              </a:rPr>
              <a:t>http://commons.wikimedia.org/wiki/File%3ATate_Modern_-_interi%C3%A9r_I._(3._10._2004).</a:t>
            </a:r>
            <a:r>
              <a:rPr lang="en-US" sz="1000" dirty="0" smtClean="0">
                <a:solidFill>
                  <a:srgbClr val="002060"/>
                </a:solidFill>
                <a:hlinkClick r:id="rId3"/>
              </a:rPr>
              <a:t>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7612"/>
            <a:ext cx="4464496" cy="39505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75532"/>
            <a:ext cx="3024336" cy="3950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one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of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the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world's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largest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festivals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of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err="1">
                <a:solidFill>
                  <a:srgbClr val="002060"/>
                </a:solidFill>
              </a:rPr>
              <a:t>classical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</a:rPr>
              <a:t>music </a:t>
            </a:r>
            <a:r>
              <a:rPr lang="cs-CZ" sz="2400" b="1" dirty="0" err="1" smtClean="0">
                <a:solidFill>
                  <a:srgbClr val="002060"/>
                </a:solidFill>
              </a:rPr>
              <a:t>held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UK?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Where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can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you</a:t>
            </a:r>
            <a:r>
              <a:rPr lang="cs-CZ" sz="2400" b="1" dirty="0" smtClean="0">
                <a:solidFill>
                  <a:srgbClr val="002060"/>
                </a:solidFill>
              </a:rPr>
              <a:t> go to </a:t>
            </a:r>
            <a:r>
              <a:rPr lang="cs-CZ" sz="2400" b="1" dirty="0" err="1" smtClean="0">
                <a:solidFill>
                  <a:srgbClr val="002060"/>
                </a:solidFill>
              </a:rPr>
              <a:t>enjoy</a:t>
            </a:r>
            <a:r>
              <a:rPr lang="cs-CZ" sz="2400" b="1" dirty="0" smtClean="0">
                <a:solidFill>
                  <a:srgbClr val="002060"/>
                </a:solidFill>
              </a:rPr>
              <a:t> a </a:t>
            </a:r>
            <a:r>
              <a:rPr lang="cs-CZ" sz="2400" b="1" dirty="0" err="1" smtClean="0">
                <a:solidFill>
                  <a:srgbClr val="002060"/>
                </a:solidFill>
              </a:rPr>
              <a:t>contemporary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>
                <a:solidFill>
                  <a:srgbClr val="002060"/>
                </a:solidFill>
              </a:rPr>
              <a:t>music </a:t>
            </a:r>
            <a:r>
              <a:rPr lang="cs-CZ" sz="2400" b="1" dirty="0" smtClean="0">
                <a:solidFill>
                  <a:srgbClr val="002060"/>
                </a:solidFill>
              </a:rPr>
              <a:t>festival?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part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London </a:t>
            </a:r>
            <a:r>
              <a:rPr lang="cs-CZ" sz="2400" b="1" dirty="0" err="1" smtClean="0">
                <a:solidFill>
                  <a:srgbClr val="002060"/>
                </a:solidFill>
              </a:rPr>
              <a:t>with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lots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theatres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pPr marL="457200" indent="-457200">
              <a:buAutoNum type="alphaLcParenR"/>
            </a:pPr>
            <a:r>
              <a:rPr lang="cs-CZ" sz="2400" b="1" dirty="0" smtClean="0">
                <a:solidFill>
                  <a:srgbClr val="002060"/>
                </a:solidFill>
              </a:rPr>
              <a:t>East End	b) </a:t>
            </a:r>
            <a:r>
              <a:rPr lang="cs-CZ" sz="2400" b="1" dirty="0" err="1" smtClean="0">
                <a:solidFill>
                  <a:srgbClr val="002060"/>
                </a:solidFill>
              </a:rPr>
              <a:t>West</a:t>
            </a:r>
            <a:r>
              <a:rPr lang="cs-CZ" sz="2400" b="1" dirty="0" smtClean="0">
                <a:solidFill>
                  <a:srgbClr val="002060"/>
                </a:solidFill>
              </a:rPr>
              <a:t> End	c) </a:t>
            </a:r>
            <a:r>
              <a:rPr lang="cs-CZ" sz="2400" b="1" dirty="0" err="1" smtClean="0">
                <a:solidFill>
                  <a:srgbClr val="002060"/>
                </a:solidFill>
              </a:rPr>
              <a:t>North</a:t>
            </a:r>
            <a:r>
              <a:rPr lang="cs-CZ" sz="2400" b="1" dirty="0" smtClean="0">
                <a:solidFill>
                  <a:srgbClr val="002060"/>
                </a:solidFill>
              </a:rPr>
              <a:t> End</a:t>
            </a:r>
          </a:p>
          <a:p>
            <a:pPr marL="457200" indent="-457200">
              <a:buAutoNum type="arabicPeriod" startAt="4"/>
            </a:pPr>
            <a:r>
              <a:rPr lang="cs-CZ" sz="2400" b="1" dirty="0" err="1" smtClean="0">
                <a:solidFill>
                  <a:srgbClr val="002060"/>
                </a:solidFill>
              </a:rPr>
              <a:t>What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name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of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the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gallery</a:t>
            </a:r>
            <a:r>
              <a:rPr lang="cs-CZ" sz="2400" b="1" dirty="0" smtClean="0">
                <a:solidFill>
                  <a:srgbClr val="002060"/>
                </a:solidFill>
              </a:rPr>
              <a:t> in </a:t>
            </a:r>
            <a:r>
              <a:rPr lang="cs-CZ" sz="2400" b="1" dirty="0">
                <a:solidFill>
                  <a:srgbClr val="002060"/>
                </a:solidFill>
              </a:rPr>
              <a:t>L</a:t>
            </a:r>
            <a:r>
              <a:rPr lang="cs-CZ" sz="2400" b="1" dirty="0" smtClean="0">
                <a:solidFill>
                  <a:srgbClr val="002060"/>
                </a:solidFill>
              </a:rPr>
              <a:t>ondon </a:t>
            </a:r>
            <a:r>
              <a:rPr lang="cs-CZ" sz="2400" b="1" dirty="0" err="1" smtClean="0">
                <a:solidFill>
                  <a:srgbClr val="002060"/>
                </a:solidFill>
              </a:rPr>
              <a:t>that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is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placed</a:t>
            </a:r>
            <a:r>
              <a:rPr lang="cs-CZ" sz="2400" b="1" dirty="0" smtClean="0">
                <a:solidFill>
                  <a:srgbClr val="002060"/>
                </a:solidFill>
              </a:rPr>
              <a:t> in a </a:t>
            </a:r>
            <a:r>
              <a:rPr lang="cs-CZ" sz="2400" b="1" dirty="0" err="1" smtClean="0">
                <a:solidFill>
                  <a:srgbClr val="002060"/>
                </a:solidFill>
              </a:rPr>
              <a:t>power</a:t>
            </a:r>
            <a:r>
              <a:rPr lang="cs-CZ" sz="2400" b="1" dirty="0" smtClean="0">
                <a:solidFill>
                  <a:srgbClr val="002060"/>
                </a:solidFill>
              </a:rPr>
              <a:t> station?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  <a:p>
            <a:pPr marL="514350" indent="-514350">
              <a:buAutoNum type="alphaLcParenR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>
                <a:solidFill>
                  <a:srgbClr val="002060"/>
                </a:solidFill>
              </a:rPr>
              <a:t>The</a:t>
            </a:r>
            <a:r>
              <a:rPr lang="cs-CZ" sz="2400" dirty="0">
                <a:solidFill>
                  <a:srgbClr val="002060"/>
                </a:solidFill>
              </a:rPr>
              <a:t> BBC </a:t>
            </a:r>
            <a:r>
              <a:rPr lang="cs-CZ" sz="2400" dirty="0" err="1">
                <a:solidFill>
                  <a:srgbClr val="002060"/>
                </a:solidFill>
              </a:rPr>
              <a:t>Proms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at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the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Royal</a:t>
            </a:r>
            <a:r>
              <a:rPr lang="cs-CZ" sz="2400" dirty="0">
                <a:solidFill>
                  <a:srgbClr val="002060"/>
                </a:solidFill>
              </a:rPr>
              <a:t> Albert </a:t>
            </a:r>
            <a:r>
              <a:rPr lang="cs-CZ" sz="2400" dirty="0" err="1" smtClean="0">
                <a:solidFill>
                  <a:srgbClr val="002060"/>
                </a:solidFill>
              </a:rPr>
              <a:t>Hall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In </a:t>
            </a:r>
            <a:r>
              <a:rPr lang="cs-CZ" sz="2400" dirty="0" err="1" smtClean="0">
                <a:solidFill>
                  <a:srgbClr val="002060"/>
                </a:solidFill>
              </a:rPr>
              <a:t>Galstonbury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Tate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Modern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9597</TotalTime>
  <Words>660</Words>
  <Application>Microsoft Office PowerPoint</Application>
  <PresentationFormat>Předvádění na obrazovce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Cultural Festivals</vt:lpstr>
      <vt:lpstr>Cultural Festivals in London</vt:lpstr>
      <vt:lpstr>The Fringe/Notting Hill Festival</vt:lpstr>
      <vt:lpstr>The UK - Theatres</vt:lpstr>
      <vt:lpstr>Art Galleries</vt:lpstr>
      <vt:lpstr>The National Portrait Gallery/Tate Modern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937</cp:revision>
  <dcterms:created xsi:type="dcterms:W3CDTF">2011-12-27T20:15:32Z</dcterms:created>
  <dcterms:modified xsi:type="dcterms:W3CDTF">2013-06-20T17:48:38Z</dcterms:modified>
</cp:coreProperties>
</file>