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2"/>
  </p:notesMasterIdLst>
  <p:sldIdLst>
    <p:sldId id="259" r:id="rId2"/>
    <p:sldId id="260" r:id="rId3"/>
    <p:sldId id="264" r:id="rId4"/>
    <p:sldId id="265" r:id="rId5"/>
    <p:sldId id="267" r:id="rId6"/>
    <p:sldId id="269" r:id="rId7"/>
    <p:sldId id="268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0066"/>
    <a:srgbClr val="000000"/>
    <a:srgbClr val="00FF00"/>
    <a:srgbClr val="003300"/>
    <a:srgbClr val="00FF99"/>
    <a:srgbClr val="FF00FF"/>
    <a:srgbClr val="9900CC"/>
    <a:srgbClr val="00FF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22" autoAdjust="0"/>
    <p:restoredTop sz="95341" autoAdjust="0"/>
  </p:normalViewPr>
  <p:slideViewPr>
    <p:cSldViewPr>
      <p:cViewPr>
        <p:scale>
          <a:sx n="75" d="100"/>
          <a:sy n="75" d="100"/>
        </p:scale>
        <p:origin x="-114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88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5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845662-10A7-4752-9E2D-8B5796096519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4239D7-A7E0-4AFA-8120-5D3156E3F5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398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963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0052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381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844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2119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0318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5350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155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3904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8574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6233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1332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commons.wikimedia.org/wiki/File:Uk_map_scotland.pn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LochNess2.jpg" TargetMode="External"/><Relationship Id="rId2" Type="http://schemas.openxmlformats.org/officeDocument/2006/relationships/hyperlink" Target="http://commons.wikimedia.org/wiki/File:Edinburgh-castle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Bagpipers_(3414062968).jpg" TargetMode="External"/><Relationship Id="rId2" Type="http://schemas.openxmlformats.org/officeDocument/2006/relationships/hyperlink" Target="http://commons.wikimedia.org/wiki/File:2009_baumstammwerfen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2300652"/>
              </p:ext>
            </p:extLst>
          </p:nvPr>
        </p:nvGraphicFramePr>
        <p:xfrm>
          <a:off x="413284" y="1704114"/>
          <a:ext cx="8280920" cy="49846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The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United </a:t>
                      </a:r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Kingdom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1" baseline="0" smtClean="0">
                          <a:latin typeface="Arial" pitchFamily="34" charset="0"/>
                          <a:cs typeface="Arial" pitchFamily="34" charset="0"/>
                        </a:rPr>
                        <a:t>– Scotland</a:t>
                      </a:r>
                      <a:endParaRPr lang="cs-CZ" sz="17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Seminář z anglického jazyka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, septima</a:t>
                      </a:r>
                      <a:endParaRPr lang="cs-CZ" sz="17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Reálie anglicky 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mluvících 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zemí I.</a:t>
                      </a:r>
                      <a:endParaRPr lang="cs-CZ" sz="17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Jedná se o prezentaci s výkladem, obrázky a úkoly. 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Capital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places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of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interest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castle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, festival,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games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, symbol,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lake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Lucie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Babišová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20. 3. 2013 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036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Source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dirty="0" smtClean="0">
                <a:solidFill>
                  <a:srgbClr val="002060"/>
                </a:solidFill>
              </a:rPr>
              <a:t>BELÁN, Juraj. Odmaturuj! z anglického jazyka. Vyd. 1. Brno: </a:t>
            </a:r>
            <a:r>
              <a:rPr lang="cs-CZ" sz="2000" dirty="0" err="1" smtClean="0">
                <a:solidFill>
                  <a:srgbClr val="002060"/>
                </a:solidFill>
              </a:rPr>
              <a:t>Didaktis</a:t>
            </a:r>
            <a:r>
              <a:rPr lang="cs-CZ" sz="2000" dirty="0" smtClean="0">
                <a:solidFill>
                  <a:srgbClr val="002060"/>
                </a:solidFill>
              </a:rPr>
              <a:t>, 2005, 256 s. Odmaturuj!. ISBN 80-735-8024-1.</a:t>
            </a: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</a:rPr>
              <a:t>BRENDLOVÁ, Světla. Reálie anglicky mluvících zemí. 2., dopl. vyd. Plzeň: Fraus, c1996, 79 s. ISBN 80-857-8487-4.</a:t>
            </a:r>
            <a:endParaRPr lang="cs-CZ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rgbClr val="002060"/>
                </a:solidFill>
              </a:rPr>
              <a:t>EL-HMOUDOVÁ, Dagmar. Angličtina pro střední školy. 1. vyd. Třebíč: Petra </a:t>
            </a:r>
            <a:r>
              <a:rPr lang="cs-CZ" sz="2000" dirty="0" err="1" smtClean="0">
                <a:solidFill>
                  <a:srgbClr val="002060"/>
                </a:solidFill>
              </a:rPr>
              <a:t>Velanová</a:t>
            </a:r>
            <a:r>
              <a:rPr lang="cs-CZ" sz="2000" dirty="0" smtClean="0">
                <a:solidFill>
                  <a:srgbClr val="002060"/>
                </a:solidFill>
              </a:rPr>
              <a:t>, 2006. ISBN 80-868-7302-1.</a:t>
            </a: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2060"/>
                </a:solidFill>
              </a:rPr>
              <a:t>KEMPTON, Grant. New opportunities UK/US: workbook. </a:t>
            </a:r>
            <a:r>
              <a:rPr lang="en-US" sz="2000" dirty="0" err="1" smtClean="0">
                <a:solidFill>
                  <a:srgbClr val="002060"/>
                </a:solidFill>
              </a:rPr>
              <a:t>Vyd</a:t>
            </a:r>
            <a:r>
              <a:rPr lang="en-US" sz="2000" dirty="0" smtClean="0">
                <a:solidFill>
                  <a:srgbClr val="002060"/>
                </a:solidFill>
              </a:rPr>
              <a:t>. 1. Harlow: Pearson Education Limited, 2006, 256 s. </a:t>
            </a:r>
            <a:r>
              <a:rPr lang="en-US" sz="2000" dirty="0" err="1" smtClean="0">
                <a:solidFill>
                  <a:srgbClr val="002060"/>
                </a:solidFill>
              </a:rPr>
              <a:t>Odmaturuj</a:t>
            </a:r>
            <a:r>
              <a:rPr lang="en-US" sz="2000" dirty="0" smtClean="0">
                <a:solidFill>
                  <a:srgbClr val="002060"/>
                </a:solidFill>
              </a:rPr>
              <a:t>!. ISBN 978-140-5829-441.</a:t>
            </a:r>
            <a:endParaRPr lang="cs-CZ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2060"/>
                </a:solidFill>
              </a:rPr>
              <a:t>KEMPTON, Grant. New opportunities UK/US: workbook. </a:t>
            </a:r>
            <a:r>
              <a:rPr lang="en-US" sz="2000" dirty="0" err="1" smtClean="0">
                <a:solidFill>
                  <a:srgbClr val="002060"/>
                </a:solidFill>
              </a:rPr>
              <a:t>Vyd</a:t>
            </a:r>
            <a:r>
              <a:rPr lang="en-US" sz="2000" dirty="0" smtClean="0">
                <a:solidFill>
                  <a:srgbClr val="002060"/>
                </a:solidFill>
              </a:rPr>
              <a:t>. 1. Harlow: Pearson Education Limited, 2006, 256 s. </a:t>
            </a:r>
            <a:r>
              <a:rPr lang="en-US" sz="2000" dirty="0" err="1" smtClean="0">
                <a:solidFill>
                  <a:srgbClr val="002060"/>
                </a:solidFill>
              </a:rPr>
              <a:t>Odmaturuj</a:t>
            </a:r>
            <a:r>
              <a:rPr lang="en-US" sz="2000" dirty="0" smtClean="0">
                <a:solidFill>
                  <a:srgbClr val="002060"/>
                </a:solidFill>
              </a:rPr>
              <a:t>!. ISBN 978-0-582-84791-0.</a:t>
            </a:r>
            <a:endParaRPr lang="cs-CZ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57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Scotland – Basic </a:t>
            </a:r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Facts</a:t>
            </a:r>
            <a:endParaRPr lang="cs-CZ" sz="6000" dirty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/>
          </a:bodyPr>
          <a:lstStyle/>
          <a:p>
            <a:r>
              <a:rPr lang="cs-CZ" sz="3000" dirty="0" smtClean="0">
                <a:solidFill>
                  <a:srgbClr val="002060"/>
                </a:solidFill>
              </a:rPr>
              <a:t>a part </a:t>
            </a:r>
            <a:r>
              <a:rPr lang="cs-CZ" sz="3000" dirty="0" err="1" smtClean="0">
                <a:solidFill>
                  <a:srgbClr val="002060"/>
                </a:solidFill>
              </a:rPr>
              <a:t>of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the</a:t>
            </a:r>
            <a:r>
              <a:rPr lang="cs-CZ" sz="3000" dirty="0" smtClean="0">
                <a:solidFill>
                  <a:srgbClr val="002060"/>
                </a:solidFill>
              </a:rPr>
              <a:t> UK to </a:t>
            </a:r>
            <a:r>
              <a:rPr lang="cs-CZ" sz="3000" dirty="0" err="1" smtClean="0">
                <a:solidFill>
                  <a:srgbClr val="002060"/>
                </a:solidFill>
              </a:rPr>
              <a:t>the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north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of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England</a:t>
            </a:r>
            <a:r>
              <a:rPr lang="cs-CZ" sz="3000" dirty="0" smtClean="0">
                <a:solidFill>
                  <a:srgbClr val="002060"/>
                </a:solidFill>
              </a:rPr>
              <a:t> (but has </a:t>
            </a:r>
            <a:r>
              <a:rPr lang="cs-CZ" sz="3000" dirty="0" err="1" smtClean="0">
                <a:solidFill>
                  <a:srgbClr val="002060"/>
                </a:solidFill>
              </a:rPr>
              <a:t>its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own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parliament</a:t>
            </a:r>
            <a:r>
              <a:rPr lang="cs-CZ" sz="3000" dirty="0" smtClean="0">
                <a:solidFill>
                  <a:srgbClr val="002060"/>
                </a:solidFill>
              </a:rPr>
              <a:t>, </a:t>
            </a:r>
            <a:r>
              <a:rPr lang="cs-CZ" sz="3000" dirty="0" err="1" smtClean="0">
                <a:solidFill>
                  <a:srgbClr val="002060"/>
                </a:solidFill>
              </a:rPr>
              <a:t>legal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system</a:t>
            </a:r>
            <a:r>
              <a:rPr lang="cs-CZ" sz="3000" dirty="0" smtClean="0">
                <a:solidFill>
                  <a:srgbClr val="002060"/>
                </a:solidFill>
              </a:rPr>
              <a:t>, </a:t>
            </a:r>
            <a:r>
              <a:rPr lang="cs-CZ" sz="3000" dirty="0" err="1" smtClean="0">
                <a:solidFill>
                  <a:srgbClr val="002060"/>
                </a:solidFill>
              </a:rPr>
              <a:t>education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system</a:t>
            </a:r>
            <a:r>
              <a:rPr lang="cs-CZ" sz="3000" dirty="0" smtClean="0">
                <a:solidFill>
                  <a:srgbClr val="002060"/>
                </a:solidFill>
              </a:rPr>
              <a:t> and </a:t>
            </a:r>
            <a:r>
              <a:rPr lang="cs-CZ" sz="3000" dirty="0" err="1" smtClean="0">
                <a:solidFill>
                  <a:srgbClr val="002060"/>
                </a:solidFill>
              </a:rPr>
              <a:t>its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own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international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football</a:t>
            </a:r>
            <a:r>
              <a:rPr lang="cs-CZ" sz="3000" dirty="0" smtClean="0">
                <a:solidFill>
                  <a:srgbClr val="002060"/>
                </a:solidFill>
              </a:rPr>
              <a:t> team)</a:t>
            </a:r>
          </a:p>
          <a:p>
            <a:r>
              <a:rPr lang="cs-CZ" sz="3000" dirty="0" err="1" smtClean="0">
                <a:solidFill>
                  <a:srgbClr val="002060"/>
                </a:solidFill>
              </a:rPr>
              <a:t>the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capital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is</a:t>
            </a:r>
            <a:r>
              <a:rPr lang="cs-CZ" sz="3000" dirty="0" smtClean="0">
                <a:solidFill>
                  <a:srgbClr val="002060"/>
                </a:solidFill>
              </a:rPr>
              <a:t> Edinburgh</a:t>
            </a:r>
          </a:p>
          <a:p>
            <a:r>
              <a:rPr lang="cs-CZ" sz="3000" dirty="0" err="1" smtClean="0">
                <a:solidFill>
                  <a:srgbClr val="002060"/>
                </a:solidFill>
              </a:rPr>
              <a:t>the</a:t>
            </a:r>
            <a:r>
              <a:rPr lang="cs-CZ" sz="3000" smtClean="0">
                <a:solidFill>
                  <a:srgbClr val="002060"/>
                </a:solidFill>
              </a:rPr>
              <a:t> symbol </a:t>
            </a:r>
            <a:r>
              <a:rPr lang="cs-CZ" sz="3000" dirty="0" err="1" smtClean="0">
                <a:solidFill>
                  <a:srgbClr val="002060"/>
                </a:solidFill>
              </a:rPr>
              <a:t>of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the</a:t>
            </a:r>
            <a:r>
              <a:rPr lang="cs-CZ" sz="3000" dirty="0" smtClean="0">
                <a:solidFill>
                  <a:srgbClr val="002060"/>
                </a:solidFill>
              </a:rPr>
              <a:t> country </a:t>
            </a:r>
            <a:r>
              <a:rPr lang="cs-CZ" sz="3000" dirty="0" err="1" smtClean="0">
                <a:solidFill>
                  <a:srgbClr val="002060"/>
                </a:solidFill>
              </a:rPr>
              <a:t>is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the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thistle</a:t>
            </a:r>
            <a:endParaRPr lang="cs-CZ" sz="3000" dirty="0" smtClean="0">
              <a:solidFill>
                <a:srgbClr val="002060"/>
              </a:solidFill>
            </a:endParaRPr>
          </a:p>
          <a:p>
            <a:r>
              <a:rPr lang="cs-CZ" sz="3000" dirty="0" err="1" smtClean="0">
                <a:solidFill>
                  <a:srgbClr val="002060"/>
                </a:solidFill>
              </a:rPr>
              <a:t>famous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for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its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festivals</a:t>
            </a:r>
            <a:r>
              <a:rPr lang="cs-CZ" sz="3000" dirty="0" smtClean="0">
                <a:solidFill>
                  <a:srgbClr val="002060"/>
                </a:solidFill>
              </a:rPr>
              <a:t> and music (Edinburgh Festival)</a:t>
            </a:r>
          </a:p>
          <a:p>
            <a:r>
              <a:rPr lang="cs-CZ" sz="3000" dirty="0" err="1" smtClean="0">
                <a:solidFill>
                  <a:srgbClr val="002060"/>
                </a:solidFill>
              </a:rPr>
              <a:t>culture</a:t>
            </a:r>
            <a:r>
              <a:rPr lang="cs-CZ" sz="3000" dirty="0" smtClean="0">
                <a:solidFill>
                  <a:srgbClr val="002060"/>
                </a:solidFill>
              </a:rPr>
              <a:t>: </a:t>
            </a:r>
            <a:r>
              <a:rPr lang="cs-CZ" sz="3000" dirty="0" err="1" smtClean="0">
                <a:solidFill>
                  <a:srgbClr val="002060"/>
                </a:solidFill>
              </a:rPr>
              <a:t>Scottish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men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wear</a:t>
            </a:r>
            <a:r>
              <a:rPr lang="cs-CZ" sz="3000" dirty="0" smtClean="0">
                <a:solidFill>
                  <a:srgbClr val="002060"/>
                </a:solidFill>
              </a:rPr>
              <a:t> (on </a:t>
            </a:r>
            <a:r>
              <a:rPr lang="cs-CZ" sz="3000" dirty="0" err="1" smtClean="0">
                <a:solidFill>
                  <a:srgbClr val="002060"/>
                </a:solidFill>
              </a:rPr>
              <a:t>special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occasions</a:t>
            </a:r>
            <a:r>
              <a:rPr lang="cs-CZ" sz="3000" dirty="0" smtClean="0">
                <a:solidFill>
                  <a:srgbClr val="002060"/>
                </a:solidFill>
              </a:rPr>
              <a:t>) </a:t>
            </a:r>
            <a:r>
              <a:rPr lang="cs-CZ" sz="3000" dirty="0" err="1" smtClean="0">
                <a:solidFill>
                  <a:srgbClr val="002060"/>
                </a:solidFill>
              </a:rPr>
              <a:t>kilts</a:t>
            </a:r>
            <a:r>
              <a:rPr lang="cs-CZ" sz="3000" dirty="0" smtClean="0">
                <a:solidFill>
                  <a:srgbClr val="002060"/>
                </a:solidFill>
              </a:rPr>
              <a:t> – </a:t>
            </a:r>
            <a:r>
              <a:rPr lang="cs-CZ" sz="3000" dirty="0" err="1" smtClean="0">
                <a:solidFill>
                  <a:srgbClr val="002060"/>
                </a:solidFill>
              </a:rPr>
              <a:t>traditional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skirts</a:t>
            </a:r>
            <a:r>
              <a:rPr lang="cs-CZ" sz="3000" dirty="0" smtClean="0">
                <a:solidFill>
                  <a:srgbClr val="002060"/>
                </a:solidFill>
              </a:rPr>
              <a:t> made </a:t>
            </a:r>
            <a:r>
              <a:rPr lang="cs-CZ" sz="3000" dirty="0" err="1" smtClean="0">
                <a:solidFill>
                  <a:srgbClr val="002060"/>
                </a:solidFill>
              </a:rPr>
              <a:t>of</a:t>
            </a:r>
            <a:r>
              <a:rPr lang="cs-CZ" sz="3000" dirty="0" smtClean="0">
                <a:solidFill>
                  <a:srgbClr val="002060"/>
                </a:solidFill>
              </a:rPr>
              <a:t> tartan</a:t>
            </a:r>
          </a:p>
          <a:p>
            <a:endParaRPr lang="cs-CZ" sz="2800" dirty="0" smtClean="0">
              <a:solidFill>
                <a:srgbClr val="002060"/>
              </a:solidFill>
            </a:endParaRPr>
          </a:p>
          <a:p>
            <a:endParaRPr lang="cs-CZ" sz="2800" dirty="0" smtClean="0">
              <a:solidFill>
                <a:srgbClr val="002060"/>
              </a:solidFill>
            </a:endParaRPr>
          </a:p>
          <a:p>
            <a:endParaRPr lang="en-US" sz="2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506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54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Scotland - Map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900" dirty="0" smtClean="0">
                <a:solidFill>
                  <a:srgbClr val="002060"/>
                </a:solidFill>
              </a:rPr>
              <a:t>Zdroj</a:t>
            </a:r>
            <a:r>
              <a:rPr lang="cs-CZ" sz="900" dirty="0">
                <a:solidFill>
                  <a:srgbClr val="002060"/>
                </a:solidFill>
              </a:rPr>
              <a:t>: [cit. </a:t>
            </a:r>
            <a:r>
              <a:rPr lang="cs-CZ" sz="900" dirty="0" smtClean="0">
                <a:solidFill>
                  <a:srgbClr val="002060"/>
                </a:solidFill>
              </a:rPr>
              <a:t>2013-03-20]. </a:t>
            </a:r>
            <a:r>
              <a:rPr lang="cs-CZ" sz="900" dirty="0">
                <a:solidFill>
                  <a:srgbClr val="002060"/>
                </a:solidFill>
              </a:rPr>
              <a:t>Dostupný pod licencí </a:t>
            </a:r>
            <a:r>
              <a:rPr lang="cs-CZ" sz="900" dirty="0" err="1">
                <a:solidFill>
                  <a:srgbClr val="002060"/>
                </a:solidFill>
              </a:rPr>
              <a:t>Creative</a:t>
            </a:r>
            <a:r>
              <a:rPr lang="cs-CZ" sz="900" dirty="0">
                <a:solidFill>
                  <a:srgbClr val="002060"/>
                </a:solidFill>
              </a:rPr>
              <a:t> </a:t>
            </a:r>
            <a:r>
              <a:rPr lang="cs-CZ" sz="900" dirty="0" err="1">
                <a:solidFill>
                  <a:srgbClr val="002060"/>
                </a:solidFill>
              </a:rPr>
              <a:t>Commons</a:t>
            </a:r>
            <a:r>
              <a:rPr lang="cs-CZ" sz="900" dirty="0">
                <a:solidFill>
                  <a:srgbClr val="002060"/>
                </a:solidFill>
              </a:rPr>
              <a:t> na WWW</a:t>
            </a:r>
            <a:r>
              <a:rPr lang="cs-CZ" sz="900" dirty="0" smtClean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r>
              <a:rPr lang="cs-CZ" sz="900" dirty="0">
                <a:solidFill>
                  <a:srgbClr val="002060"/>
                </a:solidFill>
                <a:hlinkClick r:id="rId2"/>
              </a:rPr>
              <a:t>http://</a:t>
            </a:r>
            <a:r>
              <a:rPr lang="cs-CZ" sz="900" dirty="0" smtClean="0">
                <a:solidFill>
                  <a:srgbClr val="002060"/>
                </a:solidFill>
                <a:hlinkClick r:id="rId2"/>
              </a:rPr>
              <a:t>commons.wikimedia.org/wiki/File%3AUk_map_scotland.png</a:t>
            </a: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5176" y="1484784"/>
            <a:ext cx="3816424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56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Places</a:t>
            </a:r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of</a:t>
            </a:r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Interest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002060"/>
                </a:solidFill>
              </a:rPr>
              <a:t>Edinburgh</a:t>
            </a:r>
          </a:p>
          <a:p>
            <a:r>
              <a:rPr lang="cs-CZ" sz="2400" dirty="0" smtClean="0">
                <a:solidFill>
                  <a:srgbClr val="002060"/>
                </a:solidFill>
              </a:rPr>
              <a:t>a </a:t>
            </a:r>
            <a:r>
              <a:rPr lang="cs-CZ" sz="2400" dirty="0" err="1" smtClean="0">
                <a:solidFill>
                  <a:srgbClr val="002060"/>
                </a:solidFill>
              </a:rPr>
              <a:t>hilly</a:t>
            </a:r>
            <a:r>
              <a:rPr lang="cs-CZ" sz="2400" dirty="0" smtClean="0">
                <a:solidFill>
                  <a:srgbClr val="002060"/>
                </a:solidFill>
              </a:rPr>
              <a:t> city, </a:t>
            </a:r>
            <a:r>
              <a:rPr lang="cs-CZ" sz="2400" dirty="0" err="1" smtClean="0">
                <a:solidFill>
                  <a:srgbClr val="002060"/>
                </a:solidFill>
              </a:rPr>
              <a:t>dating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from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mediaval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times</a:t>
            </a:r>
            <a:endParaRPr lang="cs-CZ" sz="2400" dirty="0" smtClean="0">
              <a:solidFill>
                <a:srgbClr val="002060"/>
              </a:solidFill>
            </a:endParaRPr>
          </a:p>
          <a:p>
            <a:r>
              <a:rPr lang="cs-CZ" sz="2400" dirty="0" err="1" smtClean="0">
                <a:solidFill>
                  <a:srgbClr val="002060"/>
                </a:solidFill>
              </a:rPr>
              <a:t>famous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for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its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castle</a:t>
            </a:r>
            <a:r>
              <a:rPr lang="cs-CZ" sz="2400" dirty="0" smtClean="0">
                <a:solidFill>
                  <a:srgbClr val="002060"/>
                </a:solidFill>
              </a:rPr>
              <a:t> and </a:t>
            </a:r>
            <a:r>
              <a:rPr lang="cs-CZ" sz="2400" dirty="0" err="1" smtClean="0">
                <a:solidFill>
                  <a:srgbClr val="002060"/>
                </a:solidFill>
              </a:rPr>
              <a:t>the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annual</a:t>
            </a:r>
            <a:r>
              <a:rPr lang="cs-CZ" sz="2400" dirty="0" smtClean="0">
                <a:solidFill>
                  <a:srgbClr val="002060"/>
                </a:solidFill>
              </a:rPr>
              <a:t> Edinburgh International Festival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002060"/>
                </a:solidFill>
              </a:rPr>
              <a:t>Aberdeen</a:t>
            </a:r>
          </a:p>
          <a:p>
            <a:r>
              <a:rPr lang="cs-CZ" sz="2400" dirty="0" smtClean="0">
                <a:solidFill>
                  <a:srgbClr val="002060"/>
                </a:solidFill>
              </a:rPr>
              <a:t>a </a:t>
            </a:r>
            <a:r>
              <a:rPr lang="cs-CZ" sz="2400" dirty="0" err="1" smtClean="0">
                <a:solidFill>
                  <a:srgbClr val="002060"/>
                </a:solidFill>
              </a:rPr>
              <a:t>chief</a:t>
            </a:r>
            <a:r>
              <a:rPr lang="cs-CZ" sz="2400" dirty="0" smtClean="0">
                <a:solidFill>
                  <a:srgbClr val="002060"/>
                </a:solidFill>
              </a:rPr>
              <a:t> city </a:t>
            </a:r>
            <a:r>
              <a:rPr lang="cs-CZ" sz="2400" dirty="0" err="1" smtClean="0">
                <a:solidFill>
                  <a:srgbClr val="002060"/>
                </a:solidFill>
              </a:rPr>
              <a:t>of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northern</a:t>
            </a:r>
            <a:r>
              <a:rPr lang="cs-CZ" sz="2400" dirty="0" smtClean="0">
                <a:solidFill>
                  <a:srgbClr val="002060"/>
                </a:solidFill>
              </a:rPr>
              <a:t> Scotland, a university city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002060"/>
                </a:solidFill>
              </a:rPr>
              <a:t>Glasgow</a:t>
            </a:r>
          </a:p>
          <a:p>
            <a:r>
              <a:rPr lang="cs-CZ" sz="2400" dirty="0" err="1" smtClean="0">
                <a:solidFill>
                  <a:srgbClr val="002060"/>
                </a:solidFill>
              </a:rPr>
              <a:t>an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industrial</a:t>
            </a:r>
            <a:r>
              <a:rPr lang="cs-CZ" sz="2400" dirty="0" smtClean="0">
                <a:solidFill>
                  <a:srgbClr val="002060"/>
                </a:solidFill>
              </a:rPr>
              <a:t> city and </a:t>
            </a:r>
            <a:r>
              <a:rPr lang="cs-CZ" sz="2400" dirty="0" err="1" smtClean="0">
                <a:solidFill>
                  <a:srgbClr val="002060"/>
                </a:solidFill>
              </a:rPr>
              <a:t>seaport</a:t>
            </a:r>
            <a:r>
              <a:rPr lang="cs-CZ" sz="2400" dirty="0" smtClean="0">
                <a:solidFill>
                  <a:srgbClr val="002060"/>
                </a:solidFill>
              </a:rPr>
              <a:t>, </a:t>
            </a:r>
            <a:r>
              <a:rPr lang="cs-CZ" sz="2400" dirty="0" err="1" smtClean="0">
                <a:solidFill>
                  <a:srgbClr val="002060"/>
                </a:solidFill>
              </a:rPr>
              <a:t>the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largest</a:t>
            </a:r>
            <a:r>
              <a:rPr lang="cs-CZ" sz="2400" dirty="0" smtClean="0">
                <a:solidFill>
                  <a:srgbClr val="002060"/>
                </a:solidFill>
              </a:rPr>
              <a:t> city in Scotland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002060"/>
                </a:solidFill>
              </a:rPr>
              <a:t>Loch Ness</a:t>
            </a:r>
          </a:p>
          <a:p>
            <a:r>
              <a:rPr lang="cs-CZ" sz="2400" dirty="0" smtClean="0">
                <a:solidFill>
                  <a:srgbClr val="002060"/>
                </a:solidFill>
              </a:rPr>
              <a:t>a </a:t>
            </a:r>
            <a:r>
              <a:rPr lang="cs-CZ" sz="2400" dirty="0" err="1" smtClean="0">
                <a:solidFill>
                  <a:srgbClr val="002060"/>
                </a:solidFill>
              </a:rPr>
              <a:t>sea</a:t>
            </a:r>
            <a:r>
              <a:rPr lang="cs-CZ" sz="2400" dirty="0" smtClean="0">
                <a:solidFill>
                  <a:srgbClr val="002060"/>
                </a:solidFill>
              </a:rPr>
              <a:t> monster </a:t>
            </a:r>
            <a:r>
              <a:rPr lang="cs-CZ" sz="2400" dirty="0" err="1" smtClean="0">
                <a:solidFill>
                  <a:srgbClr val="002060"/>
                </a:solidFill>
              </a:rPr>
              <a:t>called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Nessie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is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said</a:t>
            </a:r>
            <a:r>
              <a:rPr lang="cs-CZ" sz="2400" dirty="0" smtClean="0">
                <a:solidFill>
                  <a:srgbClr val="002060"/>
                </a:solidFill>
              </a:rPr>
              <a:t> to live in </a:t>
            </a:r>
            <a:r>
              <a:rPr lang="cs-CZ" sz="2400" dirty="0" err="1" smtClean="0">
                <a:solidFill>
                  <a:srgbClr val="002060"/>
                </a:solidFill>
              </a:rPr>
              <a:t>this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lake</a:t>
            </a:r>
            <a:r>
              <a:rPr lang="cs-CZ" sz="2400" dirty="0" smtClean="0">
                <a:solidFill>
                  <a:srgbClr val="002060"/>
                </a:solidFill>
              </a:rPr>
              <a:t> (loch)</a:t>
            </a:r>
            <a:endParaRPr lang="cs-CZ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172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Edinburgh/Loch Ness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3571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900" dirty="0" smtClean="0">
                <a:solidFill>
                  <a:srgbClr val="002060"/>
                </a:solidFill>
              </a:rPr>
              <a:t>Zdroj Edinburgh: </a:t>
            </a:r>
            <a:r>
              <a:rPr lang="cs-CZ" sz="900" dirty="0">
                <a:solidFill>
                  <a:srgbClr val="002060"/>
                </a:solidFill>
              </a:rPr>
              <a:t>[cit. 2013-03-20]. Dostupný pod licencí </a:t>
            </a:r>
            <a:r>
              <a:rPr lang="cs-CZ" sz="900" dirty="0" err="1">
                <a:solidFill>
                  <a:srgbClr val="002060"/>
                </a:solidFill>
              </a:rPr>
              <a:t>Creative</a:t>
            </a:r>
            <a:r>
              <a:rPr lang="cs-CZ" sz="900" dirty="0">
                <a:solidFill>
                  <a:srgbClr val="002060"/>
                </a:solidFill>
              </a:rPr>
              <a:t> </a:t>
            </a:r>
            <a:r>
              <a:rPr lang="cs-CZ" sz="900" dirty="0" err="1">
                <a:solidFill>
                  <a:srgbClr val="002060"/>
                </a:solidFill>
              </a:rPr>
              <a:t>Commons</a:t>
            </a:r>
            <a:r>
              <a:rPr lang="cs-CZ" sz="900" dirty="0">
                <a:solidFill>
                  <a:srgbClr val="002060"/>
                </a:solidFill>
              </a:rPr>
              <a:t> na WWW</a:t>
            </a:r>
            <a:r>
              <a:rPr lang="cs-CZ" sz="900" dirty="0" smtClean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r>
              <a:rPr lang="cs-CZ" sz="900" dirty="0">
                <a:hlinkClick r:id="rId2"/>
              </a:rPr>
              <a:t>http://</a:t>
            </a:r>
            <a:r>
              <a:rPr lang="cs-CZ" sz="900" dirty="0" smtClean="0">
                <a:hlinkClick r:id="rId2"/>
              </a:rPr>
              <a:t>commons.wikimedia.org/wiki/File:Edinburgh-castle.jpg</a:t>
            </a:r>
            <a:endParaRPr lang="cs-CZ" sz="900" dirty="0" smtClean="0"/>
          </a:p>
          <a:p>
            <a:pPr marL="0" indent="0">
              <a:buNone/>
            </a:pPr>
            <a:r>
              <a:rPr lang="cs-CZ" sz="900" dirty="0" smtClean="0">
                <a:solidFill>
                  <a:srgbClr val="002060"/>
                </a:solidFill>
              </a:rPr>
              <a:t>Zdroj Loch Ness: </a:t>
            </a:r>
            <a:r>
              <a:rPr lang="cs-CZ" sz="900" dirty="0">
                <a:solidFill>
                  <a:srgbClr val="002060"/>
                </a:solidFill>
              </a:rPr>
              <a:t>[cit. 2013-03-20]. Dostupný pod licencí </a:t>
            </a:r>
            <a:r>
              <a:rPr lang="cs-CZ" sz="900" dirty="0" err="1">
                <a:solidFill>
                  <a:srgbClr val="002060"/>
                </a:solidFill>
              </a:rPr>
              <a:t>Creative</a:t>
            </a:r>
            <a:r>
              <a:rPr lang="cs-CZ" sz="900" dirty="0">
                <a:solidFill>
                  <a:srgbClr val="002060"/>
                </a:solidFill>
              </a:rPr>
              <a:t> </a:t>
            </a:r>
            <a:r>
              <a:rPr lang="cs-CZ" sz="900" dirty="0" err="1">
                <a:solidFill>
                  <a:srgbClr val="002060"/>
                </a:solidFill>
              </a:rPr>
              <a:t>Commons</a:t>
            </a:r>
            <a:r>
              <a:rPr lang="cs-CZ" sz="900" dirty="0">
                <a:solidFill>
                  <a:srgbClr val="002060"/>
                </a:solidFill>
              </a:rPr>
              <a:t> na WWW:</a:t>
            </a:r>
          </a:p>
          <a:p>
            <a:pPr marL="0" indent="0">
              <a:buNone/>
            </a:pPr>
            <a:r>
              <a:rPr lang="cs-CZ" sz="900" dirty="0">
                <a:hlinkClick r:id="rId3"/>
              </a:rPr>
              <a:t>http://commons.wikimedia.org/wiki/File:LochNess2.jpg</a:t>
            </a:r>
            <a:endParaRPr lang="cs-CZ" sz="900" dirty="0" smtClean="0"/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684040"/>
            <a:ext cx="4176464" cy="430065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700808"/>
            <a:ext cx="4080172" cy="4300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02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Highland</a:t>
            </a:r>
            <a:r>
              <a:rPr lang="cs-CZ" sz="6000" dirty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6000" dirty="0" err="1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Games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err="1" smtClean="0">
                <a:solidFill>
                  <a:srgbClr val="002060"/>
                </a:solidFill>
              </a:rPr>
              <a:t>held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every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year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from</a:t>
            </a:r>
            <a:r>
              <a:rPr lang="cs-CZ" sz="2800" dirty="0" smtClean="0">
                <a:solidFill>
                  <a:srgbClr val="002060"/>
                </a:solidFill>
              </a:rPr>
              <a:t> May to </a:t>
            </a:r>
            <a:r>
              <a:rPr lang="cs-CZ" sz="2800" dirty="0" err="1" smtClean="0">
                <a:solidFill>
                  <a:srgbClr val="002060"/>
                </a:solidFill>
              </a:rPr>
              <a:t>September</a:t>
            </a:r>
            <a:endParaRPr lang="cs-CZ" sz="2800" dirty="0" smtClean="0">
              <a:solidFill>
                <a:srgbClr val="002060"/>
              </a:solidFill>
            </a:endParaRPr>
          </a:p>
          <a:p>
            <a:r>
              <a:rPr lang="cs-CZ" sz="2800" dirty="0" err="1" smtClean="0">
                <a:solidFill>
                  <a:srgbClr val="002060"/>
                </a:solidFill>
              </a:rPr>
              <a:t>all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round</a:t>
            </a:r>
            <a:r>
              <a:rPr lang="cs-CZ" sz="2800" dirty="0" smtClean="0">
                <a:solidFill>
                  <a:srgbClr val="002060"/>
                </a:solidFill>
              </a:rPr>
              <a:t> Scotland –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biggest</a:t>
            </a:r>
            <a:r>
              <a:rPr lang="cs-CZ" sz="2800" dirty="0" smtClean="0">
                <a:solidFill>
                  <a:srgbClr val="002060"/>
                </a:solidFill>
              </a:rPr>
              <a:t> are </a:t>
            </a:r>
            <a:r>
              <a:rPr lang="cs-CZ" sz="2800" dirty="0" err="1" smtClean="0">
                <a:solidFill>
                  <a:srgbClr val="002060"/>
                </a:solidFill>
              </a:rPr>
              <a:t>held</a:t>
            </a:r>
            <a:r>
              <a:rPr lang="cs-CZ" sz="2800" dirty="0" smtClean="0">
                <a:solidFill>
                  <a:srgbClr val="002060"/>
                </a:solidFill>
              </a:rPr>
              <a:t> in </a:t>
            </a:r>
            <a:r>
              <a:rPr lang="cs-CZ" sz="2800" dirty="0" err="1" smtClean="0">
                <a:solidFill>
                  <a:srgbClr val="002060"/>
                </a:solidFill>
              </a:rPr>
              <a:t>Cowal</a:t>
            </a:r>
            <a:endParaRPr lang="cs-CZ" sz="2800" dirty="0" smtClean="0">
              <a:solidFill>
                <a:srgbClr val="002060"/>
              </a:solidFill>
            </a:endParaRPr>
          </a:p>
          <a:p>
            <a:r>
              <a:rPr lang="cs-CZ" sz="2800" dirty="0" err="1" smtClean="0">
                <a:solidFill>
                  <a:srgbClr val="002060"/>
                </a:solidFill>
              </a:rPr>
              <a:t>bagpipers</a:t>
            </a:r>
            <a:r>
              <a:rPr lang="cs-CZ" sz="2800" dirty="0" smtClean="0">
                <a:solidFill>
                  <a:srgbClr val="002060"/>
                </a:solidFill>
              </a:rPr>
              <a:t> and </a:t>
            </a:r>
            <a:r>
              <a:rPr lang="cs-CZ" sz="2800" dirty="0" err="1" smtClean="0">
                <a:solidFill>
                  <a:srgbClr val="002060"/>
                </a:solidFill>
              </a:rPr>
              <a:t>drummers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performances</a:t>
            </a:r>
            <a:endParaRPr lang="cs-CZ" sz="2800" dirty="0" smtClean="0">
              <a:solidFill>
                <a:srgbClr val="002060"/>
              </a:solidFill>
            </a:endParaRPr>
          </a:p>
          <a:p>
            <a:r>
              <a:rPr lang="cs-CZ" sz="2800" dirty="0" smtClean="0">
                <a:solidFill>
                  <a:srgbClr val="002060"/>
                </a:solidFill>
              </a:rPr>
              <a:t>dancing </a:t>
            </a:r>
            <a:r>
              <a:rPr lang="cs-CZ" sz="2800" dirty="0" err="1" smtClean="0">
                <a:solidFill>
                  <a:srgbClr val="002060"/>
                </a:solidFill>
              </a:rPr>
              <a:t>competitions</a:t>
            </a:r>
            <a:endParaRPr lang="cs-CZ" sz="2800" dirty="0" smtClean="0">
              <a:solidFill>
                <a:srgbClr val="002060"/>
              </a:solidFill>
            </a:endParaRPr>
          </a:p>
          <a:p>
            <a:r>
              <a:rPr lang="cs-CZ" sz="2800" dirty="0" err="1" smtClean="0">
                <a:solidFill>
                  <a:srgbClr val="002060"/>
                </a:solidFill>
              </a:rPr>
              <a:t>traditional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games</a:t>
            </a:r>
            <a:r>
              <a:rPr lang="cs-CZ" sz="2800" dirty="0" smtClean="0">
                <a:solidFill>
                  <a:srgbClr val="002060"/>
                </a:solidFill>
              </a:rPr>
              <a:t> – </a:t>
            </a:r>
            <a:r>
              <a:rPr lang="cs-CZ" sz="2800" dirty="0" err="1" smtClean="0">
                <a:solidFill>
                  <a:srgbClr val="002060"/>
                </a:solidFill>
              </a:rPr>
              <a:t>throwing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hammer</a:t>
            </a:r>
            <a:r>
              <a:rPr lang="cs-CZ" sz="2800" dirty="0" smtClean="0">
                <a:solidFill>
                  <a:srgbClr val="002060"/>
                </a:solidFill>
              </a:rPr>
              <a:t> and </a:t>
            </a:r>
            <a:r>
              <a:rPr lang="cs-CZ" sz="2800" dirty="0" err="1" smtClean="0">
                <a:solidFill>
                  <a:srgbClr val="002060"/>
                </a:solidFill>
              </a:rPr>
              <a:t>tossing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caber</a:t>
            </a:r>
            <a:r>
              <a:rPr lang="cs-CZ" sz="2800" dirty="0" smtClean="0">
                <a:solidFill>
                  <a:srgbClr val="002060"/>
                </a:solidFill>
              </a:rPr>
              <a:t> (a </a:t>
            </a:r>
            <a:r>
              <a:rPr lang="cs-CZ" sz="2800" dirty="0" err="1" smtClean="0">
                <a:solidFill>
                  <a:srgbClr val="002060"/>
                </a:solidFill>
              </a:rPr>
              <a:t>large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tree-trunk</a:t>
            </a:r>
            <a:r>
              <a:rPr lang="cs-CZ" sz="2800" dirty="0" smtClean="0">
                <a:solidFill>
                  <a:srgbClr val="002060"/>
                </a:solidFill>
              </a:rPr>
              <a:t>)</a:t>
            </a:r>
          </a:p>
          <a:p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athletes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wear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traditional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skirts</a:t>
            </a:r>
            <a:r>
              <a:rPr lang="cs-CZ" sz="2800" dirty="0" smtClean="0">
                <a:solidFill>
                  <a:srgbClr val="002060"/>
                </a:solidFill>
              </a:rPr>
              <a:t> - </a:t>
            </a:r>
            <a:r>
              <a:rPr lang="cs-CZ" sz="2800" dirty="0" err="1" smtClean="0">
                <a:solidFill>
                  <a:srgbClr val="002060"/>
                </a:solidFill>
              </a:rPr>
              <a:t>kilts</a:t>
            </a:r>
            <a:r>
              <a:rPr lang="cs-CZ" sz="2800" dirty="0" smtClean="0">
                <a:solidFill>
                  <a:srgbClr val="002060"/>
                </a:solidFill>
              </a:rPr>
              <a:t> (</a:t>
            </a:r>
            <a:r>
              <a:rPr lang="cs-CZ" sz="2800" dirty="0" err="1" smtClean="0">
                <a:solidFill>
                  <a:srgbClr val="002060"/>
                </a:solidFill>
              </a:rPr>
              <a:t>with</a:t>
            </a:r>
            <a:r>
              <a:rPr lang="cs-CZ" sz="2800" dirty="0" smtClean="0">
                <a:solidFill>
                  <a:srgbClr val="002060"/>
                </a:solidFill>
              </a:rPr>
              <a:t> a </a:t>
            </a:r>
            <a:r>
              <a:rPr lang="cs-CZ" sz="2800" dirty="0" err="1" smtClean="0">
                <a:solidFill>
                  <a:srgbClr val="002060"/>
                </a:solidFill>
              </a:rPr>
              <a:t>sporran</a:t>
            </a:r>
            <a:r>
              <a:rPr lang="cs-CZ" sz="2800" dirty="0" smtClean="0">
                <a:solidFill>
                  <a:srgbClr val="002060"/>
                </a:solidFill>
              </a:rPr>
              <a:t> – a </a:t>
            </a:r>
            <a:r>
              <a:rPr lang="cs-CZ" sz="2800" dirty="0" err="1" smtClean="0">
                <a:solidFill>
                  <a:srgbClr val="002060"/>
                </a:solidFill>
              </a:rPr>
              <a:t>kind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of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purse</a:t>
            </a:r>
            <a:r>
              <a:rPr lang="cs-CZ" sz="2800" dirty="0" smtClean="0">
                <a:solidFill>
                  <a:srgbClr val="002060"/>
                </a:solidFill>
              </a:rPr>
              <a:t>)</a:t>
            </a:r>
            <a:endParaRPr lang="cs-CZ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12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Highland</a:t>
            </a:r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Games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sz="900" dirty="0"/>
          </a:p>
          <a:p>
            <a:pPr marL="0" indent="0">
              <a:buNone/>
            </a:pPr>
            <a:endParaRPr lang="cs-CZ" sz="900" dirty="0" smtClean="0"/>
          </a:p>
          <a:p>
            <a:pPr marL="0" indent="0">
              <a:buNone/>
            </a:pPr>
            <a:endParaRPr lang="cs-CZ" sz="900" dirty="0"/>
          </a:p>
          <a:p>
            <a:pPr marL="0" indent="0">
              <a:buNone/>
            </a:pPr>
            <a:endParaRPr lang="cs-CZ" sz="900" dirty="0" smtClean="0"/>
          </a:p>
          <a:p>
            <a:pPr marL="0" indent="0">
              <a:buNone/>
            </a:pPr>
            <a:endParaRPr lang="cs-CZ" sz="900" dirty="0"/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900" dirty="0" smtClean="0">
                <a:solidFill>
                  <a:srgbClr val="002060"/>
                </a:solidFill>
              </a:rPr>
              <a:t>Zdroj </a:t>
            </a:r>
            <a:r>
              <a:rPr lang="cs-CZ" sz="900" dirty="0" err="1" smtClean="0">
                <a:solidFill>
                  <a:srgbClr val="002060"/>
                </a:solidFill>
              </a:rPr>
              <a:t>caber</a:t>
            </a:r>
            <a:r>
              <a:rPr lang="cs-CZ" sz="900" dirty="0" smtClean="0">
                <a:solidFill>
                  <a:srgbClr val="002060"/>
                </a:solidFill>
              </a:rPr>
              <a:t> </a:t>
            </a:r>
            <a:r>
              <a:rPr lang="cs-CZ" sz="900" dirty="0" err="1" smtClean="0">
                <a:solidFill>
                  <a:srgbClr val="002060"/>
                </a:solidFill>
              </a:rPr>
              <a:t>tossing</a:t>
            </a:r>
            <a:r>
              <a:rPr lang="cs-CZ" sz="900" dirty="0" smtClean="0">
                <a:solidFill>
                  <a:srgbClr val="002060"/>
                </a:solidFill>
              </a:rPr>
              <a:t>: </a:t>
            </a:r>
            <a:r>
              <a:rPr lang="cs-CZ" sz="900" dirty="0">
                <a:solidFill>
                  <a:srgbClr val="002060"/>
                </a:solidFill>
              </a:rPr>
              <a:t>[cit. 2013-03-20]. Dostupný pod licencí </a:t>
            </a:r>
            <a:r>
              <a:rPr lang="cs-CZ" sz="900" dirty="0" err="1">
                <a:solidFill>
                  <a:srgbClr val="002060"/>
                </a:solidFill>
              </a:rPr>
              <a:t>Creative</a:t>
            </a:r>
            <a:r>
              <a:rPr lang="cs-CZ" sz="900" dirty="0">
                <a:solidFill>
                  <a:srgbClr val="002060"/>
                </a:solidFill>
              </a:rPr>
              <a:t> </a:t>
            </a:r>
            <a:r>
              <a:rPr lang="cs-CZ" sz="900" dirty="0" err="1">
                <a:solidFill>
                  <a:srgbClr val="002060"/>
                </a:solidFill>
              </a:rPr>
              <a:t>Commons</a:t>
            </a:r>
            <a:r>
              <a:rPr lang="cs-CZ" sz="900" dirty="0">
                <a:solidFill>
                  <a:srgbClr val="002060"/>
                </a:solidFill>
              </a:rPr>
              <a:t> na WWW</a:t>
            </a:r>
            <a:r>
              <a:rPr lang="cs-CZ" sz="900" dirty="0" smtClean="0">
                <a:solidFill>
                  <a:srgbClr val="002060"/>
                </a:solidFill>
              </a:rPr>
              <a:t>:</a:t>
            </a:r>
            <a:endParaRPr lang="cs-CZ" sz="900" dirty="0" smtClean="0"/>
          </a:p>
          <a:p>
            <a:pPr marL="0" indent="0">
              <a:buNone/>
            </a:pPr>
            <a:r>
              <a:rPr lang="cs-CZ" sz="900" dirty="0">
                <a:hlinkClick r:id="rId2"/>
              </a:rPr>
              <a:t>http://</a:t>
            </a:r>
            <a:r>
              <a:rPr lang="cs-CZ" sz="900" dirty="0" smtClean="0">
                <a:hlinkClick r:id="rId2"/>
              </a:rPr>
              <a:t>commons.wikimedia.org/wiki/File%3A2009_baumstammwerfen.jpg</a:t>
            </a:r>
            <a:endParaRPr lang="cs-CZ" sz="900" dirty="0" smtClean="0"/>
          </a:p>
          <a:p>
            <a:pPr marL="0" indent="0">
              <a:buNone/>
            </a:pPr>
            <a:r>
              <a:rPr lang="cs-CZ" sz="900" dirty="0" smtClean="0">
                <a:solidFill>
                  <a:srgbClr val="002060"/>
                </a:solidFill>
              </a:rPr>
              <a:t>Zdroj </a:t>
            </a:r>
            <a:r>
              <a:rPr lang="cs-CZ" sz="900" dirty="0" err="1" smtClean="0">
                <a:solidFill>
                  <a:srgbClr val="002060"/>
                </a:solidFill>
              </a:rPr>
              <a:t>bagpipers</a:t>
            </a:r>
            <a:r>
              <a:rPr lang="cs-CZ" sz="900" dirty="0" smtClean="0">
                <a:solidFill>
                  <a:srgbClr val="002060"/>
                </a:solidFill>
              </a:rPr>
              <a:t>: </a:t>
            </a:r>
            <a:r>
              <a:rPr lang="cs-CZ" sz="900" dirty="0">
                <a:solidFill>
                  <a:srgbClr val="002060"/>
                </a:solidFill>
              </a:rPr>
              <a:t>[cit. 2013-03-20]. Dostupný pod licencí </a:t>
            </a:r>
            <a:r>
              <a:rPr lang="cs-CZ" sz="900" dirty="0" err="1">
                <a:solidFill>
                  <a:srgbClr val="002060"/>
                </a:solidFill>
              </a:rPr>
              <a:t>Creative</a:t>
            </a:r>
            <a:r>
              <a:rPr lang="cs-CZ" sz="900" dirty="0">
                <a:solidFill>
                  <a:srgbClr val="002060"/>
                </a:solidFill>
              </a:rPr>
              <a:t> </a:t>
            </a:r>
            <a:r>
              <a:rPr lang="cs-CZ" sz="900" dirty="0" err="1">
                <a:solidFill>
                  <a:srgbClr val="002060"/>
                </a:solidFill>
              </a:rPr>
              <a:t>Commons</a:t>
            </a:r>
            <a:r>
              <a:rPr lang="cs-CZ" sz="900" dirty="0">
                <a:solidFill>
                  <a:srgbClr val="002060"/>
                </a:solidFill>
              </a:rPr>
              <a:t> na WWW</a:t>
            </a:r>
            <a:r>
              <a:rPr lang="cs-CZ" sz="900" dirty="0" smtClean="0">
                <a:solidFill>
                  <a:srgbClr val="002060"/>
                </a:solidFill>
              </a:rPr>
              <a:t>:</a:t>
            </a:r>
            <a:endParaRPr lang="cs-CZ" sz="900" dirty="0" smtClean="0"/>
          </a:p>
          <a:p>
            <a:pPr marL="0" indent="0">
              <a:buNone/>
            </a:pPr>
            <a:r>
              <a:rPr lang="cs-CZ" sz="900" dirty="0">
                <a:hlinkClick r:id="rId3"/>
              </a:rPr>
              <a:t>http://commons.wikimedia.org/wiki/File%3ABagpipers_(3414062968).</a:t>
            </a:r>
            <a:r>
              <a:rPr lang="cs-CZ" sz="900" dirty="0" smtClean="0">
                <a:hlinkClick r:id="rId3"/>
              </a:rPr>
              <a:t>jpg</a:t>
            </a:r>
            <a:endParaRPr lang="cs-CZ" sz="900" dirty="0" smtClean="0"/>
          </a:p>
          <a:p>
            <a:pPr marL="0" indent="0">
              <a:buNone/>
            </a:pPr>
            <a:endParaRPr lang="cs-CZ" sz="9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772816"/>
            <a:ext cx="4392488" cy="374441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782068"/>
            <a:ext cx="3510136" cy="4725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8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Questions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capital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of</a:t>
            </a:r>
            <a:r>
              <a:rPr lang="cs-CZ" sz="2400" b="1" dirty="0" smtClean="0">
                <a:solidFill>
                  <a:srgbClr val="002060"/>
                </a:solidFill>
              </a:rPr>
              <a:t> Scotland </a:t>
            </a:r>
            <a:r>
              <a:rPr lang="cs-CZ" sz="2400" b="1" dirty="0" err="1" smtClean="0">
                <a:solidFill>
                  <a:srgbClr val="002060"/>
                </a:solidFill>
              </a:rPr>
              <a:t>is</a:t>
            </a:r>
            <a:r>
              <a:rPr lang="cs-CZ" sz="2400" b="1" dirty="0" smtClean="0">
                <a:solidFill>
                  <a:srgbClr val="002060"/>
                </a:solidFill>
              </a:rPr>
              <a:t>:</a:t>
            </a:r>
          </a:p>
          <a:p>
            <a:pPr marL="457200" indent="-457200">
              <a:buAutoNum type="alphaLcParenR"/>
            </a:pPr>
            <a:r>
              <a:rPr lang="cs-CZ" sz="2400" b="1" dirty="0" smtClean="0">
                <a:solidFill>
                  <a:srgbClr val="002060"/>
                </a:solidFill>
              </a:rPr>
              <a:t>Aberdeen</a:t>
            </a:r>
            <a:r>
              <a:rPr lang="cs-CZ" sz="2400" b="1" dirty="0">
                <a:solidFill>
                  <a:srgbClr val="002060"/>
                </a:solidFill>
              </a:rPr>
              <a:t>	b) Edinburgh	c) </a:t>
            </a:r>
            <a:r>
              <a:rPr lang="cs-CZ" sz="2400" b="1" dirty="0" smtClean="0">
                <a:solidFill>
                  <a:srgbClr val="002060"/>
                </a:solidFill>
              </a:rPr>
              <a:t>Glasgow</a:t>
            </a:r>
          </a:p>
          <a:p>
            <a:pPr marL="457200" indent="-457200">
              <a:buAutoNum type="arabicPeriod" startAt="2"/>
            </a:pPr>
            <a:r>
              <a:rPr lang="cs-CZ" sz="2400" b="1" dirty="0" err="1" smtClean="0">
                <a:solidFill>
                  <a:srgbClr val="002060"/>
                </a:solidFill>
              </a:rPr>
              <a:t>What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>
                <a:solidFill>
                  <a:srgbClr val="002060"/>
                </a:solidFill>
              </a:rPr>
              <a:t>is</a:t>
            </a:r>
            <a:r>
              <a:rPr lang="cs-CZ" sz="2400" b="1" dirty="0">
                <a:solidFill>
                  <a:srgbClr val="002060"/>
                </a:solidFill>
              </a:rPr>
              <a:t> </a:t>
            </a:r>
            <a:r>
              <a:rPr lang="cs-CZ" sz="2400" b="1" dirty="0" err="1">
                <a:solidFill>
                  <a:srgbClr val="002060"/>
                </a:solidFill>
              </a:rPr>
              <a:t>the</a:t>
            </a:r>
            <a:r>
              <a:rPr lang="cs-CZ" sz="2400" b="1" dirty="0">
                <a:solidFill>
                  <a:srgbClr val="002060"/>
                </a:solidFill>
              </a:rPr>
              <a:t> </a:t>
            </a:r>
            <a:r>
              <a:rPr lang="cs-CZ" sz="2400" b="1" dirty="0" err="1">
                <a:solidFill>
                  <a:srgbClr val="002060"/>
                </a:solidFill>
              </a:rPr>
              <a:t>traditional</a:t>
            </a:r>
            <a:r>
              <a:rPr lang="cs-CZ" sz="2400" b="1" dirty="0">
                <a:solidFill>
                  <a:srgbClr val="002060"/>
                </a:solidFill>
              </a:rPr>
              <a:t> </a:t>
            </a:r>
            <a:r>
              <a:rPr lang="cs-CZ" sz="2400" b="1" dirty="0" err="1">
                <a:solidFill>
                  <a:srgbClr val="002060"/>
                </a:solidFill>
              </a:rPr>
              <a:t>Scottish</a:t>
            </a:r>
            <a:r>
              <a:rPr lang="cs-CZ" sz="2400" b="1" dirty="0">
                <a:solidFill>
                  <a:srgbClr val="002060"/>
                </a:solidFill>
              </a:rPr>
              <a:t> </a:t>
            </a:r>
            <a:r>
              <a:rPr lang="cs-CZ" sz="2400" b="1" dirty="0" err="1">
                <a:solidFill>
                  <a:srgbClr val="002060"/>
                </a:solidFill>
              </a:rPr>
              <a:t>skirt</a:t>
            </a:r>
            <a:r>
              <a:rPr lang="cs-CZ" sz="2400" b="1" dirty="0">
                <a:solidFill>
                  <a:srgbClr val="002060"/>
                </a:solidFill>
              </a:rPr>
              <a:t> </a:t>
            </a:r>
            <a:r>
              <a:rPr lang="cs-CZ" sz="2400" b="1" dirty="0" err="1">
                <a:solidFill>
                  <a:srgbClr val="002060"/>
                </a:solidFill>
              </a:rPr>
              <a:t>called</a:t>
            </a:r>
            <a:r>
              <a:rPr lang="cs-CZ" sz="2400" b="1" dirty="0" smtClean="0">
                <a:solidFill>
                  <a:srgbClr val="002060"/>
                </a:solidFill>
              </a:rPr>
              <a:t>?</a:t>
            </a:r>
          </a:p>
          <a:p>
            <a:pPr marL="457200" indent="-457200">
              <a:buAutoNum type="arabicPeriod" startAt="2"/>
            </a:pPr>
            <a:r>
              <a:rPr lang="cs-CZ" sz="2400" b="1" dirty="0" err="1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Scots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word</a:t>
            </a:r>
            <a:r>
              <a:rPr lang="cs-CZ" sz="2400" b="1" dirty="0" smtClean="0">
                <a:solidFill>
                  <a:srgbClr val="002060"/>
                </a:solidFill>
              </a:rPr>
              <a:t> LOCH </a:t>
            </a:r>
            <a:r>
              <a:rPr lang="cs-CZ" sz="2400" b="1" dirty="0" err="1" smtClean="0">
                <a:solidFill>
                  <a:srgbClr val="002060"/>
                </a:solidFill>
              </a:rPr>
              <a:t>means</a:t>
            </a:r>
            <a:r>
              <a:rPr lang="cs-CZ" sz="2400" b="1" dirty="0" smtClean="0">
                <a:solidFill>
                  <a:srgbClr val="002060"/>
                </a:solidFill>
              </a:rPr>
              <a:t>: </a:t>
            </a:r>
          </a:p>
          <a:p>
            <a:pPr marL="457200" indent="-457200">
              <a:buAutoNum type="alphaLcParenR"/>
            </a:pPr>
            <a:r>
              <a:rPr lang="cs-CZ" sz="2400" b="1" dirty="0" smtClean="0">
                <a:solidFill>
                  <a:srgbClr val="002060"/>
                </a:solidFill>
              </a:rPr>
              <a:t>a hole	b) a </a:t>
            </a:r>
            <a:r>
              <a:rPr lang="cs-CZ" sz="2400" b="1" dirty="0" err="1" smtClean="0">
                <a:solidFill>
                  <a:srgbClr val="002060"/>
                </a:solidFill>
              </a:rPr>
              <a:t>lake</a:t>
            </a:r>
            <a:r>
              <a:rPr lang="cs-CZ" sz="2400" b="1" dirty="0" smtClean="0">
                <a:solidFill>
                  <a:srgbClr val="002060"/>
                </a:solidFill>
              </a:rPr>
              <a:t>	c) a </a:t>
            </a:r>
            <a:r>
              <a:rPr lang="cs-CZ" sz="2400" b="1" dirty="0" err="1" smtClean="0">
                <a:solidFill>
                  <a:srgbClr val="002060"/>
                </a:solidFill>
              </a:rPr>
              <a:t>mountain</a:t>
            </a:r>
            <a:endParaRPr lang="cs-CZ" sz="24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400" b="1" dirty="0" smtClean="0">
                <a:solidFill>
                  <a:srgbClr val="002060"/>
                </a:solidFill>
              </a:rPr>
              <a:t>4.   </a:t>
            </a:r>
            <a:r>
              <a:rPr lang="cs-CZ" sz="2400" b="1" dirty="0" err="1" smtClean="0">
                <a:solidFill>
                  <a:srgbClr val="002060"/>
                </a:solidFill>
              </a:rPr>
              <a:t>What</a:t>
            </a:r>
            <a:r>
              <a:rPr lang="cs-CZ" sz="2400" b="1" dirty="0" smtClean="0">
                <a:solidFill>
                  <a:srgbClr val="002060"/>
                </a:solidFill>
              </a:rPr>
              <a:t> are </a:t>
            </a:r>
            <a:r>
              <a:rPr lang="cs-CZ" sz="2400" b="1" dirty="0" err="1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traditional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disciplines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at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Highland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Games</a:t>
            </a:r>
            <a:r>
              <a:rPr lang="cs-CZ" sz="2400" b="1" dirty="0" smtClean="0">
                <a:solidFill>
                  <a:srgbClr val="002060"/>
                </a:solidFill>
              </a:rPr>
              <a:t>? </a:t>
            </a:r>
            <a:endParaRPr lang="cs-CZ" sz="24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000" dirty="0" smtClean="0">
              <a:solidFill>
                <a:srgbClr val="002060"/>
              </a:solidFill>
            </a:endParaRPr>
          </a:p>
          <a:p>
            <a:pPr marL="514350" indent="-514350">
              <a:buAutoNum type="alphaLcParenR"/>
            </a:pP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02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Answer</a:t>
            </a:r>
            <a:r>
              <a:rPr lang="cs-CZ" sz="54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Key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2400" dirty="0">
                <a:solidFill>
                  <a:srgbClr val="002060"/>
                </a:solidFill>
              </a:rPr>
              <a:t>b</a:t>
            </a:r>
            <a:r>
              <a:rPr lang="cs-CZ" sz="2400" dirty="0" smtClean="0">
                <a:solidFill>
                  <a:srgbClr val="002060"/>
                </a:solidFill>
              </a:rPr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err="1" smtClean="0">
                <a:solidFill>
                  <a:srgbClr val="002060"/>
                </a:solidFill>
              </a:rPr>
              <a:t>It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is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called</a:t>
            </a:r>
            <a:r>
              <a:rPr lang="cs-CZ" sz="2400" dirty="0" smtClean="0">
                <a:solidFill>
                  <a:srgbClr val="002060"/>
                </a:solidFill>
              </a:rPr>
              <a:t> a kilt.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>
                <a:solidFill>
                  <a:srgbClr val="002060"/>
                </a:solidFill>
              </a:rPr>
              <a:t>b).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err="1" smtClean="0">
                <a:solidFill>
                  <a:srgbClr val="002060"/>
                </a:solidFill>
              </a:rPr>
              <a:t>The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traditional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disciplines</a:t>
            </a:r>
            <a:r>
              <a:rPr lang="cs-CZ" sz="2400" dirty="0" smtClean="0">
                <a:solidFill>
                  <a:srgbClr val="002060"/>
                </a:solidFill>
              </a:rPr>
              <a:t> are </a:t>
            </a:r>
            <a:r>
              <a:rPr lang="cs-CZ" sz="2400" dirty="0" err="1" smtClean="0">
                <a:solidFill>
                  <a:srgbClr val="002060"/>
                </a:solidFill>
              </a:rPr>
              <a:t>tossing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the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caber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or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throwing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the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hammer</a:t>
            </a:r>
            <a:r>
              <a:rPr lang="cs-CZ" sz="2400" dirty="0" smtClean="0">
                <a:solidFill>
                  <a:srgbClr val="002060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52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9582</TotalTime>
  <Words>553</Words>
  <Application>Microsoft Office PowerPoint</Application>
  <PresentationFormat>Předvádění na obrazovce (4:3)</PresentationFormat>
  <Paragraphs>154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Prezentace aplikace PowerPoint</vt:lpstr>
      <vt:lpstr>Scotland – Basic Facts</vt:lpstr>
      <vt:lpstr>Scotland - Map</vt:lpstr>
      <vt:lpstr>Places of Interest</vt:lpstr>
      <vt:lpstr>Edinburgh/Loch Ness</vt:lpstr>
      <vt:lpstr>Highland Games</vt:lpstr>
      <vt:lpstr>Highland Games</vt:lpstr>
      <vt:lpstr>Questions</vt:lpstr>
      <vt:lpstr>Answer Key</vt:lpstr>
      <vt:lpstr>Source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školy: Autor:</dc:title>
  <dc:creator>NB</dc:creator>
  <cp:lastModifiedBy>Lucie Babišová</cp:lastModifiedBy>
  <cp:revision>939</cp:revision>
  <dcterms:created xsi:type="dcterms:W3CDTF">2011-12-27T20:15:32Z</dcterms:created>
  <dcterms:modified xsi:type="dcterms:W3CDTF">2013-06-20T17:48:25Z</dcterms:modified>
</cp:coreProperties>
</file>