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9" r:id="rId2"/>
    <p:sldId id="260" r:id="rId3"/>
    <p:sldId id="264" r:id="rId4"/>
    <p:sldId id="268" r:id="rId5"/>
    <p:sldId id="265" r:id="rId6"/>
    <p:sldId id="266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ons.wikimedia.org/wiki/File:Uk_map_wales.p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ommons.wikimedia.org/wiki/File:Flag_of_Wales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ernafon_Northeast_Tower.jpg" TargetMode="External"/><Relationship Id="rId2" Type="http://schemas.openxmlformats.org/officeDocument/2006/relationships/hyperlink" Target="http://commons.wikimedia.org/wiki/File:Eastgate_Clock,_Chester_(1)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087964"/>
              </p:ext>
            </p:extLst>
          </p:nvPr>
        </p:nvGraphicFramePr>
        <p:xfrm>
          <a:off x="413284" y="1704114"/>
          <a:ext cx="8280920" cy="5059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United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Kingdom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Wales</a:t>
                      </a:r>
                    </a:p>
                    <a:p>
                      <a:pPr algn="l"/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septima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Capital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castle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city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walls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flag,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language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customs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25. 3. 2013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Wales – Basic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Facts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a part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UK </a:t>
            </a:r>
            <a:r>
              <a:rPr lang="cs-CZ" sz="2800" dirty="0" err="1" smtClean="0">
                <a:solidFill>
                  <a:srgbClr val="002060"/>
                </a:solidFill>
              </a:rPr>
              <a:t>since</a:t>
            </a:r>
            <a:r>
              <a:rPr lang="cs-CZ" sz="2800" dirty="0" smtClean="0">
                <a:solidFill>
                  <a:srgbClr val="002060"/>
                </a:solidFill>
              </a:rPr>
              <a:t> 1282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capital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Cardiff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the country has retained a distinct cultural identity and is officially </a:t>
            </a:r>
            <a:r>
              <a:rPr lang="en-US" sz="2800" dirty="0" smtClean="0">
                <a:solidFill>
                  <a:srgbClr val="002060"/>
                </a:solidFill>
              </a:rPr>
              <a:t>bilingual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English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Welsh</a:t>
            </a:r>
            <a:r>
              <a:rPr lang="cs-CZ" sz="2800" dirty="0" smtClean="0">
                <a:solidFill>
                  <a:srgbClr val="002060"/>
                </a:solidFill>
              </a:rPr>
              <a:t>/</a:t>
            </a:r>
            <a:r>
              <a:rPr lang="cs-CZ" sz="2800" b="1" dirty="0" err="1" smtClean="0">
                <a:solidFill>
                  <a:srgbClr val="002060"/>
                </a:solidFill>
              </a:rPr>
              <a:t>Cymry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sz="2800" dirty="0">
                <a:solidFill>
                  <a:srgbClr val="002060"/>
                </a:solidFill>
              </a:rPr>
              <a:t>has a distinctive culture including its own language, customs, holidays and </a:t>
            </a:r>
            <a:r>
              <a:rPr lang="en-US" sz="2800" dirty="0" smtClean="0">
                <a:solidFill>
                  <a:srgbClr val="002060"/>
                </a:solidFill>
              </a:rPr>
              <a:t>music</a:t>
            </a:r>
            <a:r>
              <a:rPr lang="cs-CZ" sz="2800" dirty="0" smtClean="0">
                <a:solidFill>
                  <a:srgbClr val="002060"/>
                </a:solidFill>
              </a:rPr>
              <a:t> (Wales has </a:t>
            </a:r>
            <a:r>
              <a:rPr lang="cs-CZ" sz="2800" dirty="0" err="1" smtClean="0">
                <a:solidFill>
                  <a:srgbClr val="002060"/>
                </a:solidFill>
              </a:rPr>
              <a:t>its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own</a:t>
            </a:r>
            <a:r>
              <a:rPr lang="cs-CZ" sz="2800" dirty="0" smtClean="0">
                <a:solidFill>
                  <a:srgbClr val="002060"/>
                </a:solidFill>
              </a:rPr>
              <a:t> flag)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t</a:t>
            </a:r>
            <a:r>
              <a:rPr lang="en-US" sz="2800" dirty="0" smtClean="0">
                <a:solidFill>
                  <a:srgbClr val="002060"/>
                </a:solidFill>
              </a:rPr>
              <a:t>he </a:t>
            </a:r>
            <a:r>
              <a:rPr lang="en-US" sz="2800" dirty="0">
                <a:solidFill>
                  <a:srgbClr val="002060"/>
                </a:solidFill>
              </a:rPr>
              <a:t>daffodil and the leek are also symbols of </a:t>
            </a:r>
            <a:r>
              <a:rPr lang="en-US" sz="2800" dirty="0" smtClean="0">
                <a:solidFill>
                  <a:srgbClr val="002060"/>
                </a:solidFill>
              </a:rPr>
              <a:t>Wales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en-US" sz="2800" b="1" dirty="0">
                <a:solidFill>
                  <a:srgbClr val="002060"/>
                </a:solidFill>
              </a:rPr>
              <a:t>Prince of Wales </a:t>
            </a:r>
            <a:r>
              <a:rPr lang="en-US" sz="2800" dirty="0">
                <a:solidFill>
                  <a:srgbClr val="002060"/>
                </a:solidFill>
              </a:rPr>
              <a:t>(Welsh: </a:t>
            </a:r>
            <a:r>
              <a:rPr lang="en-US" sz="2800" dirty="0" err="1">
                <a:solidFill>
                  <a:srgbClr val="002060"/>
                </a:solidFill>
              </a:rPr>
              <a:t>Tywysog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Cymru</a:t>
            </a:r>
            <a:r>
              <a:rPr lang="en-US" sz="2800" dirty="0">
                <a:solidFill>
                  <a:srgbClr val="002060"/>
                </a:solidFill>
              </a:rPr>
              <a:t>) </a:t>
            </a:r>
            <a:r>
              <a:rPr lang="cs-CZ" sz="2800" dirty="0">
                <a:solidFill>
                  <a:srgbClr val="002060"/>
                </a:solidFill>
              </a:rPr>
              <a:t>-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a title traditionally granted to the heir apparent to the reigning monarch of the </a:t>
            </a:r>
            <a:r>
              <a:rPr lang="en-US" sz="2800" dirty="0" smtClean="0">
                <a:solidFill>
                  <a:srgbClr val="002060"/>
                </a:solidFill>
              </a:rPr>
              <a:t>U</a:t>
            </a:r>
            <a:r>
              <a:rPr lang="cs-CZ" sz="2800" dirty="0" smtClean="0">
                <a:solidFill>
                  <a:srgbClr val="002060"/>
                </a:solidFill>
              </a:rPr>
              <a:t>K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Wales - Map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</a:t>
            </a:r>
            <a:r>
              <a:rPr lang="cs-CZ" sz="900" dirty="0">
                <a:solidFill>
                  <a:srgbClr val="002060"/>
                </a:solidFill>
              </a:rPr>
              <a:t>: [cit. </a:t>
            </a:r>
            <a:r>
              <a:rPr lang="cs-CZ" sz="900" dirty="0" smtClean="0">
                <a:solidFill>
                  <a:srgbClr val="002060"/>
                </a:solidFill>
              </a:rPr>
              <a:t>2013-03-25</a:t>
            </a:r>
            <a:r>
              <a:rPr lang="cs-CZ" sz="900" dirty="0">
                <a:solidFill>
                  <a:srgbClr val="002060"/>
                </a:solidFill>
              </a:rPr>
              <a:t>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900" dirty="0" smtClean="0">
                <a:solidFill>
                  <a:srgbClr val="002060"/>
                </a:solidFill>
                <a:hlinkClick r:id="rId2"/>
              </a:rPr>
              <a:t>commons.wikimedia.org/wiki/File%3AUk_map_wales.png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484784"/>
            <a:ext cx="381642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Wales - </a:t>
            </a:r>
            <a:r>
              <a:rPr lang="cs-CZ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Flag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</a:t>
            </a:r>
            <a:r>
              <a:rPr lang="cs-CZ" sz="900" dirty="0">
                <a:solidFill>
                  <a:srgbClr val="002060"/>
                </a:solidFill>
              </a:rPr>
              <a:t>: [cit. 2013-03-25]. 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hlinkClick r:id="rId2"/>
              </a:rPr>
              <a:t>http://</a:t>
            </a:r>
            <a:r>
              <a:rPr lang="cs-CZ" sz="900" dirty="0" smtClean="0">
                <a:hlinkClick r:id="rId2"/>
              </a:rPr>
              <a:t>commons.wikimedia.org/wiki/File:Flag_of_Wales.svg</a:t>
            </a:r>
            <a:endParaRPr lang="cs-CZ" sz="900" dirty="0" smtClean="0"/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700808"/>
            <a:ext cx="7338392" cy="448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96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Places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of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Interest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Cardiff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capital</a:t>
            </a:r>
            <a:r>
              <a:rPr lang="cs-CZ" sz="2800" dirty="0" smtClean="0">
                <a:solidFill>
                  <a:srgbClr val="002060"/>
                </a:solidFill>
              </a:rPr>
              <a:t>, a </a:t>
            </a:r>
            <a:r>
              <a:rPr lang="cs-CZ" sz="2800" dirty="0" err="1" smtClean="0">
                <a:solidFill>
                  <a:srgbClr val="002060"/>
                </a:solidFill>
              </a:rPr>
              <a:t>financial</a:t>
            </a:r>
            <a:r>
              <a:rPr lang="cs-CZ" sz="2800" dirty="0" smtClean="0">
                <a:solidFill>
                  <a:srgbClr val="002060"/>
                </a:solidFill>
              </a:rPr>
              <a:t> center, a </a:t>
            </a:r>
            <a:r>
              <a:rPr lang="cs-CZ" sz="2800" dirty="0" err="1" smtClean="0">
                <a:solidFill>
                  <a:srgbClr val="002060"/>
                </a:solidFill>
              </a:rPr>
              <a:t>univerity</a:t>
            </a:r>
            <a:r>
              <a:rPr lang="cs-CZ" sz="2800" dirty="0" smtClean="0">
                <a:solidFill>
                  <a:srgbClr val="002060"/>
                </a:solidFill>
              </a:rPr>
              <a:t> city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famous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for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its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castle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built</a:t>
            </a:r>
            <a:r>
              <a:rPr lang="cs-CZ" sz="2800" dirty="0" smtClean="0">
                <a:solidFill>
                  <a:srgbClr val="002060"/>
                </a:solidFill>
              </a:rPr>
              <a:t> in 1100's on Roman </a:t>
            </a:r>
            <a:r>
              <a:rPr lang="cs-CZ" sz="2800" dirty="0" err="1" smtClean="0">
                <a:solidFill>
                  <a:srgbClr val="002060"/>
                </a:solidFill>
              </a:rPr>
              <a:t>fort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Llangollen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home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International Musical </a:t>
            </a:r>
            <a:r>
              <a:rPr lang="cs-CZ" sz="2800" dirty="0" err="1" smtClean="0">
                <a:solidFill>
                  <a:srgbClr val="002060"/>
                </a:solidFill>
              </a:rPr>
              <a:t>Eisteddfod</a:t>
            </a:r>
            <a:r>
              <a:rPr lang="cs-CZ" sz="2800" dirty="0" smtClean="0">
                <a:solidFill>
                  <a:srgbClr val="002060"/>
                </a:solidFill>
              </a:rPr>
              <a:t> – a </a:t>
            </a:r>
            <a:r>
              <a:rPr lang="cs-CZ" sz="2800" dirty="0" err="1" smtClean="0">
                <a:solidFill>
                  <a:srgbClr val="002060"/>
                </a:solidFill>
              </a:rPr>
              <a:t>famous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singing</a:t>
            </a:r>
            <a:r>
              <a:rPr lang="cs-CZ" sz="2800" dirty="0" smtClean="0">
                <a:solidFill>
                  <a:srgbClr val="002060"/>
                </a:solidFill>
              </a:rPr>
              <a:t> and dancing festival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Chester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 one of the best preserved walled cities in Britain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Caernarfon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famous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for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its</a:t>
            </a:r>
            <a:r>
              <a:rPr lang="cs-CZ" sz="2800" dirty="0" smtClean="0">
                <a:solidFill>
                  <a:srgbClr val="002060"/>
                </a:solidFill>
              </a:rPr>
              <a:t> medieval </a:t>
            </a:r>
            <a:r>
              <a:rPr lang="cs-CZ" sz="2800" dirty="0" err="1" smtClean="0">
                <a:solidFill>
                  <a:srgbClr val="002060"/>
                </a:solidFill>
              </a:rPr>
              <a:t>castle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fortification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Chester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/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Caernarfon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astle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</a:t>
            </a:r>
            <a:r>
              <a:rPr lang="cs-CZ" sz="800" dirty="0">
                <a:solidFill>
                  <a:srgbClr val="002060"/>
                </a:solidFill>
              </a:rPr>
              <a:t>: [cit. 2013-03-25]. Dostupný pod licencí </a:t>
            </a:r>
            <a:r>
              <a:rPr lang="cs-CZ" sz="800" dirty="0" err="1">
                <a:solidFill>
                  <a:srgbClr val="002060"/>
                </a:solidFill>
              </a:rPr>
              <a:t>Creative</a:t>
            </a:r>
            <a:r>
              <a:rPr lang="cs-CZ" sz="800" dirty="0">
                <a:solidFill>
                  <a:srgbClr val="002060"/>
                </a:solidFill>
              </a:rPr>
              <a:t> </a:t>
            </a:r>
            <a:r>
              <a:rPr lang="cs-CZ" sz="800" dirty="0" err="1">
                <a:solidFill>
                  <a:srgbClr val="002060"/>
                </a:solidFill>
              </a:rPr>
              <a:t>Commons</a:t>
            </a:r>
            <a:r>
              <a:rPr lang="cs-CZ" sz="800" dirty="0">
                <a:solidFill>
                  <a:srgbClr val="002060"/>
                </a:solidFill>
              </a:rPr>
              <a:t> na WWW</a:t>
            </a:r>
            <a:r>
              <a:rPr lang="cs-CZ" sz="8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800" dirty="0">
                <a:solidFill>
                  <a:srgbClr val="002060"/>
                </a:solidFill>
                <a:hlinkClick r:id="rId2"/>
              </a:rPr>
              <a:t>http://commons.wikimedia.org/wiki/File%3AEastgate_Clock%2C_Chester_(1).</a:t>
            </a:r>
            <a:r>
              <a:rPr lang="cs-CZ" sz="800" dirty="0" smtClean="0">
                <a:solidFill>
                  <a:srgbClr val="002060"/>
                </a:solidFill>
                <a:hlinkClick r:id="rId2"/>
              </a:rPr>
              <a:t>JPG</a:t>
            </a: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>
                <a:solidFill>
                  <a:srgbClr val="002060"/>
                </a:solidFill>
              </a:rPr>
              <a:t>Zdroj: [cit. 2013-03-25]. Dostupný pod licencí </a:t>
            </a:r>
            <a:r>
              <a:rPr lang="cs-CZ" sz="800" dirty="0" err="1">
                <a:solidFill>
                  <a:srgbClr val="002060"/>
                </a:solidFill>
              </a:rPr>
              <a:t>Creative</a:t>
            </a:r>
            <a:r>
              <a:rPr lang="cs-CZ" sz="800" dirty="0">
                <a:solidFill>
                  <a:srgbClr val="002060"/>
                </a:solidFill>
              </a:rPr>
              <a:t> </a:t>
            </a:r>
            <a:r>
              <a:rPr lang="cs-CZ" sz="800" dirty="0" err="1">
                <a:solidFill>
                  <a:srgbClr val="002060"/>
                </a:solidFill>
              </a:rPr>
              <a:t>Commons</a:t>
            </a:r>
            <a:r>
              <a:rPr lang="cs-CZ" sz="800" dirty="0">
                <a:solidFill>
                  <a:srgbClr val="002060"/>
                </a:solidFill>
              </a:rPr>
              <a:t> na WWW</a:t>
            </a:r>
            <a:r>
              <a:rPr lang="cs-CZ" sz="8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800" dirty="0">
                <a:hlinkClick r:id="rId3"/>
              </a:rPr>
              <a:t>http://commons.wikimedia.org/wiki/File:Caernafon_Northeast_Tower.jpg</a:t>
            </a:r>
            <a:endParaRPr lang="cs-CZ" sz="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72816"/>
            <a:ext cx="3600400" cy="432048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72816"/>
            <a:ext cx="3578607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capital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>
                <a:solidFill>
                  <a:srgbClr val="002060"/>
                </a:solidFill>
              </a:rPr>
              <a:t>W</a:t>
            </a:r>
            <a:r>
              <a:rPr lang="cs-CZ" sz="2800" b="1" dirty="0" smtClean="0">
                <a:solidFill>
                  <a:srgbClr val="002060"/>
                </a:solidFill>
              </a:rPr>
              <a:t>ales?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are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official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languages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Wales?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are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symbols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country?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name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city </a:t>
            </a:r>
            <a:r>
              <a:rPr lang="cs-CZ" sz="2800" b="1" dirty="0" err="1" smtClean="0">
                <a:solidFill>
                  <a:srgbClr val="002060"/>
                </a:solidFill>
              </a:rPr>
              <a:t>famous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for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its</a:t>
            </a:r>
            <a:r>
              <a:rPr lang="cs-CZ" sz="2800" b="1" dirty="0" smtClean="0">
                <a:solidFill>
                  <a:srgbClr val="002060"/>
                </a:solidFill>
              </a:rPr>
              <a:t> city </a:t>
            </a:r>
            <a:r>
              <a:rPr lang="cs-CZ" sz="2800" b="1" dirty="0" err="1" smtClean="0">
                <a:solidFill>
                  <a:srgbClr val="002060"/>
                </a:solidFill>
              </a:rPr>
              <a:t>walls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Cardiff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English</a:t>
            </a:r>
            <a:r>
              <a:rPr lang="cs-CZ" sz="2400" dirty="0" smtClean="0">
                <a:solidFill>
                  <a:srgbClr val="002060"/>
                </a:solidFill>
              </a:rPr>
              <a:t> and </a:t>
            </a:r>
            <a:r>
              <a:rPr lang="cs-CZ" sz="2400" dirty="0" err="1" smtClean="0">
                <a:solidFill>
                  <a:srgbClr val="002060"/>
                </a:solidFill>
              </a:rPr>
              <a:t>Welsh</a:t>
            </a:r>
            <a:r>
              <a:rPr lang="cs-CZ" sz="2400" dirty="0" smtClean="0">
                <a:solidFill>
                  <a:srgbClr val="002060"/>
                </a:solidFill>
              </a:rPr>
              <a:t>/</a:t>
            </a:r>
            <a:r>
              <a:rPr lang="cs-CZ" sz="2400" dirty="0" err="1" smtClean="0">
                <a:solidFill>
                  <a:srgbClr val="002060"/>
                </a:solidFill>
              </a:rPr>
              <a:t>Cymry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daffodil</a:t>
            </a:r>
            <a:r>
              <a:rPr lang="cs-CZ" sz="2400" dirty="0" smtClean="0">
                <a:solidFill>
                  <a:srgbClr val="002060"/>
                </a:solidFill>
              </a:rPr>
              <a:t> and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leek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Chester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9544</TotalTime>
  <Words>504</Words>
  <Application>Microsoft Office PowerPoint</Application>
  <PresentationFormat>Předvádění na obrazovce (4:3)</PresentationFormat>
  <Paragraphs>133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Wales – Basic Facts</vt:lpstr>
      <vt:lpstr>Wales - Map</vt:lpstr>
      <vt:lpstr>Wales - Flag</vt:lpstr>
      <vt:lpstr>Places of Interest</vt:lpstr>
      <vt:lpstr>Chester/Caernarfon Castle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934</cp:revision>
  <dcterms:created xsi:type="dcterms:W3CDTF">2011-12-27T20:15:32Z</dcterms:created>
  <dcterms:modified xsi:type="dcterms:W3CDTF">2013-06-20T17:48:10Z</dcterms:modified>
</cp:coreProperties>
</file>