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9" r:id="rId2"/>
    <p:sldId id="260" r:id="rId3"/>
    <p:sldId id="264" r:id="rId4"/>
    <p:sldId id="265" r:id="rId5"/>
    <p:sldId id="266" r:id="rId6"/>
    <p:sldId id="267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Uk_map_northern_ireland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Giant's_Causeway_(17).JPG" TargetMode="External"/><Relationship Id="rId2" Type="http://schemas.openxmlformats.org/officeDocument/2006/relationships/hyperlink" Target="http://commons.wikimedia.org/wiki/File:Palm_House_Botanic_Garden_Belfast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988359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Northern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Ireland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Capital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places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interest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conflict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discrimination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22. 3. 2013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Northern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Ireland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– Basic </a:t>
            </a:r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acts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a part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UK </a:t>
            </a:r>
            <a:r>
              <a:rPr lang="en-US" sz="2800" dirty="0">
                <a:solidFill>
                  <a:srgbClr val="002060"/>
                </a:solidFill>
              </a:rPr>
              <a:t>in the north-east of the island of </a:t>
            </a:r>
            <a:r>
              <a:rPr lang="en-US" sz="2800" dirty="0" smtClean="0">
                <a:solidFill>
                  <a:srgbClr val="002060"/>
                </a:solidFill>
              </a:rPr>
              <a:t>Ireland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symbol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country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shamrock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created </a:t>
            </a:r>
            <a:r>
              <a:rPr lang="en-US" sz="2800" dirty="0">
                <a:solidFill>
                  <a:srgbClr val="002060"/>
                </a:solidFill>
              </a:rPr>
              <a:t>in 1921, when Ireland was partitioned between Northern Ireland and Southern Ireland </a:t>
            </a:r>
            <a:r>
              <a:rPr lang="cs-CZ" sz="2800" dirty="0" smtClean="0">
                <a:solidFill>
                  <a:srgbClr val="002060"/>
                </a:solidFill>
              </a:rPr>
              <a:t>(u</a:t>
            </a:r>
            <a:r>
              <a:rPr lang="en-US" sz="2800" dirty="0" err="1" smtClean="0">
                <a:solidFill>
                  <a:srgbClr val="002060"/>
                </a:solidFill>
              </a:rPr>
              <a:t>nlike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Southern Ireland, which would become the Irish Free State in 1922, the majority of the population of Northern Ireland wanted to remain within the </a:t>
            </a:r>
            <a:r>
              <a:rPr lang="en-US" sz="2800" dirty="0" smtClean="0">
                <a:solidFill>
                  <a:srgbClr val="002060"/>
                </a:solidFill>
              </a:rPr>
              <a:t>U</a:t>
            </a:r>
            <a:r>
              <a:rPr lang="cs-CZ" sz="2800" dirty="0" smtClean="0">
                <a:solidFill>
                  <a:srgbClr val="002060"/>
                </a:solidFill>
              </a:rPr>
              <a:t>K)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largely self-governing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some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areas are reserved for the Government of the </a:t>
            </a:r>
            <a:r>
              <a:rPr lang="en-US" sz="2800" dirty="0" smtClean="0">
                <a:solidFill>
                  <a:srgbClr val="002060"/>
                </a:solidFill>
              </a:rPr>
              <a:t>U</a:t>
            </a:r>
            <a:r>
              <a:rPr lang="cs-CZ" sz="2800" dirty="0" smtClean="0">
                <a:solidFill>
                  <a:srgbClr val="002060"/>
                </a:solidFill>
              </a:rPr>
              <a:t>K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capital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Belfast</a:t>
            </a: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Northern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reland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- Map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</a:t>
            </a:r>
            <a:r>
              <a:rPr lang="cs-CZ" sz="800" dirty="0">
                <a:solidFill>
                  <a:srgbClr val="002060"/>
                </a:solidFill>
              </a:rPr>
              <a:t>: [cit. </a:t>
            </a:r>
            <a:r>
              <a:rPr lang="cs-CZ" sz="800" dirty="0" smtClean="0">
                <a:solidFill>
                  <a:srgbClr val="002060"/>
                </a:solidFill>
              </a:rPr>
              <a:t>2013-03-22]. </a:t>
            </a:r>
            <a:r>
              <a:rPr lang="cs-CZ" sz="800" dirty="0">
                <a:solidFill>
                  <a:srgbClr val="002060"/>
                </a:solidFill>
              </a:rPr>
              <a:t>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8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800" dirty="0" smtClean="0">
                <a:solidFill>
                  <a:srgbClr val="002060"/>
                </a:solidFill>
                <a:hlinkClick r:id="rId2"/>
              </a:rPr>
              <a:t>commons.wikimedia.org/wiki/File%3AUk_map_northern_ireland.png</a:t>
            </a: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00206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340768"/>
            <a:ext cx="374441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Places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Interest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600" b="1" dirty="0" smtClean="0">
                <a:solidFill>
                  <a:srgbClr val="002060"/>
                </a:solidFill>
              </a:rPr>
              <a:t>Belfast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capital</a:t>
            </a:r>
            <a:r>
              <a:rPr lang="cs-CZ" sz="3000" dirty="0" smtClean="0">
                <a:solidFill>
                  <a:srgbClr val="002060"/>
                </a:solidFill>
              </a:rPr>
              <a:t> city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an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industrial</a:t>
            </a:r>
            <a:r>
              <a:rPr lang="cs-CZ" sz="3000" dirty="0" smtClean="0">
                <a:solidFill>
                  <a:srgbClr val="002060"/>
                </a:solidFill>
              </a:rPr>
              <a:t> port and university city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Ulster Museum and </a:t>
            </a:r>
            <a:r>
              <a:rPr lang="cs-CZ" sz="3000" dirty="0" err="1" smtClean="0">
                <a:solidFill>
                  <a:srgbClr val="002060"/>
                </a:solidFill>
              </a:rPr>
              <a:t>Botanical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Gardens</a:t>
            </a:r>
            <a:endParaRPr lang="cs-CZ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3900" b="1" dirty="0" err="1" smtClean="0">
                <a:solidFill>
                  <a:srgbClr val="002060"/>
                </a:solidFill>
              </a:rPr>
              <a:t>Giant's</a:t>
            </a:r>
            <a:r>
              <a:rPr lang="cs-CZ" sz="3900" b="1" dirty="0" smtClean="0">
                <a:solidFill>
                  <a:srgbClr val="002060"/>
                </a:solidFill>
              </a:rPr>
              <a:t> </a:t>
            </a:r>
            <a:r>
              <a:rPr lang="cs-CZ" sz="3900" b="1" dirty="0" err="1">
                <a:solidFill>
                  <a:srgbClr val="002060"/>
                </a:solidFill>
              </a:rPr>
              <a:t>C</a:t>
            </a:r>
            <a:r>
              <a:rPr lang="cs-CZ" sz="3900" b="1" dirty="0" err="1" smtClean="0">
                <a:solidFill>
                  <a:srgbClr val="002060"/>
                </a:solidFill>
              </a:rPr>
              <a:t>auseway</a:t>
            </a:r>
            <a:endParaRPr lang="cs-CZ" sz="3900" b="1" dirty="0">
              <a:solidFill>
                <a:srgbClr val="002060"/>
              </a:solidFill>
            </a:endParaRPr>
          </a:p>
          <a:p>
            <a:r>
              <a:rPr lang="cs-CZ" sz="3000" dirty="0" smtClean="0">
                <a:solidFill>
                  <a:srgbClr val="002060"/>
                </a:solidFill>
              </a:rPr>
              <a:t>a natural </a:t>
            </a:r>
            <a:r>
              <a:rPr lang="cs-CZ" sz="3000" dirty="0" err="1" smtClean="0">
                <a:solidFill>
                  <a:srgbClr val="002060"/>
                </a:solidFill>
              </a:rPr>
              <a:t>wonder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along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north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coast</a:t>
            </a:r>
            <a:endParaRPr lang="cs-CZ" sz="3000" dirty="0" smtClean="0">
              <a:solidFill>
                <a:srgbClr val="002060"/>
              </a:solidFill>
            </a:endParaRPr>
          </a:p>
          <a:p>
            <a:r>
              <a:rPr lang="cs-CZ" sz="3000" dirty="0" err="1" smtClean="0">
                <a:solidFill>
                  <a:srgbClr val="002060"/>
                </a:solidFill>
              </a:rPr>
              <a:t>formed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hexagonal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columns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basalt rock</a:t>
            </a: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Belfast/</a:t>
            </a:r>
            <a:r>
              <a:rPr lang="cs-CZ" sz="5000" b="1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Giant's</a:t>
            </a:r>
            <a:r>
              <a:rPr lang="cs-CZ" sz="5000" b="1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0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Causeway</a:t>
            </a:r>
            <a:endParaRPr lang="cs-CZ" sz="50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</a:rPr>
              <a:t>Zdroj: [cit. 2013-03-22]. Dostupný pod licencí </a:t>
            </a:r>
            <a:r>
              <a:rPr lang="cs-CZ" sz="1000" dirty="0" smtClean="0">
                <a:solidFill>
                  <a:srgbClr val="002060"/>
                </a:solidFill>
              </a:rPr>
              <a:t>public </a:t>
            </a:r>
            <a:r>
              <a:rPr lang="cs-CZ" sz="1000" dirty="0" err="1" smtClean="0">
                <a:solidFill>
                  <a:srgbClr val="002060"/>
                </a:solidFill>
              </a:rPr>
              <a:t>domain</a:t>
            </a:r>
            <a:r>
              <a:rPr lang="cs-CZ" sz="1000" dirty="0" smtClean="0">
                <a:solidFill>
                  <a:srgbClr val="002060"/>
                </a:solidFill>
              </a:rPr>
              <a:t> na </a:t>
            </a:r>
            <a:r>
              <a:rPr lang="cs-CZ" sz="1000" dirty="0">
                <a:solidFill>
                  <a:srgbClr val="002060"/>
                </a:solidFill>
              </a:rPr>
              <a:t>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1000" dirty="0" smtClean="0">
                <a:solidFill>
                  <a:srgbClr val="002060"/>
                </a:solidFill>
                <a:hlinkClick r:id="rId2"/>
              </a:rPr>
              <a:t>commons.wikimedia.org/wiki/File%3APalm_House_Botanic_Garden_Belfast.jpg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</a:rPr>
              <a:t>Zdroj: [cit. 2013-03-22]. Dostupný pod licencí </a:t>
            </a:r>
            <a:r>
              <a:rPr lang="cs-CZ" sz="1000" dirty="0" err="1" smtClean="0">
                <a:solidFill>
                  <a:srgbClr val="002060"/>
                </a:solidFill>
              </a:rPr>
              <a:t>creative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commons</a:t>
            </a:r>
            <a:r>
              <a:rPr lang="cs-CZ" sz="1000" dirty="0" smtClean="0">
                <a:solidFill>
                  <a:srgbClr val="002060"/>
                </a:solidFill>
              </a:rPr>
              <a:t> na </a:t>
            </a:r>
            <a:r>
              <a:rPr lang="cs-CZ" sz="1000" dirty="0">
                <a:solidFill>
                  <a:srgbClr val="002060"/>
                </a:solidFill>
              </a:rPr>
              <a:t>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  <a:hlinkClick r:id="rId3"/>
              </a:rPr>
              <a:t>http://commons.wikimedia.org/wiki/File%3AGiant's_Causeway_(17).</a:t>
            </a:r>
            <a:r>
              <a:rPr lang="cs-CZ" sz="1000" dirty="0" smtClean="0">
                <a:solidFill>
                  <a:srgbClr val="002060"/>
                </a:solidFill>
                <a:hlinkClick r:id="rId3"/>
              </a:rPr>
              <a:t>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4176464" cy="439248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556792"/>
            <a:ext cx="3888432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Troubles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en-US" sz="2600" dirty="0">
                <a:solidFill>
                  <a:srgbClr val="002060"/>
                </a:solidFill>
              </a:rPr>
              <a:t>starting in the late 1960s, consisted of about thirty years of </a:t>
            </a:r>
            <a:r>
              <a:rPr lang="en-US" sz="2600" dirty="0" smtClean="0">
                <a:solidFill>
                  <a:srgbClr val="002060"/>
                </a:solidFill>
              </a:rPr>
              <a:t>violence </a:t>
            </a:r>
            <a:r>
              <a:rPr lang="en-US" sz="2600" dirty="0">
                <a:solidFill>
                  <a:srgbClr val="002060"/>
                </a:solidFill>
              </a:rPr>
              <a:t>between elements of Northern Ireland's nationalist community (principally Roman Catholic) and unionist community (principally Protestant) during which 3,254 people were </a:t>
            </a:r>
            <a:r>
              <a:rPr lang="en-US" sz="2600" dirty="0" smtClean="0">
                <a:solidFill>
                  <a:srgbClr val="002060"/>
                </a:solidFill>
              </a:rPr>
              <a:t>killed</a:t>
            </a:r>
            <a:endParaRPr lang="cs-CZ" sz="2600" dirty="0" smtClean="0">
              <a:solidFill>
                <a:srgbClr val="002060"/>
              </a:solidFill>
            </a:endParaRPr>
          </a:p>
          <a:p>
            <a:r>
              <a:rPr lang="cs-CZ" sz="2600" dirty="0" smtClean="0">
                <a:solidFill>
                  <a:srgbClr val="002060"/>
                </a:solidFill>
              </a:rPr>
              <a:t>t</a:t>
            </a:r>
            <a:r>
              <a:rPr lang="en-US" sz="2600" dirty="0" smtClean="0">
                <a:solidFill>
                  <a:srgbClr val="002060"/>
                </a:solidFill>
              </a:rPr>
              <a:t>he </a:t>
            </a:r>
            <a:r>
              <a:rPr lang="en-US" sz="2600" dirty="0">
                <a:solidFill>
                  <a:srgbClr val="002060"/>
                </a:solidFill>
              </a:rPr>
              <a:t>conflict was caused by the disputed status of Northern Ireland within the </a:t>
            </a:r>
            <a:r>
              <a:rPr lang="en-US" sz="2600" dirty="0" smtClean="0">
                <a:solidFill>
                  <a:srgbClr val="002060"/>
                </a:solidFill>
              </a:rPr>
              <a:t>U</a:t>
            </a:r>
            <a:r>
              <a:rPr lang="cs-CZ" sz="2600" dirty="0" smtClean="0">
                <a:solidFill>
                  <a:srgbClr val="002060"/>
                </a:solidFill>
              </a:rPr>
              <a:t>K </a:t>
            </a:r>
            <a:r>
              <a:rPr lang="en-US" sz="2600" dirty="0" smtClean="0">
                <a:solidFill>
                  <a:srgbClr val="002060"/>
                </a:solidFill>
              </a:rPr>
              <a:t>and </a:t>
            </a:r>
            <a:r>
              <a:rPr lang="en-US" sz="2600" dirty="0">
                <a:solidFill>
                  <a:srgbClr val="002060"/>
                </a:solidFill>
              </a:rPr>
              <a:t>the discrimination against the nationalist minority by the dominant unionist </a:t>
            </a:r>
            <a:r>
              <a:rPr lang="en-US" sz="2600" dirty="0" smtClean="0">
                <a:solidFill>
                  <a:srgbClr val="002060"/>
                </a:solidFill>
              </a:rPr>
              <a:t>majority</a:t>
            </a:r>
            <a:endParaRPr lang="cs-CZ" sz="2600" dirty="0" smtClean="0">
              <a:solidFill>
                <a:srgbClr val="002060"/>
              </a:solidFill>
            </a:endParaRPr>
          </a:p>
          <a:p>
            <a:r>
              <a:rPr lang="cs-CZ" sz="2600" dirty="0" smtClean="0">
                <a:solidFill>
                  <a:srgbClr val="002060"/>
                </a:solidFill>
              </a:rPr>
              <a:t>i</a:t>
            </a:r>
            <a:r>
              <a:rPr lang="en-US" sz="2600" dirty="0" smtClean="0">
                <a:solidFill>
                  <a:srgbClr val="002060"/>
                </a:solidFill>
              </a:rPr>
              <a:t>n </a:t>
            </a:r>
            <a:r>
              <a:rPr lang="en-US" sz="2600" dirty="0">
                <a:solidFill>
                  <a:srgbClr val="002060"/>
                </a:solidFill>
              </a:rPr>
              <a:t>1973, Northern Ireland held a referendum to determine if it should remain in the </a:t>
            </a:r>
            <a:r>
              <a:rPr lang="en-US" sz="2600" dirty="0" smtClean="0">
                <a:solidFill>
                  <a:srgbClr val="002060"/>
                </a:solidFill>
              </a:rPr>
              <a:t>U</a:t>
            </a:r>
            <a:r>
              <a:rPr lang="cs-CZ" sz="2600" dirty="0" smtClean="0">
                <a:solidFill>
                  <a:srgbClr val="002060"/>
                </a:solidFill>
              </a:rPr>
              <a:t>K</a:t>
            </a:r>
            <a:r>
              <a:rPr lang="en-US" sz="2600" dirty="0" smtClean="0">
                <a:solidFill>
                  <a:srgbClr val="002060"/>
                </a:solidFill>
              </a:rPr>
              <a:t>, </a:t>
            </a:r>
            <a:r>
              <a:rPr lang="en-US" sz="2600" dirty="0">
                <a:solidFill>
                  <a:srgbClr val="002060"/>
                </a:solidFill>
              </a:rPr>
              <a:t>or be part of a united </a:t>
            </a:r>
            <a:r>
              <a:rPr lang="en-US" sz="2600" dirty="0" smtClean="0">
                <a:solidFill>
                  <a:srgbClr val="002060"/>
                </a:solidFill>
              </a:rPr>
              <a:t>Ireland</a:t>
            </a:r>
            <a:r>
              <a:rPr lang="cs-CZ" sz="2600" dirty="0" smtClean="0">
                <a:solidFill>
                  <a:srgbClr val="002060"/>
                </a:solidFill>
              </a:rPr>
              <a:t> - t</a:t>
            </a:r>
            <a:r>
              <a:rPr lang="en-US" sz="2600" dirty="0" smtClean="0">
                <a:solidFill>
                  <a:srgbClr val="002060"/>
                </a:solidFill>
              </a:rPr>
              <a:t>he </a:t>
            </a:r>
            <a:r>
              <a:rPr lang="en-US" sz="2600" dirty="0">
                <a:solidFill>
                  <a:srgbClr val="002060"/>
                </a:solidFill>
              </a:rPr>
              <a:t>vote went heavily in </a:t>
            </a:r>
            <a:r>
              <a:rPr lang="en-US" sz="2600" dirty="0" err="1">
                <a:solidFill>
                  <a:srgbClr val="002060"/>
                </a:solidFill>
              </a:rPr>
              <a:t>favour</a:t>
            </a:r>
            <a:r>
              <a:rPr lang="en-US" sz="2600" dirty="0">
                <a:solidFill>
                  <a:srgbClr val="002060"/>
                </a:solidFill>
              </a:rPr>
              <a:t> (98.9%) of maintaining the status quo </a:t>
            </a:r>
            <a:endParaRPr lang="cs-CZ" sz="2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capital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Northern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Ireland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are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places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interest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that</a:t>
            </a:r>
            <a:r>
              <a:rPr lang="cs-CZ" sz="2800" b="1" dirty="0" smtClean="0">
                <a:solidFill>
                  <a:srgbClr val="002060"/>
                </a:solidFill>
              </a:rPr>
              <a:t> are </a:t>
            </a:r>
            <a:r>
              <a:rPr lang="cs-CZ" sz="2800" b="1" dirty="0" err="1" smtClean="0">
                <a:solidFill>
                  <a:srgbClr val="002060"/>
                </a:solidFill>
              </a:rPr>
              <a:t>popular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among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tourists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When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did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Northern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Ireland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become</a:t>
            </a:r>
            <a:r>
              <a:rPr lang="cs-CZ" sz="2800" b="1" dirty="0" smtClean="0">
                <a:solidFill>
                  <a:srgbClr val="002060"/>
                </a:solidFill>
              </a:rPr>
              <a:t> a part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UK?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Who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head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Northern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Ireland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symbol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country?</a:t>
            </a:r>
          </a:p>
          <a:p>
            <a:pPr marL="514350" indent="-514350">
              <a:buFont typeface="+mj-lt"/>
              <a:buAutoNum type="arabicPeriod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Belfast.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Belfast, </a:t>
            </a:r>
            <a:r>
              <a:rPr lang="cs-CZ" sz="2400" dirty="0" err="1" smtClean="0">
                <a:solidFill>
                  <a:srgbClr val="002060"/>
                </a:solidFill>
              </a:rPr>
              <a:t>Giant's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Causeway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In 1921.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British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monarch</a:t>
            </a:r>
            <a:r>
              <a:rPr lang="cs-CZ" sz="2400" dirty="0" smtClean="0">
                <a:solidFill>
                  <a:srgbClr val="002060"/>
                </a:solidFill>
              </a:rPr>
              <a:t> –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Queen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It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shamrock</a:t>
            </a:r>
            <a:r>
              <a:rPr lang="cs-CZ" sz="2400" smtClean="0">
                <a:solidFill>
                  <a:srgbClr val="002060"/>
                </a:solidFill>
              </a:rPr>
              <a:t>.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9543</TotalTime>
  <Words>594</Words>
  <Application>Microsoft Office PowerPoint</Application>
  <PresentationFormat>Předvádění na obrazovce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Northern Ireland – Basic Facts</vt:lpstr>
      <vt:lpstr>Northern Ireland - Map</vt:lpstr>
      <vt:lpstr>Places of Interest</vt:lpstr>
      <vt:lpstr>Belfast/Giant's Causeway</vt:lpstr>
      <vt:lpstr>The Troubles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935</cp:revision>
  <dcterms:created xsi:type="dcterms:W3CDTF">2011-12-27T20:15:32Z</dcterms:created>
  <dcterms:modified xsi:type="dcterms:W3CDTF">2013-06-20T17:47:58Z</dcterms:modified>
</cp:coreProperties>
</file>