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1"/>
  </p:notesMasterIdLst>
  <p:sldIdLst>
    <p:sldId id="259" r:id="rId2"/>
    <p:sldId id="260" r:id="rId3"/>
    <p:sldId id="264" r:id="rId4"/>
    <p:sldId id="265" r:id="rId5"/>
    <p:sldId id="266" r:id="rId6"/>
    <p:sldId id="267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66"/>
    <a:srgbClr val="000000"/>
    <a:srgbClr val="00FF00"/>
    <a:srgbClr val="003300"/>
    <a:srgbClr val="00FF99"/>
    <a:srgbClr val="FF00FF"/>
    <a:srgbClr val="9900CC"/>
    <a:srgbClr val="00FF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22" autoAdjust="0"/>
    <p:restoredTop sz="95341" autoAdjust="0"/>
  </p:normalViewPr>
  <p:slideViewPr>
    <p:cSldViewPr>
      <p:cViewPr>
        <p:scale>
          <a:sx n="75" d="100"/>
          <a:sy n="75" d="100"/>
        </p:scale>
        <p:origin x="-1146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45662-10A7-4752-9E2D-8B5796096519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239D7-A7E0-4AFA-8120-5D3156E3F5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3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96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05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81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84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11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31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35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155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90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57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23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0B7D5-8AB3-4E2B-8F6E-19D0CDD954B3}" type="datetimeFigureOut">
              <a:rPr lang="cs-CZ" smtClean="0"/>
              <a:pPr/>
              <a:t>20.6.2013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4FD92-0FE5-4C8A-BCD2-88CA5A5D42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33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ommons.wikimedia.org/wiki/File:Uk_map_northern_ireland.p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Giant's_Causeway_(17).JPG" TargetMode="External"/><Relationship Id="rId2" Type="http://schemas.openxmlformats.org/officeDocument/2006/relationships/hyperlink" Target="http://commons.wikimedia.org/wiki/File:Palm_House_Botanic_Garden_Belfast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988359"/>
              </p:ext>
            </p:extLst>
          </p:nvPr>
        </p:nvGraphicFramePr>
        <p:xfrm>
          <a:off x="413284" y="1704114"/>
          <a:ext cx="8280920" cy="498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The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United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Kingdom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–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Northern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1" baseline="0" smtClean="0">
                          <a:latin typeface="Arial" pitchFamily="34" charset="0"/>
                          <a:cs typeface="Arial" pitchFamily="34" charset="0"/>
                        </a:rPr>
                        <a:t>Ireland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Seminář z anglického jazyka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, septima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Reálie anglicky 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mluvících 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zemí I.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Jedná se o prezentaci s výkladem, obrázky a úkoly. 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Capital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places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of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interest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conflict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discrimination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Lucie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Babišová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22. 3. 2013 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03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Northern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Ireland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– Basic </a:t>
            </a:r>
            <a:r>
              <a:rPr lang="cs-CZ" sz="6000" dirty="0" err="1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F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acts</a:t>
            </a:r>
            <a:endParaRPr lang="cs-CZ" sz="60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2060"/>
                </a:solidFill>
              </a:rPr>
              <a:t>a part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UK </a:t>
            </a:r>
            <a:r>
              <a:rPr lang="en-US" sz="2800" dirty="0">
                <a:solidFill>
                  <a:srgbClr val="002060"/>
                </a:solidFill>
              </a:rPr>
              <a:t>in the north-east of the island of </a:t>
            </a:r>
            <a:r>
              <a:rPr lang="en-US" sz="2800" dirty="0" smtClean="0">
                <a:solidFill>
                  <a:srgbClr val="002060"/>
                </a:solidFill>
              </a:rPr>
              <a:t>Ireland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symbol </a:t>
            </a:r>
            <a:r>
              <a:rPr lang="cs-CZ" sz="2800" dirty="0" err="1" smtClean="0">
                <a:solidFill>
                  <a:srgbClr val="002060"/>
                </a:solidFill>
              </a:rPr>
              <a:t>of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country </a:t>
            </a:r>
            <a:r>
              <a:rPr lang="cs-CZ" sz="2800" dirty="0" err="1" smtClean="0">
                <a:solidFill>
                  <a:srgbClr val="002060"/>
                </a:solidFill>
              </a:rPr>
              <a:t>is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shamrock</a:t>
            </a:r>
            <a:endParaRPr lang="cs-CZ" sz="2800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created </a:t>
            </a:r>
            <a:r>
              <a:rPr lang="en-US" sz="2800" dirty="0">
                <a:solidFill>
                  <a:srgbClr val="002060"/>
                </a:solidFill>
              </a:rPr>
              <a:t>in 1921, when Ireland was partitioned between Northern Ireland and Southern Ireland </a:t>
            </a:r>
            <a:r>
              <a:rPr lang="cs-CZ" sz="2800" dirty="0" smtClean="0">
                <a:solidFill>
                  <a:srgbClr val="002060"/>
                </a:solidFill>
              </a:rPr>
              <a:t>(u</a:t>
            </a:r>
            <a:r>
              <a:rPr lang="en-US" sz="2800" dirty="0" err="1" smtClean="0">
                <a:solidFill>
                  <a:srgbClr val="002060"/>
                </a:solidFill>
              </a:rPr>
              <a:t>nlike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Southern Ireland, which would become the Irish Free State in 1922, the majority of the population of Northern Ireland wanted to remain within the </a:t>
            </a:r>
            <a:r>
              <a:rPr lang="en-US" sz="2800" dirty="0" smtClean="0">
                <a:solidFill>
                  <a:srgbClr val="002060"/>
                </a:solidFill>
              </a:rPr>
              <a:t>U</a:t>
            </a:r>
            <a:r>
              <a:rPr lang="cs-CZ" sz="2800" dirty="0" smtClean="0">
                <a:solidFill>
                  <a:srgbClr val="002060"/>
                </a:solidFill>
              </a:rPr>
              <a:t>K)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largely self-governing</a:t>
            </a:r>
            <a:r>
              <a:rPr lang="cs-CZ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err="1" smtClean="0">
                <a:solidFill>
                  <a:srgbClr val="002060"/>
                </a:solidFill>
              </a:rPr>
              <a:t>some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areas are reserved for the Government of the </a:t>
            </a:r>
            <a:r>
              <a:rPr lang="en-US" sz="2800" dirty="0" smtClean="0">
                <a:solidFill>
                  <a:srgbClr val="002060"/>
                </a:solidFill>
              </a:rPr>
              <a:t>U</a:t>
            </a:r>
            <a:r>
              <a:rPr lang="cs-CZ" sz="2800" dirty="0" smtClean="0">
                <a:solidFill>
                  <a:srgbClr val="002060"/>
                </a:solidFill>
              </a:rPr>
              <a:t>K</a:t>
            </a:r>
          </a:p>
          <a:p>
            <a:r>
              <a:rPr lang="cs-CZ" sz="2800" dirty="0" err="1" smtClean="0">
                <a:solidFill>
                  <a:srgbClr val="002060"/>
                </a:solidFill>
              </a:rPr>
              <a:t>the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capital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is</a:t>
            </a:r>
            <a:r>
              <a:rPr lang="cs-CZ" sz="2800" dirty="0" smtClean="0">
                <a:solidFill>
                  <a:srgbClr val="002060"/>
                </a:solidFill>
              </a:rPr>
              <a:t> Belfast</a:t>
            </a:r>
          </a:p>
          <a:p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50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Northern</a:t>
            </a:r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5400" dirty="0" err="1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I</a:t>
            </a:r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reland</a:t>
            </a:r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- Map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8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800" dirty="0" smtClean="0">
                <a:solidFill>
                  <a:srgbClr val="002060"/>
                </a:solidFill>
              </a:rPr>
              <a:t>Zdroj</a:t>
            </a:r>
            <a:r>
              <a:rPr lang="cs-CZ" sz="800" dirty="0">
                <a:solidFill>
                  <a:srgbClr val="002060"/>
                </a:solidFill>
              </a:rPr>
              <a:t>: [cit. </a:t>
            </a:r>
            <a:r>
              <a:rPr lang="cs-CZ" sz="800" dirty="0" smtClean="0">
                <a:solidFill>
                  <a:srgbClr val="002060"/>
                </a:solidFill>
              </a:rPr>
              <a:t>2013-03-22]. </a:t>
            </a:r>
            <a:r>
              <a:rPr lang="cs-CZ" sz="800" dirty="0">
                <a:solidFill>
                  <a:srgbClr val="002060"/>
                </a:solidFill>
              </a:rPr>
              <a:t>Dostupný pod licencí </a:t>
            </a:r>
            <a:r>
              <a:rPr lang="cs-CZ" sz="800" dirty="0" err="1">
                <a:solidFill>
                  <a:srgbClr val="002060"/>
                </a:solidFill>
              </a:rPr>
              <a:t>Creative</a:t>
            </a:r>
            <a:r>
              <a:rPr lang="cs-CZ" sz="800" dirty="0">
                <a:solidFill>
                  <a:srgbClr val="002060"/>
                </a:solidFill>
              </a:rPr>
              <a:t> </a:t>
            </a:r>
            <a:r>
              <a:rPr lang="cs-CZ" sz="800" dirty="0" err="1">
                <a:solidFill>
                  <a:srgbClr val="002060"/>
                </a:solidFill>
              </a:rPr>
              <a:t>Commons</a:t>
            </a:r>
            <a:r>
              <a:rPr lang="cs-CZ" sz="800" dirty="0">
                <a:solidFill>
                  <a:srgbClr val="002060"/>
                </a:solidFill>
              </a:rPr>
              <a:t> na WWW</a:t>
            </a:r>
            <a:r>
              <a:rPr lang="cs-CZ" sz="800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cs-CZ" sz="800" dirty="0">
                <a:solidFill>
                  <a:srgbClr val="002060"/>
                </a:solidFill>
                <a:hlinkClick r:id="rId2"/>
              </a:rPr>
              <a:t>http://</a:t>
            </a:r>
            <a:r>
              <a:rPr lang="cs-CZ" sz="800" dirty="0" smtClean="0">
                <a:solidFill>
                  <a:srgbClr val="002060"/>
                </a:solidFill>
                <a:hlinkClick r:id="rId2"/>
              </a:rPr>
              <a:t>commons.wikimedia.org/wiki/File%3AUk_map_northern_ireland.png</a:t>
            </a:r>
            <a:endParaRPr lang="cs-CZ" sz="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b="1" dirty="0" smtClean="0">
              <a:solidFill>
                <a:srgbClr val="00206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340768"/>
            <a:ext cx="3744416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56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Places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of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Interest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600" b="1" dirty="0" smtClean="0">
                <a:solidFill>
                  <a:srgbClr val="002060"/>
                </a:solidFill>
              </a:rPr>
              <a:t>Belfast</a:t>
            </a:r>
          </a:p>
          <a:p>
            <a:r>
              <a:rPr lang="cs-CZ" sz="3000" dirty="0" err="1" smtClean="0">
                <a:solidFill>
                  <a:srgbClr val="002060"/>
                </a:solidFill>
              </a:rPr>
              <a:t>the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capital</a:t>
            </a:r>
            <a:r>
              <a:rPr lang="cs-CZ" sz="3000" dirty="0" smtClean="0">
                <a:solidFill>
                  <a:srgbClr val="002060"/>
                </a:solidFill>
              </a:rPr>
              <a:t> city</a:t>
            </a:r>
          </a:p>
          <a:p>
            <a:r>
              <a:rPr lang="cs-CZ" sz="3000" dirty="0" err="1" smtClean="0">
                <a:solidFill>
                  <a:srgbClr val="002060"/>
                </a:solidFill>
              </a:rPr>
              <a:t>an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industrial</a:t>
            </a:r>
            <a:r>
              <a:rPr lang="cs-CZ" sz="3000" dirty="0" smtClean="0">
                <a:solidFill>
                  <a:srgbClr val="002060"/>
                </a:solidFill>
              </a:rPr>
              <a:t> port and university city</a:t>
            </a:r>
          </a:p>
          <a:p>
            <a:r>
              <a:rPr lang="cs-CZ" sz="3000" dirty="0" err="1" smtClean="0">
                <a:solidFill>
                  <a:srgbClr val="002060"/>
                </a:solidFill>
              </a:rPr>
              <a:t>the</a:t>
            </a:r>
            <a:r>
              <a:rPr lang="cs-CZ" sz="3000" dirty="0" smtClean="0">
                <a:solidFill>
                  <a:srgbClr val="002060"/>
                </a:solidFill>
              </a:rPr>
              <a:t> Ulster Museum and </a:t>
            </a:r>
            <a:r>
              <a:rPr lang="cs-CZ" sz="3000" dirty="0" err="1" smtClean="0">
                <a:solidFill>
                  <a:srgbClr val="002060"/>
                </a:solidFill>
              </a:rPr>
              <a:t>Botanical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Gardens</a:t>
            </a:r>
            <a:endParaRPr lang="cs-CZ" sz="3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3900" b="1" dirty="0" err="1" smtClean="0">
                <a:solidFill>
                  <a:srgbClr val="002060"/>
                </a:solidFill>
              </a:rPr>
              <a:t>Giant's</a:t>
            </a:r>
            <a:r>
              <a:rPr lang="cs-CZ" sz="3900" b="1" dirty="0" smtClean="0">
                <a:solidFill>
                  <a:srgbClr val="002060"/>
                </a:solidFill>
              </a:rPr>
              <a:t> </a:t>
            </a:r>
            <a:r>
              <a:rPr lang="cs-CZ" sz="3900" b="1" dirty="0" err="1">
                <a:solidFill>
                  <a:srgbClr val="002060"/>
                </a:solidFill>
              </a:rPr>
              <a:t>C</a:t>
            </a:r>
            <a:r>
              <a:rPr lang="cs-CZ" sz="3900" b="1" dirty="0" err="1" smtClean="0">
                <a:solidFill>
                  <a:srgbClr val="002060"/>
                </a:solidFill>
              </a:rPr>
              <a:t>auseway</a:t>
            </a:r>
            <a:endParaRPr lang="cs-CZ" sz="3900" b="1" dirty="0">
              <a:solidFill>
                <a:srgbClr val="002060"/>
              </a:solidFill>
            </a:endParaRPr>
          </a:p>
          <a:p>
            <a:r>
              <a:rPr lang="cs-CZ" sz="3000" dirty="0" smtClean="0">
                <a:solidFill>
                  <a:srgbClr val="002060"/>
                </a:solidFill>
              </a:rPr>
              <a:t>a natural </a:t>
            </a:r>
            <a:r>
              <a:rPr lang="cs-CZ" sz="3000" dirty="0" err="1" smtClean="0">
                <a:solidFill>
                  <a:srgbClr val="002060"/>
                </a:solidFill>
              </a:rPr>
              <a:t>wonder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along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the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north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coast</a:t>
            </a:r>
            <a:endParaRPr lang="cs-CZ" sz="3000" dirty="0" smtClean="0">
              <a:solidFill>
                <a:srgbClr val="002060"/>
              </a:solidFill>
            </a:endParaRPr>
          </a:p>
          <a:p>
            <a:r>
              <a:rPr lang="cs-CZ" sz="3000" dirty="0" err="1" smtClean="0">
                <a:solidFill>
                  <a:srgbClr val="002060"/>
                </a:solidFill>
              </a:rPr>
              <a:t>formed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of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hexagonal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columns</a:t>
            </a:r>
            <a:r>
              <a:rPr lang="cs-CZ" sz="3000" dirty="0" smtClean="0">
                <a:solidFill>
                  <a:srgbClr val="002060"/>
                </a:solidFill>
              </a:rPr>
              <a:t> </a:t>
            </a:r>
            <a:r>
              <a:rPr lang="cs-CZ" sz="3000" dirty="0" err="1" smtClean="0">
                <a:solidFill>
                  <a:srgbClr val="002060"/>
                </a:solidFill>
              </a:rPr>
              <a:t>of</a:t>
            </a:r>
            <a:r>
              <a:rPr lang="cs-CZ" sz="3000" dirty="0" smtClean="0">
                <a:solidFill>
                  <a:srgbClr val="002060"/>
                </a:solidFill>
              </a:rPr>
              <a:t> basalt rock</a:t>
            </a: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172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Belfast/</a:t>
            </a:r>
            <a:r>
              <a:rPr lang="cs-CZ" sz="5000" b="1" dirty="0" err="1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Giant's</a:t>
            </a:r>
            <a:r>
              <a:rPr lang="cs-CZ" sz="5000" b="1" dirty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5000" b="1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Causeway</a:t>
            </a:r>
            <a:endParaRPr lang="cs-CZ" sz="50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1000" dirty="0">
                <a:solidFill>
                  <a:srgbClr val="002060"/>
                </a:solidFill>
              </a:rPr>
              <a:t>Zdroj: [cit. 2013-03-22]. Dostupný pod licencí </a:t>
            </a:r>
            <a:r>
              <a:rPr lang="cs-CZ" sz="1000" dirty="0" smtClean="0">
                <a:solidFill>
                  <a:srgbClr val="002060"/>
                </a:solidFill>
              </a:rPr>
              <a:t>public </a:t>
            </a:r>
            <a:r>
              <a:rPr lang="cs-CZ" sz="1000" dirty="0" err="1" smtClean="0">
                <a:solidFill>
                  <a:srgbClr val="002060"/>
                </a:solidFill>
              </a:rPr>
              <a:t>domain</a:t>
            </a:r>
            <a:r>
              <a:rPr lang="cs-CZ" sz="1000" dirty="0" smtClean="0">
                <a:solidFill>
                  <a:srgbClr val="002060"/>
                </a:solidFill>
              </a:rPr>
              <a:t> na </a:t>
            </a:r>
            <a:r>
              <a:rPr lang="cs-CZ" sz="1000" dirty="0">
                <a:solidFill>
                  <a:srgbClr val="002060"/>
                </a:solidFill>
              </a:rPr>
              <a:t>WWW</a:t>
            </a:r>
            <a:r>
              <a:rPr lang="cs-CZ" sz="1000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cs-CZ" sz="1000" dirty="0">
                <a:solidFill>
                  <a:srgbClr val="002060"/>
                </a:solidFill>
                <a:hlinkClick r:id="rId2"/>
              </a:rPr>
              <a:t>http://</a:t>
            </a:r>
            <a:r>
              <a:rPr lang="cs-CZ" sz="1000" dirty="0" smtClean="0">
                <a:solidFill>
                  <a:srgbClr val="002060"/>
                </a:solidFill>
                <a:hlinkClick r:id="rId2"/>
              </a:rPr>
              <a:t>commons.wikimedia.org/wiki/File%3APalm_House_Botanic_Garden_Belfast.jpg</a:t>
            </a: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1000" dirty="0">
                <a:solidFill>
                  <a:srgbClr val="002060"/>
                </a:solidFill>
              </a:rPr>
              <a:t>Zdroj: [cit. 2013-03-22]. Dostupný pod licencí </a:t>
            </a:r>
            <a:r>
              <a:rPr lang="cs-CZ" sz="1000" dirty="0" err="1" smtClean="0">
                <a:solidFill>
                  <a:srgbClr val="002060"/>
                </a:solidFill>
              </a:rPr>
              <a:t>creative</a:t>
            </a:r>
            <a:r>
              <a:rPr lang="cs-CZ" sz="1000" dirty="0" smtClean="0">
                <a:solidFill>
                  <a:srgbClr val="002060"/>
                </a:solidFill>
              </a:rPr>
              <a:t> </a:t>
            </a:r>
            <a:r>
              <a:rPr lang="cs-CZ" sz="1000" dirty="0" err="1" smtClean="0">
                <a:solidFill>
                  <a:srgbClr val="002060"/>
                </a:solidFill>
              </a:rPr>
              <a:t>commons</a:t>
            </a:r>
            <a:r>
              <a:rPr lang="cs-CZ" sz="1000" dirty="0" smtClean="0">
                <a:solidFill>
                  <a:srgbClr val="002060"/>
                </a:solidFill>
              </a:rPr>
              <a:t> na </a:t>
            </a:r>
            <a:r>
              <a:rPr lang="cs-CZ" sz="1000" dirty="0">
                <a:solidFill>
                  <a:srgbClr val="002060"/>
                </a:solidFill>
              </a:rPr>
              <a:t>WWW</a:t>
            </a:r>
            <a:r>
              <a:rPr lang="cs-CZ" sz="1000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cs-CZ" sz="1000" dirty="0">
                <a:solidFill>
                  <a:srgbClr val="002060"/>
                </a:solidFill>
                <a:hlinkClick r:id="rId3"/>
              </a:rPr>
              <a:t>http://commons.wikimedia.org/wiki/File%3AGiant's_Causeway_(17).</a:t>
            </a:r>
            <a:r>
              <a:rPr lang="cs-CZ" sz="1000" dirty="0" smtClean="0">
                <a:solidFill>
                  <a:srgbClr val="002060"/>
                </a:solidFill>
                <a:hlinkClick r:id="rId3"/>
              </a:rPr>
              <a:t>JPG</a:t>
            </a:r>
            <a:endParaRPr lang="cs-CZ" sz="1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1000" dirty="0" smtClean="0">
              <a:solidFill>
                <a:srgbClr val="00206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556792"/>
            <a:ext cx="4176464" cy="439248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556792"/>
            <a:ext cx="3888432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7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cs-CZ" sz="60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60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Troubles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/>
          </a:bodyPr>
          <a:lstStyle/>
          <a:p>
            <a:r>
              <a:rPr lang="en-US" sz="2600" dirty="0">
                <a:solidFill>
                  <a:srgbClr val="002060"/>
                </a:solidFill>
              </a:rPr>
              <a:t>starting in the late 1960s, consisted of about thirty years of </a:t>
            </a:r>
            <a:r>
              <a:rPr lang="en-US" sz="2600" dirty="0" smtClean="0">
                <a:solidFill>
                  <a:srgbClr val="002060"/>
                </a:solidFill>
              </a:rPr>
              <a:t>violence </a:t>
            </a:r>
            <a:r>
              <a:rPr lang="en-US" sz="2600" dirty="0">
                <a:solidFill>
                  <a:srgbClr val="002060"/>
                </a:solidFill>
              </a:rPr>
              <a:t>between elements of Northern Ireland's nationalist community (principally Roman Catholic) and unionist community (principally Protestant) during which 3,254 people were </a:t>
            </a:r>
            <a:r>
              <a:rPr lang="en-US" sz="2600" dirty="0" smtClean="0">
                <a:solidFill>
                  <a:srgbClr val="002060"/>
                </a:solidFill>
              </a:rPr>
              <a:t>killed</a:t>
            </a:r>
            <a:endParaRPr lang="cs-CZ" sz="2600" dirty="0" smtClean="0">
              <a:solidFill>
                <a:srgbClr val="002060"/>
              </a:solidFill>
            </a:endParaRPr>
          </a:p>
          <a:p>
            <a:r>
              <a:rPr lang="cs-CZ" sz="2600" dirty="0" smtClean="0">
                <a:solidFill>
                  <a:srgbClr val="002060"/>
                </a:solidFill>
              </a:rPr>
              <a:t>t</a:t>
            </a:r>
            <a:r>
              <a:rPr lang="en-US" sz="2600" dirty="0" smtClean="0">
                <a:solidFill>
                  <a:srgbClr val="002060"/>
                </a:solidFill>
              </a:rPr>
              <a:t>he </a:t>
            </a:r>
            <a:r>
              <a:rPr lang="en-US" sz="2600" dirty="0">
                <a:solidFill>
                  <a:srgbClr val="002060"/>
                </a:solidFill>
              </a:rPr>
              <a:t>conflict was caused by the disputed status of Northern Ireland within the </a:t>
            </a:r>
            <a:r>
              <a:rPr lang="en-US" sz="2600" dirty="0" smtClean="0">
                <a:solidFill>
                  <a:srgbClr val="002060"/>
                </a:solidFill>
              </a:rPr>
              <a:t>U</a:t>
            </a:r>
            <a:r>
              <a:rPr lang="cs-CZ" sz="2600" dirty="0" smtClean="0">
                <a:solidFill>
                  <a:srgbClr val="002060"/>
                </a:solidFill>
              </a:rPr>
              <a:t>K </a:t>
            </a:r>
            <a:r>
              <a:rPr lang="en-US" sz="2600" dirty="0" smtClean="0">
                <a:solidFill>
                  <a:srgbClr val="002060"/>
                </a:solidFill>
              </a:rPr>
              <a:t>and </a:t>
            </a:r>
            <a:r>
              <a:rPr lang="en-US" sz="2600" dirty="0">
                <a:solidFill>
                  <a:srgbClr val="002060"/>
                </a:solidFill>
              </a:rPr>
              <a:t>the discrimination against the nationalist minority by the dominant unionist </a:t>
            </a:r>
            <a:r>
              <a:rPr lang="en-US" sz="2600" dirty="0" smtClean="0">
                <a:solidFill>
                  <a:srgbClr val="002060"/>
                </a:solidFill>
              </a:rPr>
              <a:t>majority</a:t>
            </a:r>
            <a:endParaRPr lang="cs-CZ" sz="2600" dirty="0" smtClean="0">
              <a:solidFill>
                <a:srgbClr val="002060"/>
              </a:solidFill>
            </a:endParaRPr>
          </a:p>
          <a:p>
            <a:r>
              <a:rPr lang="cs-CZ" sz="2600" dirty="0" smtClean="0">
                <a:solidFill>
                  <a:srgbClr val="002060"/>
                </a:solidFill>
              </a:rPr>
              <a:t>i</a:t>
            </a:r>
            <a:r>
              <a:rPr lang="en-US" sz="2600" dirty="0" smtClean="0">
                <a:solidFill>
                  <a:srgbClr val="002060"/>
                </a:solidFill>
              </a:rPr>
              <a:t>n </a:t>
            </a:r>
            <a:r>
              <a:rPr lang="en-US" sz="2600" dirty="0">
                <a:solidFill>
                  <a:srgbClr val="002060"/>
                </a:solidFill>
              </a:rPr>
              <a:t>1973, Northern Ireland held a referendum to determine if it should remain in the </a:t>
            </a:r>
            <a:r>
              <a:rPr lang="en-US" sz="2600" dirty="0" smtClean="0">
                <a:solidFill>
                  <a:srgbClr val="002060"/>
                </a:solidFill>
              </a:rPr>
              <a:t>U</a:t>
            </a:r>
            <a:r>
              <a:rPr lang="cs-CZ" sz="2600" dirty="0" smtClean="0">
                <a:solidFill>
                  <a:srgbClr val="002060"/>
                </a:solidFill>
              </a:rPr>
              <a:t>K</a:t>
            </a:r>
            <a:r>
              <a:rPr lang="en-US" sz="2600" dirty="0" smtClean="0">
                <a:solidFill>
                  <a:srgbClr val="002060"/>
                </a:solidFill>
              </a:rPr>
              <a:t>, </a:t>
            </a:r>
            <a:r>
              <a:rPr lang="en-US" sz="2600" dirty="0">
                <a:solidFill>
                  <a:srgbClr val="002060"/>
                </a:solidFill>
              </a:rPr>
              <a:t>or be part of a united </a:t>
            </a:r>
            <a:r>
              <a:rPr lang="en-US" sz="2600" dirty="0" smtClean="0">
                <a:solidFill>
                  <a:srgbClr val="002060"/>
                </a:solidFill>
              </a:rPr>
              <a:t>Ireland</a:t>
            </a:r>
            <a:r>
              <a:rPr lang="cs-CZ" sz="2600" dirty="0" smtClean="0">
                <a:solidFill>
                  <a:srgbClr val="002060"/>
                </a:solidFill>
              </a:rPr>
              <a:t> - t</a:t>
            </a:r>
            <a:r>
              <a:rPr lang="en-US" sz="2600" dirty="0" smtClean="0">
                <a:solidFill>
                  <a:srgbClr val="002060"/>
                </a:solidFill>
              </a:rPr>
              <a:t>he </a:t>
            </a:r>
            <a:r>
              <a:rPr lang="en-US" sz="2600" dirty="0">
                <a:solidFill>
                  <a:srgbClr val="002060"/>
                </a:solidFill>
              </a:rPr>
              <a:t>vote went heavily in </a:t>
            </a:r>
            <a:r>
              <a:rPr lang="en-US" sz="2600" dirty="0" err="1">
                <a:solidFill>
                  <a:srgbClr val="002060"/>
                </a:solidFill>
              </a:rPr>
              <a:t>favour</a:t>
            </a:r>
            <a:r>
              <a:rPr lang="en-US" sz="2600" dirty="0">
                <a:solidFill>
                  <a:srgbClr val="002060"/>
                </a:solidFill>
              </a:rPr>
              <a:t> (98.9%) of maintaining the status quo </a:t>
            </a:r>
            <a:endParaRPr lang="cs-CZ" sz="26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02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Questions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800" b="1" dirty="0" err="1" smtClean="0">
                <a:solidFill>
                  <a:srgbClr val="002060"/>
                </a:solidFill>
              </a:rPr>
              <a:t>What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is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capital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of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Northern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Ireland</a:t>
            </a:r>
            <a:r>
              <a:rPr lang="cs-CZ" sz="2800" b="1" dirty="0" smtClean="0">
                <a:solidFill>
                  <a:srgbClr val="002060"/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err="1" smtClean="0">
                <a:solidFill>
                  <a:srgbClr val="002060"/>
                </a:solidFill>
              </a:rPr>
              <a:t>What</a:t>
            </a:r>
            <a:r>
              <a:rPr lang="cs-CZ" sz="2800" b="1" dirty="0" smtClean="0">
                <a:solidFill>
                  <a:srgbClr val="002060"/>
                </a:solidFill>
              </a:rPr>
              <a:t> are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places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of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interest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that</a:t>
            </a:r>
            <a:r>
              <a:rPr lang="cs-CZ" sz="2800" b="1" dirty="0" smtClean="0">
                <a:solidFill>
                  <a:srgbClr val="002060"/>
                </a:solidFill>
              </a:rPr>
              <a:t> are </a:t>
            </a:r>
            <a:r>
              <a:rPr lang="cs-CZ" sz="2800" b="1" dirty="0" err="1" smtClean="0">
                <a:solidFill>
                  <a:srgbClr val="002060"/>
                </a:solidFill>
              </a:rPr>
              <a:t>popular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among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tourists</a:t>
            </a:r>
            <a:r>
              <a:rPr lang="cs-CZ" sz="2800" b="1" dirty="0" smtClean="0">
                <a:solidFill>
                  <a:srgbClr val="002060"/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err="1" smtClean="0">
                <a:solidFill>
                  <a:srgbClr val="002060"/>
                </a:solidFill>
              </a:rPr>
              <a:t>When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did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Northern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Ireland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become</a:t>
            </a:r>
            <a:r>
              <a:rPr lang="cs-CZ" sz="2800" b="1" dirty="0" smtClean="0">
                <a:solidFill>
                  <a:srgbClr val="002060"/>
                </a:solidFill>
              </a:rPr>
              <a:t> a part </a:t>
            </a:r>
            <a:r>
              <a:rPr lang="cs-CZ" sz="2800" b="1" dirty="0" err="1" smtClean="0">
                <a:solidFill>
                  <a:srgbClr val="002060"/>
                </a:solidFill>
              </a:rPr>
              <a:t>of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UK?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err="1" smtClean="0">
                <a:solidFill>
                  <a:srgbClr val="002060"/>
                </a:solidFill>
              </a:rPr>
              <a:t>Who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is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head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of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Northern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Ireland</a:t>
            </a:r>
            <a:r>
              <a:rPr lang="cs-CZ" sz="2800" b="1" dirty="0" smtClean="0">
                <a:solidFill>
                  <a:srgbClr val="002060"/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err="1" smtClean="0">
                <a:solidFill>
                  <a:srgbClr val="002060"/>
                </a:solidFill>
              </a:rPr>
              <a:t>What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is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symbol </a:t>
            </a:r>
            <a:r>
              <a:rPr lang="cs-CZ" sz="2800" b="1" dirty="0" err="1" smtClean="0">
                <a:solidFill>
                  <a:srgbClr val="002060"/>
                </a:solidFill>
              </a:rPr>
              <a:t>of</a:t>
            </a: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err="1" smtClean="0">
                <a:solidFill>
                  <a:srgbClr val="002060"/>
                </a:solidFill>
              </a:rPr>
              <a:t>the</a:t>
            </a:r>
            <a:r>
              <a:rPr lang="cs-CZ" sz="2800" b="1" dirty="0" smtClean="0">
                <a:solidFill>
                  <a:srgbClr val="002060"/>
                </a:solidFill>
              </a:rPr>
              <a:t> country?</a:t>
            </a:r>
          </a:p>
          <a:p>
            <a:pPr marL="514350" indent="-514350">
              <a:buFont typeface="+mj-lt"/>
              <a:buAutoNum type="arabicPeriod"/>
            </a:pPr>
            <a:endParaRPr lang="cs-CZ" sz="24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cs-CZ" sz="20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0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Answer</a:t>
            </a:r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cs-CZ" sz="5400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Key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400" dirty="0" smtClean="0">
                <a:solidFill>
                  <a:srgbClr val="002060"/>
                </a:solidFill>
              </a:rPr>
              <a:t>Belfast.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>
                <a:solidFill>
                  <a:srgbClr val="002060"/>
                </a:solidFill>
              </a:rPr>
              <a:t>Belfast, </a:t>
            </a:r>
            <a:r>
              <a:rPr lang="cs-CZ" sz="2400" dirty="0" err="1" smtClean="0">
                <a:solidFill>
                  <a:srgbClr val="002060"/>
                </a:solidFill>
              </a:rPr>
              <a:t>Giant's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Causeway</a:t>
            </a:r>
            <a:r>
              <a:rPr lang="cs-CZ" sz="2400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>
                <a:solidFill>
                  <a:srgbClr val="002060"/>
                </a:solidFill>
              </a:rPr>
              <a:t>In 1921.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British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monarch</a:t>
            </a:r>
            <a:r>
              <a:rPr lang="cs-CZ" sz="2400" dirty="0" smtClean="0">
                <a:solidFill>
                  <a:srgbClr val="002060"/>
                </a:solidFill>
              </a:rPr>
              <a:t> – </a:t>
            </a: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Queen</a:t>
            </a:r>
            <a:r>
              <a:rPr lang="cs-CZ" sz="2400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err="1" smtClean="0">
                <a:solidFill>
                  <a:srgbClr val="002060"/>
                </a:solidFill>
              </a:rPr>
              <a:t>It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is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the</a:t>
            </a:r>
            <a:r>
              <a:rPr lang="cs-CZ" sz="2400" dirty="0" smtClean="0">
                <a:solidFill>
                  <a:srgbClr val="002060"/>
                </a:solidFill>
              </a:rPr>
              <a:t> </a:t>
            </a:r>
            <a:r>
              <a:rPr lang="cs-CZ" sz="2400" dirty="0" err="1" smtClean="0">
                <a:solidFill>
                  <a:srgbClr val="002060"/>
                </a:solidFill>
              </a:rPr>
              <a:t>shamrock</a:t>
            </a:r>
            <a:r>
              <a:rPr lang="cs-CZ" sz="2400" smtClean="0">
                <a:solidFill>
                  <a:srgbClr val="002060"/>
                </a:solidFill>
              </a:rPr>
              <a:t>.</a:t>
            </a:r>
            <a:endParaRPr lang="cs-CZ" sz="2400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cs-CZ" sz="2400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52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Source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rgbClr val="002060"/>
                </a:solidFill>
              </a:rPr>
              <a:t>BELÁN, Juraj. Odmaturuj! z anglického jazyka. Vyd. 1. Brno: </a:t>
            </a:r>
            <a:r>
              <a:rPr lang="cs-CZ" sz="2000" dirty="0" err="1" smtClean="0">
                <a:solidFill>
                  <a:srgbClr val="002060"/>
                </a:solidFill>
              </a:rPr>
              <a:t>Didaktis</a:t>
            </a:r>
            <a:r>
              <a:rPr lang="cs-CZ" sz="2000" dirty="0" smtClean="0">
                <a:solidFill>
                  <a:srgbClr val="002060"/>
                </a:solidFill>
              </a:rPr>
              <a:t>, 2005, 256 s. Odmaturuj!. ISBN 80-735-8024-1.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</a:rPr>
              <a:t>BRENDLOVÁ, Světla. Reálie anglicky mluvících zemí. 2., dopl. vyd. Plzeň: Fraus, c1996, 79 s. ISBN 80-857-8487-4.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002060"/>
                </a:solidFill>
              </a:rPr>
              <a:t>EL-HMOUDOVÁ, Dagmar. Angličtina pro střední školy. 1. vyd. Třebíč: Petra </a:t>
            </a:r>
            <a:r>
              <a:rPr lang="cs-CZ" sz="2000" dirty="0" err="1" smtClean="0">
                <a:solidFill>
                  <a:srgbClr val="002060"/>
                </a:solidFill>
              </a:rPr>
              <a:t>Velanová</a:t>
            </a:r>
            <a:r>
              <a:rPr lang="cs-CZ" sz="2000" dirty="0" smtClean="0">
                <a:solidFill>
                  <a:srgbClr val="002060"/>
                </a:solidFill>
              </a:rPr>
              <a:t>, 2006. ISBN 80-868-7302-1.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KEMPTON, Grant. New opportunities UK/US: workbook. </a:t>
            </a:r>
            <a:r>
              <a:rPr lang="en-US" sz="2000" dirty="0" err="1" smtClean="0">
                <a:solidFill>
                  <a:srgbClr val="002060"/>
                </a:solidFill>
              </a:rPr>
              <a:t>Vyd</a:t>
            </a:r>
            <a:r>
              <a:rPr lang="en-US" sz="2000" dirty="0" smtClean="0">
                <a:solidFill>
                  <a:srgbClr val="002060"/>
                </a:solidFill>
              </a:rPr>
              <a:t>. 1. Harlow: Pearson Education Limited, 2006, 256 s. </a:t>
            </a:r>
            <a:r>
              <a:rPr lang="en-US" sz="2000" dirty="0" err="1" smtClean="0">
                <a:solidFill>
                  <a:srgbClr val="002060"/>
                </a:solidFill>
              </a:rPr>
              <a:t>Odmaturuj</a:t>
            </a:r>
            <a:r>
              <a:rPr lang="en-US" sz="2000" dirty="0" smtClean="0">
                <a:solidFill>
                  <a:srgbClr val="002060"/>
                </a:solidFill>
              </a:rPr>
              <a:t>!. ISBN 978-140-5829-441.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KEMPTON, Grant. New opportunities UK/US: workbook. </a:t>
            </a:r>
            <a:r>
              <a:rPr lang="en-US" sz="2000" dirty="0" err="1" smtClean="0">
                <a:solidFill>
                  <a:srgbClr val="002060"/>
                </a:solidFill>
              </a:rPr>
              <a:t>Vyd</a:t>
            </a:r>
            <a:r>
              <a:rPr lang="en-US" sz="2000" dirty="0" smtClean="0">
                <a:solidFill>
                  <a:srgbClr val="002060"/>
                </a:solidFill>
              </a:rPr>
              <a:t>. 1. Harlow: Pearson Education Limited, 2006, 256 s. </a:t>
            </a:r>
            <a:r>
              <a:rPr lang="en-US" sz="2000" dirty="0" err="1" smtClean="0">
                <a:solidFill>
                  <a:srgbClr val="002060"/>
                </a:solidFill>
              </a:rPr>
              <a:t>Odmaturuj</a:t>
            </a:r>
            <a:r>
              <a:rPr lang="en-US" sz="2000" dirty="0" smtClean="0">
                <a:solidFill>
                  <a:srgbClr val="002060"/>
                </a:solidFill>
              </a:rPr>
              <a:t>!. ISBN 978-0-582-84791-0.</a:t>
            </a:r>
            <a:endParaRPr lang="cs-CZ" sz="2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57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9543</TotalTime>
  <Words>594</Words>
  <Application>Microsoft Office PowerPoint</Application>
  <PresentationFormat>Předvádění na obrazovce (4:3)</PresentationFormat>
  <Paragraphs>99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Prezentace aplikace PowerPoint</vt:lpstr>
      <vt:lpstr>Northern Ireland – Basic Facts</vt:lpstr>
      <vt:lpstr>Northern Ireland - Map</vt:lpstr>
      <vt:lpstr>Places of Interest</vt:lpstr>
      <vt:lpstr>Belfast/Giant's Causeway</vt:lpstr>
      <vt:lpstr>The Troubles</vt:lpstr>
      <vt:lpstr>Questions</vt:lpstr>
      <vt:lpstr>Answer Key</vt:lpstr>
      <vt:lpstr>Source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školy: Autor:</dc:title>
  <dc:creator>NB</dc:creator>
  <cp:lastModifiedBy>Lucie Babišová</cp:lastModifiedBy>
  <cp:revision>935</cp:revision>
  <dcterms:created xsi:type="dcterms:W3CDTF">2011-12-27T20:15:32Z</dcterms:created>
  <dcterms:modified xsi:type="dcterms:W3CDTF">2013-06-20T17:47:58Z</dcterms:modified>
</cp:coreProperties>
</file>