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9" r:id="rId2"/>
    <p:sldId id="260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00000"/>
    <a:srgbClr val="00FF00"/>
    <a:srgbClr val="003300"/>
    <a:srgbClr val="00FF99"/>
    <a:srgbClr val="FF00FF"/>
    <a:srgbClr val="9900CC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2" autoAdjust="0"/>
    <p:restoredTop sz="95341" autoAdjust="0"/>
  </p:normalViewPr>
  <p:slideViewPr>
    <p:cSldViewPr>
      <p:cViewPr>
        <p:scale>
          <a:sx n="80" d="100"/>
          <a:sy n="80" d="100"/>
        </p:scale>
        <p:origin x="-99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5662-10A7-4752-9E2D-8B5796096519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39D7-A7E0-4AFA-8120-5D3156E3F5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6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5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1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84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1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31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5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0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B7D5-8AB3-4E2B-8F6E-19D0CDD954B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FD92-0FE5-4C8A-BCD2-88CA5A5D42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33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tional_Gallery_2004.jpg" TargetMode="External"/><Relationship Id="rId2" Type="http://schemas.openxmlformats.org/officeDocument/2006/relationships/hyperlink" Target="http://commons.wikimedia.org/wiki/File:London_TrafalgarSquareColumn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d_double_decker_bus_in_London.jp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commons.wikimedia.org/wiki/File:London_Underground_sign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commons.wikimedia.org/wiki/File:Hurden_-_Bristol-Doppeldeckerbus_2011-07-09_13-43-40_Shift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ondon_-_White_Tower.jpg" TargetMode="External"/><Relationship Id="rId2" Type="http://schemas.openxmlformats.org/officeDocument/2006/relationships/hyperlink" Target="http://commons.wikimedia.org/wiki/File:Yeoman_Warder_-_Beefeat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ower.bridge.7.basculecloseup.london.arp.jpg" TargetMode="External"/><Relationship Id="rId2" Type="http://schemas.openxmlformats.org/officeDocument/2006/relationships/hyperlink" Target="http://commons.wikimedia.org/wiki/File:Towerbridge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St_Paul's_Cathedral_London_cropped_perspective_adjuste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commons.wikimedia.org/wiki/File:The_Houses_of_Parliament,_London_-_geograph.org.uk_-_141201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ommons.wikimedia.org/wiki/File:Westminster_Abbey_West_Door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uard.mounting.buck.palace.arp.jpg" TargetMode="External"/><Relationship Id="rId2" Type="http://schemas.openxmlformats.org/officeDocument/2006/relationships/hyperlink" Target="http://commons.wikimedia.org/wiki/File:Benkid77_Buckingham_Palace_1_10080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83779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United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Kingdom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– London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Seminář z anglického jazyka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septima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anglicky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mluvících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zemí I.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transportation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tower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bridge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palace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gallery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column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sguare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monument,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church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cathedral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20. 3. 2013 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Westminster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900" b="1" dirty="0" err="1">
                <a:solidFill>
                  <a:srgbClr val="002060"/>
                </a:solidFill>
              </a:rPr>
              <a:t>Tarafalgar</a:t>
            </a:r>
            <a:r>
              <a:rPr lang="cs-CZ" sz="3900" b="1" dirty="0">
                <a:solidFill>
                  <a:srgbClr val="002060"/>
                </a:solidFill>
              </a:rPr>
              <a:t> </a:t>
            </a:r>
            <a:r>
              <a:rPr lang="cs-CZ" sz="3900" b="1" dirty="0" smtClean="0">
                <a:solidFill>
                  <a:srgbClr val="002060"/>
                </a:solidFill>
              </a:rPr>
              <a:t>Square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bussiest</a:t>
            </a:r>
            <a:r>
              <a:rPr lang="cs-CZ" sz="2800" dirty="0" smtClean="0">
                <a:solidFill>
                  <a:srgbClr val="002060"/>
                </a:solidFill>
              </a:rPr>
              <a:t> part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London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large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crowds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gather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there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err="1" smtClean="0">
                <a:solidFill>
                  <a:srgbClr val="002060"/>
                </a:solidFill>
              </a:rPr>
              <a:t>Nelson's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Column</a:t>
            </a:r>
            <a:r>
              <a:rPr lang="cs-CZ" sz="2800" dirty="0" smtClean="0">
                <a:solidFill>
                  <a:srgbClr val="002060"/>
                </a:solidFill>
              </a:rPr>
              <a:t> – </a:t>
            </a:r>
            <a:r>
              <a:rPr lang="cs-CZ" sz="2800" dirty="0" err="1" smtClean="0">
                <a:solidFill>
                  <a:srgbClr val="002060"/>
                </a:solidFill>
              </a:rPr>
              <a:t>named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after</a:t>
            </a:r>
            <a:r>
              <a:rPr lang="cs-CZ" sz="2800" dirty="0" smtClean="0">
                <a:solidFill>
                  <a:srgbClr val="002060"/>
                </a:solidFill>
              </a:rPr>
              <a:t> Lord </a:t>
            </a:r>
            <a:r>
              <a:rPr lang="cs-CZ" sz="2800" dirty="0" err="1" smtClean="0">
                <a:solidFill>
                  <a:srgbClr val="002060"/>
                </a:solidFill>
              </a:rPr>
              <a:t>Nelson's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victory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over</a:t>
            </a:r>
            <a:r>
              <a:rPr lang="cs-CZ" sz="2800" dirty="0" smtClean="0">
                <a:solidFill>
                  <a:srgbClr val="002060"/>
                </a:solidFill>
              </a:rPr>
              <a:t> Napoleon </a:t>
            </a:r>
            <a:r>
              <a:rPr lang="cs-CZ" sz="2800" dirty="0" err="1" smtClean="0">
                <a:solidFill>
                  <a:srgbClr val="002060"/>
                </a:solidFill>
              </a:rPr>
              <a:t>at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Battle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Trafalgr</a:t>
            </a:r>
            <a:r>
              <a:rPr lang="cs-CZ" sz="2800" dirty="0" smtClean="0">
                <a:solidFill>
                  <a:srgbClr val="002060"/>
                </a:solidFill>
              </a:rPr>
              <a:t> in 1805</a:t>
            </a:r>
          </a:p>
          <a:p>
            <a:r>
              <a:rPr lang="cs-CZ" sz="2800" dirty="0" err="1">
                <a:solidFill>
                  <a:srgbClr val="002060"/>
                </a:solidFill>
              </a:rPr>
              <a:t>t</a:t>
            </a:r>
            <a:r>
              <a:rPr lang="cs-CZ" sz="2800" dirty="0" err="1" smtClean="0">
                <a:solidFill>
                  <a:srgbClr val="002060"/>
                </a:solidFill>
              </a:rPr>
              <a:t>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National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Gallery</a:t>
            </a:r>
            <a:r>
              <a:rPr lang="cs-CZ" sz="2800" dirty="0" smtClean="0">
                <a:solidFill>
                  <a:srgbClr val="002060"/>
                </a:solidFill>
              </a:rPr>
              <a:t> – </a:t>
            </a:r>
            <a:r>
              <a:rPr lang="cs-CZ" sz="2800" dirty="0" err="1" smtClean="0">
                <a:solidFill>
                  <a:srgbClr val="002060"/>
                </a:solidFill>
              </a:rPr>
              <a:t>one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geratest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collections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paintings</a:t>
            </a:r>
            <a:r>
              <a:rPr lang="cs-CZ" sz="2800" dirty="0" smtClean="0">
                <a:solidFill>
                  <a:srgbClr val="002060"/>
                </a:solidFill>
              </a:rPr>
              <a:t> in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world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900" dirty="0" smtClean="0">
                <a:solidFill>
                  <a:srgbClr val="002060"/>
                </a:solidFill>
              </a:rPr>
              <a:t>Zdroj </a:t>
            </a:r>
            <a:r>
              <a:rPr lang="cs-CZ" sz="900" dirty="0" err="1" smtClean="0">
                <a:solidFill>
                  <a:srgbClr val="002060"/>
                </a:solidFill>
              </a:rPr>
              <a:t>Column</a:t>
            </a:r>
            <a:r>
              <a:rPr lang="cs-CZ" sz="900" dirty="0" smtClean="0">
                <a:solidFill>
                  <a:srgbClr val="002060"/>
                </a:solidFill>
              </a:rPr>
              <a:t>: </a:t>
            </a:r>
            <a:r>
              <a:rPr lang="cs-CZ" sz="900" dirty="0">
                <a:solidFill>
                  <a:srgbClr val="002060"/>
                </a:solidFill>
              </a:rPr>
              <a:t>[cit. 2013-03-20]. Dostupný pod licencí </a:t>
            </a:r>
            <a:r>
              <a:rPr lang="cs-CZ" sz="900" dirty="0" err="1">
                <a:solidFill>
                  <a:srgbClr val="002060"/>
                </a:solidFill>
              </a:rPr>
              <a:t>Creative</a:t>
            </a:r>
            <a:r>
              <a:rPr lang="cs-CZ" sz="900" dirty="0">
                <a:solidFill>
                  <a:srgbClr val="002060"/>
                </a:solidFill>
              </a:rPr>
              <a:t> </a:t>
            </a:r>
            <a:r>
              <a:rPr lang="cs-CZ" sz="900" dirty="0" err="1">
                <a:solidFill>
                  <a:srgbClr val="002060"/>
                </a:solidFill>
              </a:rPr>
              <a:t>Commons</a:t>
            </a:r>
            <a:r>
              <a:rPr lang="cs-CZ" sz="900" dirty="0">
                <a:solidFill>
                  <a:srgbClr val="002060"/>
                </a:solidFill>
              </a:rPr>
              <a:t> na WWW</a:t>
            </a:r>
            <a:r>
              <a:rPr lang="cs-CZ" sz="9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900" dirty="0">
                <a:hlinkClick r:id="rId2"/>
              </a:rPr>
              <a:t>http://</a:t>
            </a:r>
            <a:r>
              <a:rPr lang="cs-CZ" sz="900" dirty="0" smtClean="0">
                <a:hlinkClick r:id="rId2"/>
              </a:rPr>
              <a:t>commons.wikimedia.org/wiki/File:London_TrafalgarSquareColumn01.JPG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dirty="0" smtClean="0">
                <a:solidFill>
                  <a:srgbClr val="002060"/>
                </a:solidFill>
              </a:rPr>
              <a:t>Zdroj </a:t>
            </a:r>
            <a:r>
              <a:rPr lang="cs-CZ" sz="900" dirty="0" err="1" smtClean="0">
                <a:solidFill>
                  <a:srgbClr val="002060"/>
                </a:solidFill>
              </a:rPr>
              <a:t>National</a:t>
            </a:r>
            <a:r>
              <a:rPr lang="cs-CZ" sz="900" dirty="0" smtClean="0">
                <a:solidFill>
                  <a:srgbClr val="002060"/>
                </a:solidFill>
              </a:rPr>
              <a:t> </a:t>
            </a:r>
            <a:r>
              <a:rPr lang="cs-CZ" sz="900" dirty="0" err="1" smtClean="0">
                <a:solidFill>
                  <a:srgbClr val="002060"/>
                </a:solidFill>
              </a:rPr>
              <a:t>Gallery</a:t>
            </a:r>
            <a:r>
              <a:rPr lang="cs-CZ" sz="900" dirty="0" smtClean="0">
                <a:solidFill>
                  <a:srgbClr val="002060"/>
                </a:solidFill>
              </a:rPr>
              <a:t>: </a:t>
            </a:r>
            <a:r>
              <a:rPr lang="cs-CZ" sz="900" dirty="0">
                <a:solidFill>
                  <a:srgbClr val="002060"/>
                </a:solidFill>
              </a:rPr>
              <a:t>[cit. 2013-03-20]. Dostupný pod licencí </a:t>
            </a:r>
            <a:r>
              <a:rPr lang="cs-CZ" sz="900" dirty="0" err="1">
                <a:solidFill>
                  <a:srgbClr val="002060"/>
                </a:solidFill>
              </a:rPr>
              <a:t>Creative</a:t>
            </a:r>
            <a:r>
              <a:rPr lang="cs-CZ" sz="900" dirty="0">
                <a:solidFill>
                  <a:srgbClr val="002060"/>
                </a:solidFill>
              </a:rPr>
              <a:t> </a:t>
            </a:r>
            <a:r>
              <a:rPr lang="cs-CZ" sz="900" dirty="0" err="1">
                <a:solidFill>
                  <a:srgbClr val="002060"/>
                </a:solidFill>
              </a:rPr>
              <a:t>Commons</a:t>
            </a:r>
            <a:r>
              <a:rPr lang="cs-CZ" sz="900" dirty="0">
                <a:solidFill>
                  <a:srgbClr val="002060"/>
                </a:solidFill>
              </a:rPr>
              <a:t> na WWW</a:t>
            </a:r>
            <a:r>
              <a:rPr lang="cs-CZ" sz="900" dirty="0" smtClean="0">
                <a:solidFill>
                  <a:srgbClr val="002060"/>
                </a:solidFill>
              </a:rPr>
              <a:t>:</a:t>
            </a:r>
            <a:endParaRPr lang="cs-CZ" sz="900" dirty="0" smtClean="0"/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cs-CZ" sz="900" dirty="0" smtClean="0">
                <a:solidFill>
                  <a:srgbClr val="002060"/>
                </a:solidFill>
                <a:hlinkClick r:id="rId3"/>
              </a:rPr>
              <a:t>commons.wikimedia.org/wiki/File%3ANational_Gallery_2004.jpg</a:t>
            </a:r>
            <a:endParaRPr lang="cs-CZ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726160" cy="44644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52" y="2036852"/>
            <a:ext cx="3748752" cy="4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Questions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What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population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of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Londn</a:t>
            </a:r>
            <a:r>
              <a:rPr lang="cs-CZ" sz="28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What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nickname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of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London </a:t>
            </a:r>
            <a:r>
              <a:rPr lang="cs-CZ" sz="2800" b="1" dirty="0" err="1" smtClean="0">
                <a:solidFill>
                  <a:srgbClr val="002060"/>
                </a:solidFill>
              </a:rPr>
              <a:t>Underfround</a:t>
            </a:r>
            <a:r>
              <a:rPr lang="cs-CZ" sz="28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Where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can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you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see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British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crown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jewels</a:t>
            </a:r>
            <a:r>
              <a:rPr lang="cs-CZ" sz="28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What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name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of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architect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of</a:t>
            </a:r>
            <a:r>
              <a:rPr lang="cs-CZ" sz="2800" b="1" dirty="0" smtClean="0">
                <a:solidFill>
                  <a:srgbClr val="002060"/>
                </a:solidFill>
              </a:rPr>
              <a:t> St </a:t>
            </a:r>
            <a:r>
              <a:rPr lang="cs-CZ" sz="2800" b="1" dirty="0" err="1" smtClean="0">
                <a:solidFill>
                  <a:srgbClr val="002060"/>
                </a:solidFill>
              </a:rPr>
              <a:t>Paul's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Cathedral</a:t>
            </a:r>
            <a:r>
              <a:rPr lang="cs-CZ" sz="28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Why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Big Ben </a:t>
            </a:r>
            <a:r>
              <a:rPr lang="cs-CZ" sz="2800" b="1" dirty="0" err="1" smtClean="0">
                <a:solidFill>
                  <a:srgbClr val="002060"/>
                </a:solidFill>
              </a:rPr>
              <a:t>called</a:t>
            </a:r>
            <a:r>
              <a:rPr lang="cs-CZ" sz="2800" b="1" dirty="0" smtClean="0">
                <a:solidFill>
                  <a:srgbClr val="002060"/>
                </a:solidFill>
              </a:rPr>
              <a:t> Big Ben (not big Tom)?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What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name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of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monument </a:t>
            </a:r>
            <a:r>
              <a:rPr lang="cs-CZ" sz="2800" b="1" dirty="0" err="1" smtClean="0">
                <a:solidFill>
                  <a:srgbClr val="002060"/>
                </a:solidFill>
              </a:rPr>
              <a:t>which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situated</a:t>
            </a:r>
            <a:r>
              <a:rPr lang="cs-CZ" sz="2800" b="1" dirty="0" smtClean="0">
                <a:solidFill>
                  <a:srgbClr val="002060"/>
                </a:solidFill>
              </a:rPr>
              <a:t> in front </a:t>
            </a:r>
            <a:r>
              <a:rPr lang="cs-CZ" sz="2800" b="1" dirty="0" err="1" smtClean="0">
                <a:solidFill>
                  <a:srgbClr val="002060"/>
                </a:solidFill>
              </a:rPr>
              <a:t>of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the</a:t>
            </a:r>
            <a:r>
              <a:rPr lang="cs-CZ" sz="2800" b="1" dirty="0" smtClean="0">
                <a:solidFill>
                  <a:srgbClr val="002060"/>
                </a:solidFill>
              </a:rPr>
              <a:t> Buckingham </a:t>
            </a:r>
            <a:r>
              <a:rPr lang="cs-CZ" sz="2800" b="1" dirty="0" err="1" smtClean="0">
                <a:solidFill>
                  <a:srgbClr val="002060"/>
                </a:solidFill>
              </a:rPr>
              <a:t>Palacer</a:t>
            </a:r>
            <a:r>
              <a:rPr lang="cs-CZ" sz="2800" b="1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002060"/>
                </a:solidFill>
              </a:rPr>
              <a:t>Whose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column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is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erected</a:t>
            </a:r>
            <a:r>
              <a:rPr lang="cs-CZ" sz="2800" b="1" dirty="0" smtClean="0">
                <a:solidFill>
                  <a:srgbClr val="002060"/>
                </a:solidFill>
              </a:rPr>
              <a:t> on </a:t>
            </a:r>
            <a:r>
              <a:rPr lang="cs-CZ" sz="2800" b="1" dirty="0" err="1" smtClean="0">
                <a:solidFill>
                  <a:srgbClr val="002060"/>
                </a:solidFill>
              </a:rPr>
              <a:t>Trafalgar</a:t>
            </a:r>
            <a:r>
              <a:rPr lang="cs-CZ" sz="2800" b="1" dirty="0" smtClean="0">
                <a:solidFill>
                  <a:srgbClr val="002060"/>
                </a:solidFill>
              </a:rPr>
              <a:t> Square?</a:t>
            </a:r>
          </a:p>
          <a:p>
            <a:pPr marL="514350" indent="-514350">
              <a:buFont typeface="+mj-lt"/>
              <a:buAutoNum type="arabicPeriod"/>
            </a:pPr>
            <a:endParaRPr lang="cs-CZ" sz="24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24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sz="2000" dirty="0" smtClean="0">
              <a:solidFill>
                <a:srgbClr val="002060"/>
              </a:solidFill>
            </a:endParaRPr>
          </a:p>
          <a:p>
            <a:pPr marL="514350" indent="-514350">
              <a:buAutoNum type="alphaLcParenR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Answer</a:t>
            </a:r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Key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2060"/>
                </a:solidFill>
              </a:rPr>
              <a:t>7 </a:t>
            </a:r>
            <a:r>
              <a:rPr lang="cs-CZ" sz="2400" dirty="0" err="1" smtClean="0">
                <a:solidFill>
                  <a:srgbClr val="002060"/>
                </a:solidFill>
              </a:rPr>
              <a:t>million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Tube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Tower </a:t>
            </a:r>
            <a:r>
              <a:rPr lang="cs-CZ" sz="2400" dirty="0" err="1" smtClean="0">
                <a:solidFill>
                  <a:srgbClr val="002060"/>
                </a:solidFill>
              </a:rPr>
              <a:t>of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L</a:t>
            </a:r>
            <a:r>
              <a:rPr lang="cs-CZ" sz="2400" dirty="0" smtClean="0">
                <a:solidFill>
                  <a:srgbClr val="002060"/>
                </a:solidFill>
              </a:rPr>
              <a:t>ondon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2060"/>
                </a:solidFill>
              </a:rPr>
              <a:t>Sir Christopher </a:t>
            </a:r>
            <a:r>
              <a:rPr lang="cs-CZ" sz="2400" dirty="0" err="1">
                <a:solidFill>
                  <a:srgbClr val="002060"/>
                </a:solidFill>
              </a:rPr>
              <a:t>W</a:t>
            </a:r>
            <a:r>
              <a:rPr lang="cs-CZ" sz="2400" dirty="0" err="1" smtClean="0">
                <a:solidFill>
                  <a:srgbClr val="002060"/>
                </a:solidFill>
              </a:rPr>
              <a:t>ren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is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named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after</a:t>
            </a:r>
            <a:r>
              <a:rPr lang="cs-CZ" sz="2400" dirty="0" smtClean="0">
                <a:solidFill>
                  <a:srgbClr val="002060"/>
                </a:solidFill>
              </a:rPr>
              <a:t> Benjamin </a:t>
            </a:r>
            <a:r>
              <a:rPr lang="cs-CZ" sz="2400" dirty="0" err="1" smtClean="0">
                <a:solidFill>
                  <a:srgbClr val="002060"/>
                </a:solidFill>
              </a:rPr>
              <a:t>hall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engineer</a:t>
            </a:r>
            <a:r>
              <a:rPr lang="cs-CZ" sz="24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Queen</a:t>
            </a:r>
            <a:r>
              <a:rPr lang="cs-CZ" sz="2400" dirty="0" smtClean="0">
                <a:solidFill>
                  <a:srgbClr val="002060"/>
                </a:solidFill>
              </a:rPr>
              <a:t> Victoria Monument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2060"/>
                </a:solidFill>
              </a:rPr>
              <a:t>Nelson's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Column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Source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BELÁN, Juraj. Odmaturuj! z anglického jazyka. Vyd. 1. Brno: </a:t>
            </a:r>
            <a:r>
              <a:rPr lang="cs-CZ" sz="2000" dirty="0" err="1" smtClean="0">
                <a:solidFill>
                  <a:srgbClr val="002060"/>
                </a:solidFill>
              </a:rPr>
              <a:t>Didaktis</a:t>
            </a:r>
            <a:r>
              <a:rPr lang="cs-CZ" sz="2000" dirty="0" smtClean="0">
                <a:solidFill>
                  <a:srgbClr val="002060"/>
                </a:solidFill>
              </a:rPr>
              <a:t>, 2005, 256 s. Odmaturuj!. ISBN 80-735-8024-1.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</a:rPr>
              <a:t>BRENDLOVÁ, Světla. Reálie anglicky mluvících zemí. 2., dopl. vyd. Plzeň: Fraus, c1996, 79 s. ISBN 80-857-8487-4.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EL-HMOUDOVÁ, Dagmar. Angličtina pro střední školy. 1. vyd. Třebíč: Petra </a:t>
            </a:r>
            <a:r>
              <a:rPr lang="cs-CZ" sz="2000" dirty="0" err="1" smtClean="0">
                <a:solidFill>
                  <a:srgbClr val="002060"/>
                </a:solidFill>
              </a:rPr>
              <a:t>Velanová</a:t>
            </a:r>
            <a:r>
              <a:rPr lang="cs-CZ" sz="2000" dirty="0" smtClean="0">
                <a:solidFill>
                  <a:srgbClr val="002060"/>
                </a:solidFill>
              </a:rPr>
              <a:t>, 2006. ISBN 80-868-7302-1.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KEMPTON, Grant. New opportunities UK/US: workbook. </a:t>
            </a:r>
            <a:r>
              <a:rPr lang="en-US" sz="2000" dirty="0" err="1" smtClean="0">
                <a:solidFill>
                  <a:srgbClr val="002060"/>
                </a:solidFill>
              </a:rPr>
              <a:t>Vyd</a:t>
            </a:r>
            <a:r>
              <a:rPr lang="en-US" sz="2000" dirty="0" smtClean="0">
                <a:solidFill>
                  <a:srgbClr val="002060"/>
                </a:solidFill>
              </a:rPr>
              <a:t>. 1. Harlow: Pearson Education Limited, 2006, 256 s. </a:t>
            </a:r>
            <a:r>
              <a:rPr lang="en-US" sz="2000" dirty="0" err="1" smtClean="0">
                <a:solidFill>
                  <a:srgbClr val="002060"/>
                </a:solidFill>
              </a:rPr>
              <a:t>Odmaturuj</a:t>
            </a:r>
            <a:r>
              <a:rPr lang="en-US" sz="2000" dirty="0" smtClean="0">
                <a:solidFill>
                  <a:srgbClr val="002060"/>
                </a:solidFill>
              </a:rPr>
              <a:t>!. ISBN 978-140-5829-441.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KEMPTON, Grant. New opportunities UK/US: workbook. </a:t>
            </a:r>
            <a:r>
              <a:rPr lang="en-US" sz="2000" dirty="0" err="1" smtClean="0">
                <a:solidFill>
                  <a:srgbClr val="002060"/>
                </a:solidFill>
              </a:rPr>
              <a:t>Vyd</a:t>
            </a:r>
            <a:r>
              <a:rPr lang="en-US" sz="2000" dirty="0" smtClean="0">
                <a:solidFill>
                  <a:srgbClr val="002060"/>
                </a:solidFill>
              </a:rPr>
              <a:t>. 1. Harlow: Pearson Education Limited, 2006, 256 s. </a:t>
            </a:r>
            <a:r>
              <a:rPr lang="en-US" sz="2000" dirty="0" err="1" smtClean="0">
                <a:solidFill>
                  <a:srgbClr val="002060"/>
                </a:solidFill>
              </a:rPr>
              <a:t>Odmaturuj</a:t>
            </a:r>
            <a:r>
              <a:rPr lang="en-US" sz="2000" dirty="0" smtClean="0">
                <a:solidFill>
                  <a:srgbClr val="002060"/>
                </a:solidFill>
              </a:rPr>
              <a:t>!. ISBN 978-0-582-84791-0.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London – Basic </a:t>
            </a:r>
            <a:r>
              <a:rPr lang="cs-CZ" sz="6000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</a:t>
            </a:r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acts</a:t>
            </a:r>
            <a:endParaRPr lang="cs-CZ" sz="6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one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most </a:t>
            </a:r>
            <a:r>
              <a:rPr lang="cs-CZ" dirty="0" err="1" smtClean="0">
                <a:solidFill>
                  <a:srgbClr val="002060"/>
                </a:solidFill>
              </a:rPr>
              <a:t>densely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populated</a:t>
            </a:r>
            <a:r>
              <a:rPr lang="cs-CZ" dirty="0" smtClean="0">
                <a:solidFill>
                  <a:srgbClr val="002060"/>
                </a:solidFill>
              </a:rPr>
              <a:t> and </a:t>
            </a:r>
            <a:r>
              <a:rPr lang="cs-CZ" dirty="0" err="1" smtClean="0">
                <a:solidFill>
                  <a:srgbClr val="002060"/>
                </a:solidFill>
              </a:rPr>
              <a:t>biggest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cities</a:t>
            </a:r>
            <a:r>
              <a:rPr lang="cs-CZ" dirty="0" smtClean="0">
                <a:solidFill>
                  <a:srgbClr val="002060"/>
                </a:solidFill>
              </a:rPr>
              <a:t> in </a:t>
            </a:r>
            <a:r>
              <a:rPr lang="cs-CZ" dirty="0" err="1" smtClean="0">
                <a:solidFill>
                  <a:srgbClr val="002060"/>
                </a:solidFill>
              </a:rPr>
              <a:t>Europe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err="1" smtClean="0">
                <a:solidFill>
                  <a:srgbClr val="002060"/>
                </a:solidFill>
              </a:rPr>
              <a:t>the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capital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and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largest</a:t>
            </a:r>
            <a:r>
              <a:rPr lang="cs-CZ" dirty="0" smtClean="0">
                <a:solidFill>
                  <a:srgbClr val="002060"/>
                </a:solidFill>
              </a:rPr>
              <a:t> city in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UK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with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population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about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7 </a:t>
            </a:r>
            <a:r>
              <a:rPr lang="cs-CZ" b="1" dirty="0" err="1" smtClean="0">
                <a:solidFill>
                  <a:srgbClr val="002060"/>
                </a:solidFill>
              </a:rPr>
              <a:t>million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seat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central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government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commercial</a:t>
            </a:r>
            <a:r>
              <a:rPr lang="cs-CZ" dirty="0" smtClean="0">
                <a:solidFill>
                  <a:srgbClr val="002060"/>
                </a:solidFill>
              </a:rPr>
              <a:t> and </a:t>
            </a:r>
            <a:r>
              <a:rPr lang="cs-CZ" dirty="0" err="1" smtClean="0">
                <a:solidFill>
                  <a:srgbClr val="002060"/>
                </a:solidFill>
              </a:rPr>
              <a:t>cultural</a:t>
            </a:r>
            <a:r>
              <a:rPr lang="cs-CZ" dirty="0" smtClean="0">
                <a:solidFill>
                  <a:srgbClr val="002060"/>
                </a:solidFill>
              </a:rPr>
              <a:t> centre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country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famous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for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its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tranportation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system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– London Underground (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Tube) –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world's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oldest</a:t>
            </a:r>
            <a:r>
              <a:rPr lang="cs-CZ" dirty="0" smtClean="0">
                <a:solidFill>
                  <a:srgbClr val="002060"/>
                </a:solidFill>
              </a:rPr>
              <a:t> underground and </a:t>
            </a:r>
            <a:r>
              <a:rPr lang="cs-CZ" dirty="0" err="1" smtClean="0">
                <a:solidFill>
                  <a:srgbClr val="002060"/>
                </a:solidFill>
              </a:rPr>
              <a:t>red</a:t>
            </a:r>
            <a:r>
              <a:rPr lang="cs-CZ" dirty="0" smtClean="0">
                <a:solidFill>
                  <a:srgbClr val="002060"/>
                </a:solidFill>
              </a:rPr>
              <a:t> double-</a:t>
            </a:r>
            <a:r>
              <a:rPr lang="cs-CZ" dirty="0" err="1" smtClean="0">
                <a:solidFill>
                  <a:srgbClr val="002060"/>
                </a:solidFill>
              </a:rPr>
              <a:t>decker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buses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Transportation</a:t>
            </a:r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in London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</a:t>
            </a:r>
            <a:r>
              <a:rPr lang="cs-CZ" sz="800" dirty="0">
                <a:solidFill>
                  <a:srgbClr val="002060"/>
                </a:solidFill>
              </a:rPr>
              <a:t>: [cit. </a:t>
            </a:r>
            <a:r>
              <a:rPr lang="cs-CZ" sz="800" dirty="0" smtClean="0">
                <a:solidFill>
                  <a:srgbClr val="002060"/>
                </a:solidFill>
              </a:rPr>
              <a:t>2013-03-20]. </a:t>
            </a:r>
            <a:r>
              <a:rPr lang="cs-CZ" sz="800" dirty="0">
                <a:solidFill>
                  <a:srgbClr val="002060"/>
                </a:solidFill>
              </a:rPr>
              <a:t>Dostupný pod licencí </a:t>
            </a:r>
            <a:r>
              <a:rPr lang="cs-CZ" sz="800" dirty="0" smtClean="0">
                <a:solidFill>
                  <a:srgbClr val="002060"/>
                </a:solidFill>
              </a:rPr>
              <a:t>public </a:t>
            </a:r>
            <a:r>
              <a:rPr lang="cs-CZ" sz="800" dirty="0" err="1" smtClean="0">
                <a:solidFill>
                  <a:srgbClr val="002060"/>
                </a:solidFill>
              </a:rPr>
              <a:t>domain</a:t>
            </a:r>
            <a:r>
              <a:rPr lang="cs-CZ" sz="800" dirty="0" smtClean="0">
                <a:solidFill>
                  <a:srgbClr val="002060"/>
                </a:solidFill>
              </a:rPr>
              <a:t> </a:t>
            </a:r>
            <a:r>
              <a:rPr lang="cs-CZ" sz="800" dirty="0">
                <a:solidFill>
                  <a:srgbClr val="002060"/>
                </a:solidFill>
              </a:rPr>
              <a:t>na WWW</a:t>
            </a:r>
            <a:r>
              <a:rPr lang="cs-CZ" sz="800" dirty="0" smtClean="0">
                <a:solidFill>
                  <a:srgbClr val="002060"/>
                </a:solidFill>
              </a:rPr>
              <a:t>:</a:t>
            </a: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cs-CZ" sz="800" dirty="0" smtClean="0">
                <a:solidFill>
                  <a:srgbClr val="002060"/>
                </a:solidFill>
                <a:hlinkClick r:id="rId2"/>
              </a:rPr>
              <a:t>commons.wikimedia.org/wiki/File%3ALondon_Underground_sign_02.jpg</a:t>
            </a: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</a:t>
            </a:r>
            <a:r>
              <a:rPr lang="cs-CZ" sz="800" dirty="0">
                <a:solidFill>
                  <a:srgbClr val="002060"/>
                </a:solidFill>
              </a:rPr>
              <a:t>: [cit. 2013-03-20]. Dostupný pod licencí public </a:t>
            </a:r>
            <a:r>
              <a:rPr lang="cs-CZ" sz="800" dirty="0" err="1">
                <a:solidFill>
                  <a:srgbClr val="002060"/>
                </a:solidFill>
              </a:rPr>
              <a:t>domain</a:t>
            </a:r>
            <a:r>
              <a:rPr lang="cs-CZ" sz="800" dirty="0">
                <a:solidFill>
                  <a:srgbClr val="002060"/>
                </a:solidFill>
              </a:rPr>
              <a:t> na WWW</a:t>
            </a:r>
            <a:r>
              <a:rPr lang="cs-CZ" sz="8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cs-CZ" sz="800" dirty="0" smtClean="0">
                <a:solidFill>
                  <a:srgbClr val="002060"/>
                </a:solidFill>
                <a:hlinkClick r:id="rId3"/>
              </a:rPr>
              <a:t>commons.wikimedia.org/wiki/File%3ARed_double_decker_bus_in_London.jpg</a:t>
            </a: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</a:rPr>
              <a:t>Zdroj: [cit. 2013-03-20]. Dostupný pod licencí public </a:t>
            </a:r>
            <a:r>
              <a:rPr lang="cs-CZ" sz="800" dirty="0" err="1">
                <a:solidFill>
                  <a:srgbClr val="002060"/>
                </a:solidFill>
              </a:rPr>
              <a:t>domain</a:t>
            </a:r>
            <a:r>
              <a:rPr lang="cs-CZ" sz="800" dirty="0">
                <a:solidFill>
                  <a:srgbClr val="002060"/>
                </a:solidFill>
              </a:rPr>
              <a:t> na WWW</a:t>
            </a:r>
            <a:r>
              <a:rPr lang="cs-CZ" sz="8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hlinkClick r:id="rId4"/>
              </a:rPr>
              <a:t>http://commons.wikimedia.org/wiki/File%3AHurden_-_</a:t>
            </a:r>
            <a:r>
              <a:rPr lang="cs-CZ" sz="900" dirty="0" smtClean="0">
                <a:solidFill>
                  <a:srgbClr val="002060"/>
                </a:solidFill>
                <a:hlinkClick r:id="rId4"/>
              </a:rPr>
              <a:t>Bristol-Doppeldeckerbus_2011-07-09_13-43-40_ShiftN.jpg</a:t>
            </a:r>
            <a:endParaRPr lang="cs-CZ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5" y="1700809"/>
            <a:ext cx="3711664" cy="4392487"/>
          </a:xfrm>
          <a:prstGeom prst="rect">
            <a:avLst/>
          </a:prstGeom>
        </p:spPr>
      </p:pic>
      <p:pic>
        <p:nvPicPr>
          <p:cNvPr id="7" name="Obrázek 6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9"/>
            <a:ext cx="3302622" cy="21962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69" y="4023799"/>
            <a:ext cx="32285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London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900" b="1" dirty="0" err="1" smtClean="0">
                <a:solidFill>
                  <a:srgbClr val="002060"/>
                </a:solidFill>
              </a:rPr>
              <a:t>The</a:t>
            </a:r>
            <a:r>
              <a:rPr lang="cs-CZ" sz="3900" b="1" dirty="0" smtClean="0">
                <a:solidFill>
                  <a:srgbClr val="002060"/>
                </a:solidFill>
              </a:rPr>
              <a:t> Tower </a:t>
            </a:r>
            <a:r>
              <a:rPr lang="cs-CZ" sz="3900" b="1" dirty="0" err="1" smtClean="0">
                <a:solidFill>
                  <a:srgbClr val="002060"/>
                </a:solidFill>
              </a:rPr>
              <a:t>of</a:t>
            </a:r>
            <a:r>
              <a:rPr lang="cs-CZ" sz="3900" b="1" dirty="0" smtClean="0">
                <a:solidFill>
                  <a:srgbClr val="002060"/>
                </a:solidFill>
              </a:rPr>
              <a:t> London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once</a:t>
            </a:r>
            <a:r>
              <a:rPr lang="cs-CZ" sz="2800" dirty="0" smtClean="0">
                <a:solidFill>
                  <a:srgbClr val="002060"/>
                </a:solidFill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</a:rPr>
              <a:t>royal</a:t>
            </a:r>
            <a:r>
              <a:rPr lang="cs-CZ" sz="2800" dirty="0" smtClean="0">
                <a:solidFill>
                  <a:srgbClr val="002060"/>
                </a:solidFill>
              </a:rPr>
              <a:t> palce 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then</a:t>
            </a:r>
            <a:r>
              <a:rPr lang="cs-CZ" sz="2800" dirty="0" smtClean="0">
                <a:solidFill>
                  <a:srgbClr val="002060"/>
                </a:solidFill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</a:rPr>
              <a:t>prison</a:t>
            </a:r>
            <a:r>
              <a:rPr lang="cs-CZ" sz="2800" dirty="0" smtClean="0">
                <a:solidFill>
                  <a:srgbClr val="002060"/>
                </a:solidFill>
              </a:rPr>
              <a:t> (Anne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</a:t>
            </a:r>
            <a:r>
              <a:rPr lang="cs-CZ" sz="2800" dirty="0" err="1" smtClean="0">
                <a:solidFill>
                  <a:srgbClr val="002060"/>
                </a:solidFill>
              </a:rPr>
              <a:t>Boleyn</a:t>
            </a:r>
            <a:r>
              <a:rPr lang="cs-CZ" sz="2800" dirty="0" smtClean="0">
                <a:solidFill>
                  <a:srgbClr val="002060"/>
                </a:solidFill>
              </a:rPr>
              <a:t>, Sir T. More)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a museum </a:t>
            </a:r>
            <a:r>
              <a:rPr lang="cs-CZ" sz="2800" dirty="0" err="1" smtClean="0">
                <a:solidFill>
                  <a:srgbClr val="002060"/>
                </a:solidFill>
              </a:rPr>
              <a:t>now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(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crown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jewels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Yeoman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Warders</a:t>
            </a: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</a:t>
            </a:r>
            <a:r>
              <a:rPr lang="cs-CZ" sz="2800" dirty="0" err="1" smtClean="0">
                <a:solidFill>
                  <a:srgbClr val="002060"/>
                </a:solidFill>
              </a:rPr>
              <a:t>callled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Beefeaters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 </a:t>
            </a:r>
            <a:r>
              <a:rPr lang="cs-CZ" sz="800" dirty="0" err="1" smtClean="0">
                <a:solidFill>
                  <a:srgbClr val="002060"/>
                </a:solidFill>
              </a:rPr>
              <a:t>Beefeater</a:t>
            </a:r>
            <a:r>
              <a:rPr lang="cs-CZ" sz="800" dirty="0" smtClean="0">
                <a:solidFill>
                  <a:srgbClr val="002060"/>
                </a:solidFill>
              </a:rPr>
              <a:t>: [cit. 2013-03-20]. Dostupný pod licencí </a:t>
            </a:r>
            <a:r>
              <a:rPr lang="cs-CZ" sz="800" dirty="0" err="1" smtClean="0">
                <a:solidFill>
                  <a:srgbClr val="002060"/>
                </a:solidFill>
              </a:rPr>
              <a:t>Creative</a:t>
            </a:r>
            <a:r>
              <a:rPr lang="cs-CZ" sz="800" dirty="0" smtClean="0">
                <a:solidFill>
                  <a:srgbClr val="002060"/>
                </a:solidFill>
              </a:rPr>
              <a:t> </a:t>
            </a:r>
            <a:r>
              <a:rPr lang="cs-CZ" sz="800" dirty="0" err="1" smtClean="0">
                <a:solidFill>
                  <a:srgbClr val="002060"/>
                </a:solidFill>
              </a:rPr>
              <a:t>Commons</a:t>
            </a:r>
            <a:r>
              <a:rPr lang="cs-CZ" sz="800" dirty="0" smtClean="0">
                <a:solidFill>
                  <a:srgbClr val="002060"/>
                </a:solidFill>
              </a:rPr>
              <a:t> na WWW:</a:t>
            </a:r>
          </a:p>
          <a:p>
            <a:pPr marL="0" indent="0">
              <a:buNone/>
            </a:pPr>
            <a:r>
              <a:rPr lang="cs-CZ" sz="800" dirty="0" smtClean="0">
                <a:hlinkClick r:id="rId2"/>
              </a:rPr>
              <a:t>http://commons.wikimedia.org/wiki/File%3AYeoman_Warder_-_Beefeater.JPG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 Tower: [cit. 2013-03-20]. Dostupný pod licencí </a:t>
            </a:r>
            <a:r>
              <a:rPr lang="cs-CZ" sz="800" dirty="0" err="1" smtClean="0">
                <a:solidFill>
                  <a:srgbClr val="002060"/>
                </a:solidFill>
              </a:rPr>
              <a:t>Creative</a:t>
            </a:r>
            <a:r>
              <a:rPr lang="cs-CZ" sz="800" dirty="0" smtClean="0">
                <a:solidFill>
                  <a:srgbClr val="002060"/>
                </a:solidFill>
              </a:rPr>
              <a:t> </a:t>
            </a:r>
            <a:r>
              <a:rPr lang="cs-CZ" sz="800" dirty="0" err="1" smtClean="0">
                <a:solidFill>
                  <a:srgbClr val="002060"/>
                </a:solidFill>
              </a:rPr>
              <a:t>Commons</a:t>
            </a:r>
            <a:r>
              <a:rPr lang="cs-CZ" sz="800" dirty="0" smtClean="0">
                <a:solidFill>
                  <a:srgbClr val="002060"/>
                </a:solidFill>
              </a:rPr>
              <a:t> na WWW: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>
                <a:hlinkClick r:id="rId3"/>
              </a:rPr>
              <a:t>http://commons.wikimedia.org/wiki/File%3ALondon_-_White_Tower.jpg</a:t>
            </a:r>
            <a:endParaRPr lang="cs-CZ" sz="8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816424" cy="48245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1800200"/>
            <a:ext cx="351013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sz="54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5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London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3610744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smtClean="0">
                <a:solidFill>
                  <a:srgbClr val="002060"/>
                </a:solidFill>
              </a:rPr>
              <a:t>Tower </a:t>
            </a:r>
            <a:r>
              <a:rPr lang="cs-CZ" sz="3600" b="1" dirty="0" err="1" smtClean="0">
                <a:solidFill>
                  <a:srgbClr val="002060"/>
                </a:solidFill>
              </a:rPr>
              <a:t>Bridge</a:t>
            </a:r>
            <a:endParaRPr lang="cs-CZ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a </a:t>
            </a:r>
            <a:r>
              <a:rPr lang="cs-CZ" sz="2400" dirty="0" err="1" smtClean="0">
                <a:solidFill>
                  <a:srgbClr val="002060"/>
                </a:solidFill>
              </a:rPr>
              <a:t>characteristic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landmark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of</a:t>
            </a:r>
            <a:r>
              <a:rPr lang="cs-CZ" sz="2400" dirty="0" smtClean="0">
                <a:solidFill>
                  <a:srgbClr val="002060"/>
                </a:solidFill>
              </a:rPr>
              <a:t> London</a:t>
            </a:r>
          </a:p>
          <a:p>
            <a:r>
              <a:rPr lang="cs-CZ" sz="2400" dirty="0" err="1" smtClean="0">
                <a:solidFill>
                  <a:srgbClr val="002060"/>
                </a:solidFill>
              </a:rPr>
              <a:t>named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after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Tower </a:t>
            </a:r>
            <a:r>
              <a:rPr lang="cs-CZ" sz="2400" dirty="0" err="1" smtClean="0">
                <a:solidFill>
                  <a:srgbClr val="002060"/>
                </a:solidFill>
              </a:rPr>
              <a:t>of</a:t>
            </a:r>
            <a:r>
              <a:rPr lang="cs-CZ" sz="2400" dirty="0" smtClean="0">
                <a:solidFill>
                  <a:srgbClr val="002060"/>
                </a:solidFill>
              </a:rPr>
              <a:t> London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a </a:t>
            </a:r>
            <a:r>
              <a:rPr lang="cs-CZ" sz="2400" dirty="0" err="1" smtClean="0">
                <a:solidFill>
                  <a:srgbClr val="002060"/>
                </a:solidFill>
              </a:rPr>
              <a:t>hydraulic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mechanism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can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raise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and </a:t>
            </a:r>
            <a:r>
              <a:rPr lang="cs-CZ" sz="2400" dirty="0" err="1" smtClean="0">
                <a:solidFill>
                  <a:srgbClr val="002060"/>
                </a:solidFill>
              </a:rPr>
              <a:t>lower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bridge</a:t>
            </a:r>
            <a:r>
              <a:rPr lang="cs-CZ" sz="2400" dirty="0" smtClean="0">
                <a:solidFill>
                  <a:srgbClr val="002060"/>
                </a:solidFill>
              </a:rPr>
              <a:t> in </a:t>
            </a:r>
            <a:r>
              <a:rPr lang="cs-CZ" sz="2400" dirty="0" err="1" smtClean="0">
                <a:solidFill>
                  <a:srgbClr val="002060"/>
                </a:solidFill>
              </a:rPr>
              <a:t>less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tahn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two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minutes</a:t>
            </a:r>
            <a:r>
              <a:rPr lang="cs-CZ" sz="2400" dirty="0" smtClean="0">
                <a:solidFill>
                  <a:srgbClr val="002060"/>
                </a:solidFill>
              </a:rPr>
              <a:t> to </a:t>
            </a:r>
            <a:r>
              <a:rPr lang="cs-CZ" sz="2400" dirty="0" err="1" smtClean="0">
                <a:solidFill>
                  <a:srgbClr val="002060"/>
                </a:solidFill>
              </a:rPr>
              <a:t>permit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the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passage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of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high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ships</a:t>
            </a: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</a:t>
            </a:r>
            <a:r>
              <a:rPr lang="cs-CZ" sz="800" dirty="0">
                <a:solidFill>
                  <a:srgbClr val="002060"/>
                </a:solidFill>
              </a:rPr>
              <a:t>: [cit. </a:t>
            </a:r>
            <a:r>
              <a:rPr lang="cs-CZ" sz="800" dirty="0" smtClean="0">
                <a:solidFill>
                  <a:srgbClr val="002060"/>
                </a:solidFill>
              </a:rPr>
              <a:t>2013-03-20]. </a:t>
            </a:r>
            <a:r>
              <a:rPr lang="cs-CZ" sz="800" dirty="0">
                <a:solidFill>
                  <a:srgbClr val="002060"/>
                </a:solidFill>
              </a:rPr>
              <a:t>Dostupný pod licencí </a:t>
            </a:r>
            <a:r>
              <a:rPr lang="cs-CZ" sz="800" dirty="0" err="1">
                <a:solidFill>
                  <a:srgbClr val="002060"/>
                </a:solidFill>
              </a:rPr>
              <a:t>Creative</a:t>
            </a:r>
            <a:r>
              <a:rPr lang="cs-CZ" sz="800" dirty="0">
                <a:solidFill>
                  <a:srgbClr val="002060"/>
                </a:solidFill>
              </a:rPr>
              <a:t> </a:t>
            </a:r>
            <a:r>
              <a:rPr lang="cs-CZ" sz="800" dirty="0" err="1">
                <a:solidFill>
                  <a:srgbClr val="002060"/>
                </a:solidFill>
              </a:rPr>
              <a:t>Commons</a:t>
            </a:r>
            <a:r>
              <a:rPr lang="cs-CZ" sz="800" dirty="0">
                <a:solidFill>
                  <a:srgbClr val="002060"/>
                </a:solidFill>
              </a:rPr>
              <a:t> na WWW</a:t>
            </a:r>
            <a:r>
              <a:rPr lang="cs-CZ" sz="8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800" dirty="0">
                <a:hlinkClick r:id="rId2"/>
              </a:rPr>
              <a:t>http://</a:t>
            </a:r>
            <a:r>
              <a:rPr lang="cs-CZ" sz="800" dirty="0" smtClean="0">
                <a:hlinkClick r:id="rId2"/>
              </a:rPr>
              <a:t>commons.wikimedia.org/wiki/File:Towerbridge2.jpg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</a:rPr>
              <a:t>Zdroj: [cit. 2013-03-20]. Dostupný pod licencí </a:t>
            </a:r>
            <a:r>
              <a:rPr lang="cs-CZ" sz="800" dirty="0" smtClean="0">
                <a:solidFill>
                  <a:srgbClr val="002060"/>
                </a:solidFill>
              </a:rPr>
              <a:t>public </a:t>
            </a:r>
            <a:r>
              <a:rPr lang="cs-CZ" sz="800" dirty="0" err="1" smtClean="0">
                <a:solidFill>
                  <a:srgbClr val="002060"/>
                </a:solidFill>
              </a:rPr>
              <a:t>domain</a:t>
            </a:r>
            <a:r>
              <a:rPr lang="cs-CZ" sz="800" dirty="0" smtClean="0">
                <a:solidFill>
                  <a:srgbClr val="002060"/>
                </a:solidFill>
              </a:rPr>
              <a:t> WWW:</a:t>
            </a:r>
          </a:p>
          <a:p>
            <a:pPr marL="0" indent="0">
              <a:buNone/>
            </a:pPr>
            <a:r>
              <a:rPr lang="cs-CZ" sz="800" dirty="0">
                <a:hlinkClick r:id="rId3"/>
              </a:rPr>
              <a:t>http://</a:t>
            </a:r>
            <a:r>
              <a:rPr lang="cs-CZ" sz="800" dirty="0" smtClean="0">
                <a:hlinkClick r:id="rId3"/>
              </a:rPr>
              <a:t>commons.wikimedia.org/wiki/File:Tower.bridge.7.basculecloseup.london.arp.jpg</a:t>
            </a:r>
            <a:endParaRPr lang="cs-CZ" sz="800" dirty="0" smtClean="0"/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608512" cy="47525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74" y="1555629"/>
            <a:ext cx="4647097" cy="45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5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sz="54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54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London</a:t>
            </a:r>
            <a:endParaRPr lang="cs-CZ" sz="54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900" b="1" dirty="0">
                <a:solidFill>
                  <a:srgbClr val="002060"/>
                </a:solidFill>
              </a:rPr>
              <a:t>St </a:t>
            </a:r>
            <a:r>
              <a:rPr lang="cs-CZ" sz="3900" b="1" dirty="0" err="1">
                <a:solidFill>
                  <a:srgbClr val="002060"/>
                </a:solidFill>
              </a:rPr>
              <a:t>Paul's</a:t>
            </a:r>
            <a:r>
              <a:rPr lang="cs-CZ" sz="3900" b="1" dirty="0">
                <a:solidFill>
                  <a:srgbClr val="002060"/>
                </a:solidFill>
              </a:rPr>
              <a:t> </a:t>
            </a:r>
            <a:r>
              <a:rPr lang="cs-CZ" sz="3900" b="1" dirty="0" err="1" smtClean="0">
                <a:solidFill>
                  <a:srgbClr val="002060"/>
                </a:solidFill>
              </a:rPr>
              <a:t>Cathedral</a:t>
            </a:r>
            <a:endParaRPr lang="cs-CZ" sz="3900" b="1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a </a:t>
            </a:r>
            <a:r>
              <a:rPr lang="cs-CZ" sz="2800" dirty="0" err="1" smtClean="0">
                <a:solidFill>
                  <a:srgbClr val="002060"/>
                </a:solidFill>
              </a:rPr>
              <a:t>catherdral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built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after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Great </a:t>
            </a:r>
            <a:r>
              <a:rPr lang="cs-CZ" sz="2800" dirty="0" err="1" smtClean="0">
                <a:solidFill>
                  <a:srgbClr val="002060"/>
                </a:solidFill>
              </a:rPr>
              <a:t>Fire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London in 1666</a:t>
            </a:r>
          </a:p>
          <a:p>
            <a:r>
              <a:rPr lang="cs-CZ" sz="2800" dirty="0" err="1">
                <a:solidFill>
                  <a:srgbClr val="002060"/>
                </a:solidFill>
              </a:rPr>
              <a:t>a</a:t>
            </a:r>
            <a:r>
              <a:rPr lang="cs-CZ" sz="2800" dirty="0" err="1" smtClean="0">
                <a:solidFill>
                  <a:srgbClr val="002060"/>
                </a:solidFill>
              </a:rPr>
              <a:t>rchitect</a:t>
            </a:r>
            <a:r>
              <a:rPr lang="cs-CZ" sz="2800" dirty="0" smtClean="0">
                <a:solidFill>
                  <a:srgbClr val="002060"/>
                </a:solidFill>
              </a:rPr>
              <a:t>: Christopher </a:t>
            </a:r>
            <a:r>
              <a:rPr lang="cs-CZ" sz="2800" dirty="0" err="1" smtClean="0">
                <a:solidFill>
                  <a:srgbClr val="002060"/>
                </a:solidFill>
              </a:rPr>
              <a:t>Wren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setting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for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wedding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Charles and Diana in 1981</a:t>
            </a:r>
            <a:endParaRPr lang="cs-CZ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</a:t>
            </a:r>
            <a:r>
              <a:rPr lang="cs-CZ" sz="800" dirty="0">
                <a:solidFill>
                  <a:srgbClr val="002060"/>
                </a:solidFill>
              </a:rPr>
              <a:t>: [cit. 2013-03-20]. Dostupný pod licencí </a:t>
            </a:r>
            <a:r>
              <a:rPr lang="cs-CZ" sz="800" dirty="0" err="1">
                <a:solidFill>
                  <a:srgbClr val="002060"/>
                </a:solidFill>
              </a:rPr>
              <a:t>Creative</a:t>
            </a:r>
            <a:r>
              <a:rPr lang="cs-CZ" sz="800" dirty="0">
                <a:solidFill>
                  <a:srgbClr val="002060"/>
                </a:solidFill>
              </a:rPr>
              <a:t> </a:t>
            </a:r>
            <a:r>
              <a:rPr lang="cs-CZ" sz="800" dirty="0" err="1">
                <a:solidFill>
                  <a:srgbClr val="002060"/>
                </a:solidFill>
              </a:rPr>
              <a:t>Commons</a:t>
            </a:r>
            <a:r>
              <a:rPr lang="cs-CZ" sz="800" dirty="0">
                <a:solidFill>
                  <a:srgbClr val="002060"/>
                </a:solidFill>
              </a:rPr>
              <a:t> na WWW</a:t>
            </a:r>
            <a:r>
              <a:rPr lang="cs-CZ" sz="800" dirty="0" smtClean="0">
                <a:solidFill>
                  <a:srgbClr val="002060"/>
                </a:solidFill>
              </a:rPr>
              <a:t>:</a:t>
            </a:r>
            <a:endParaRPr lang="cs-CZ" sz="800" dirty="0"/>
          </a:p>
          <a:p>
            <a:pPr marL="0" indent="0">
              <a:buNone/>
            </a:pPr>
            <a:r>
              <a:rPr lang="cs-CZ" sz="800" dirty="0">
                <a:hlinkClick r:id="rId2"/>
              </a:rPr>
              <a:t>http://</a:t>
            </a:r>
            <a:r>
              <a:rPr lang="cs-CZ" sz="800" dirty="0" smtClean="0">
                <a:hlinkClick r:id="rId2"/>
              </a:rPr>
              <a:t>commons.wikimedia.org/wiki/File%3ASt_Paul's_Cathedral_London_cropped_perspective_adjusted.jpg</a:t>
            </a:r>
            <a:endParaRPr lang="cs-CZ" sz="800" dirty="0" smtClean="0"/>
          </a:p>
          <a:p>
            <a:pPr marL="0" indent="0">
              <a:buNone/>
            </a:pPr>
            <a:endParaRPr lang="cs-CZ" sz="9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9486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sz="6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60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Westminster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002060"/>
                </a:solidFill>
              </a:rPr>
              <a:t>The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Houses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of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Parliament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sz="2600" dirty="0" err="1" smtClean="0">
                <a:solidFill>
                  <a:srgbClr val="002060"/>
                </a:solidFill>
              </a:rPr>
              <a:t>rebuilt</a:t>
            </a:r>
            <a:r>
              <a:rPr lang="cs-CZ" sz="2600" dirty="0" smtClean="0">
                <a:solidFill>
                  <a:srgbClr val="002060"/>
                </a:solidFill>
              </a:rPr>
              <a:t> in </a:t>
            </a:r>
            <a:r>
              <a:rPr lang="cs-CZ" sz="2600" dirty="0" err="1" smtClean="0">
                <a:solidFill>
                  <a:srgbClr val="002060"/>
                </a:solidFill>
              </a:rPr>
              <a:t>the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Gothic</a:t>
            </a:r>
            <a:r>
              <a:rPr lang="cs-CZ" sz="2600" dirty="0" smtClean="0">
                <a:solidFill>
                  <a:srgbClr val="002060"/>
                </a:solidFill>
              </a:rPr>
              <a:t> style (1840-1857) </a:t>
            </a:r>
            <a:r>
              <a:rPr lang="cs-CZ" sz="2600" dirty="0" err="1" smtClean="0">
                <a:solidFill>
                  <a:srgbClr val="002060"/>
                </a:solidFill>
              </a:rPr>
              <a:t>after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the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fire</a:t>
            </a:r>
            <a:r>
              <a:rPr lang="cs-CZ" sz="2600" dirty="0" smtClean="0">
                <a:solidFill>
                  <a:srgbClr val="002060"/>
                </a:solidFill>
              </a:rPr>
              <a:t> in 1834</a:t>
            </a:r>
          </a:p>
          <a:p>
            <a:r>
              <a:rPr lang="cs-CZ" sz="2600" dirty="0" err="1" smtClean="0">
                <a:solidFill>
                  <a:srgbClr val="002060"/>
                </a:solidFill>
              </a:rPr>
              <a:t>consists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of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two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houses</a:t>
            </a:r>
            <a:r>
              <a:rPr lang="cs-CZ" sz="2600" dirty="0" smtClean="0">
                <a:solidFill>
                  <a:srgbClr val="002060"/>
                </a:solidFill>
              </a:rPr>
              <a:t>: </a:t>
            </a:r>
            <a:r>
              <a:rPr lang="cs-CZ" sz="2600" dirty="0" err="1">
                <a:solidFill>
                  <a:srgbClr val="002060"/>
                </a:solidFill>
              </a:rPr>
              <a:t>t</a:t>
            </a:r>
            <a:r>
              <a:rPr lang="cs-CZ" sz="2600" dirty="0" err="1" smtClean="0">
                <a:solidFill>
                  <a:srgbClr val="002060"/>
                </a:solidFill>
              </a:rPr>
              <a:t>he</a:t>
            </a:r>
            <a:r>
              <a:rPr lang="cs-CZ" sz="2600" dirty="0" smtClean="0">
                <a:solidFill>
                  <a:srgbClr val="002060"/>
                </a:solidFill>
              </a:rPr>
              <a:t> House </a:t>
            </a:r>
            <a:r>
              <a:rPr lang="cs-CZ" sz="2600" dirty="0" err="1" smtClean="0">
                <a:solidFill>
                  <a:srgbClr val="002060"/>
                </a:solidFill>
              </a:rPr>
              <a:t>of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Lords</a:t>
            </a:r>
            <a:r>
              <a:rPr lang="cs-CZ" sz="2600" dirty="0" smtClean="0">
                <a:solidFill>
                  <a:srgbClr val="002060"/>
                </a:solidFill>
              </a:rPr>
              <a:t> and </a:t>
            </a:r>
            <a:r>
              <a:rPr lang="cs-CZ" sz="2600" dirty="0" err="1" smtClean="0">
                <a:solidFill>
                  <a:srgbClr val="002060"/>
                </a:solidFill>
              </a:rPr>
              <a:t>the</a:t>
            </a:r>
            <a:r>
              <a:rPr lang="cs-CZ" sz="2600" dirty="0" smtClean="0">
                <a:solidFill>
                  <a:srgbClr val="002060"/>
                </a:solidFill>
              </a:rPr>
              <a:t> House </a:t>
            </a:r>
            <a:r>
              <a:rPr lang="cs-CZ" sz="2600" dirty="0" err="1" smtClean="0">
                <a:solidFill>
                  <a:srgbClr val="002060"/>
                </a:solidFill>
              </a:rPr>
              <a:t>of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Commons</a:t>
            </a:r>
            <a:endParaRPr lang="cs-CZ" sz="2600" dirty="0" smtClean="0">
              <a:solidFill>
                <a:srgbClr val="002060"/>
              </a:solidFill>
            </a:endParaRPr>
          </a:p>
          <a:p>
            <a:r>
              <a:rPr lang="cs-CZ" sz="2600" dirty="0" smtClean="0">
                <a:solidFill>
                  <a:srgbClr val="002060"/>
                </a:solidFill>
              </a:rPr>
              <a:t>Big Ben </a:t>
            </a:r>
            <a:r>
              <a:rPr lang="cs-CZ" sz="2600" dirty="0" err="1" smtClean="0">
                <a:solidFill>
                  <a:srgbClr val="002060"/>
                </a:solidFill>
              </a:rPr>
              <a:t>is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the</a:t>
            </a:r>
            <a:r>
              <a:rPr lang="cs-CZ" sz="2600" dirty="0" smtClean="0">
                <a:solidFill>
                  <a:srgbClr val="002060"/>
                </a:solidFill>
              </a:rPr>
              <a:t> bell </a:t>
            </a:r>
            <a:r>
              <a:rPr lang="cs-CZ" sz="2600" dirty="0" err="1" smtClean="0">
                <a:solidFill>
                  <a:srgbClr val="002060"/>
                </a:solidFill>
              </a:rPr>
              <a:t>of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the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clock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tower</a:t>
            </a:r>
            <a:r>
              <a:rPr lang="cs-CZ" sz="2600" dirty="0" smtClean="0">
                <a:solidFill>
                  <a:srgbClr val="002060"/>
                </a:solidFill>
              </a:rPr>
              <a:t>, </a:t>
            </a:r>
            <a:r>
              <a:rPr lang="cs-CZ" sz="2600" dirty="0" err="1" smtClean="0">
                <a:solidFill>
                  <a:srgbClr val="002060"/>
                </a:solidFill>
              </a:rPr>
              <a:t>called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after</a:t>
            </a:r>
            <a:r>
              <a:rPr lang="cs-CZ" sz="2600" dirty="0" smtClean="0">
                <a:solidFill>
                  <a:srgbClr val="002060"/>
                </a:solidFill>
              </a:rPr>
              <a:t> Benjamin </a:t>
            </a:r>
            <a:r>
              <a:rPr lang="cs-CZ" sz="2600" dirty="0" err="1" smtClean="0">
                <a:solidFill>
                  <a:srgbClr val="002060"/>
                </a:solidFill>
              </a:rPr>
              <a:t>Hall</a:t>
            </a:r>
            <a:r>
              <a:rPr lang="cs-CZ" sz="2600" dirty="0" smtClean="0">
                <a:solidFill>
                  <a:srgbClr val="002060"/>
                </a:solidFill>
              </a:rPr>
              <a:t> (</a:t>
            </a:r>
            <a:r>
              <a:rPr lang="cs-CZ" sz="2600" dirty="0" err="1" smtClean="0">
                <a:solidFill>
                  <a:srgbClr val="002060"/>
                </a:solidFill>
              </a:rPr>
              <a:t>an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engineer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responsible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for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the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construction</a:t>
            </a:r>
            <a:r>
              <a:rPr lang="cs-CZ" sz="2600" dirty="0" smtClean="0">
                <a:solidFill>
                  <a:srgbClr val="002060"/>
                </a:solidFill>
              </a:rPr>
              <a:t>)</a:t>
            </a:r>
            <a:endParaRPr lang="cs-CZ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Zdroj: [cit. 2013-03-20]. Dostupný pod licencí </a:t>
            </a:r>
            <a:r>
              <a:rPr lang="cs-CZ" sz="800" dirty="0" err="1" smtClean="0">
                <a:solidFill>
                  <a:srgbClr val="002060"/>
                </a:solidFill>
              </a:rPr>
              <a:t>Creative</a:t>
            </a:r>
            <a:r>
              <a:rPr lang="cs-CZ" sz="800" dirty="0" smtClean="0">
                <a:solidFill>
                  <a:srgbClr val="002060"/>
                </a:solidFill>
              </a:rPr>
              <a:t> </a:t>
            </a:r>
            <a:r>
              <a:rPr lang="cs-CZ" sz="800" dirty="0" err="1" smtClean="0">
                <a:solidFill>
                  <a:srgbClr val="002060"/>
                </a:solidFill>
              </a:rPr>
              <a:t>Commons</a:t>
            </a:r>
            <a:r>
              <a:rPr lang="cs-CZ" sz="800" dirty="0" smtClean="0">
                <a:solidFill>
                  <a:srgbClr val="002060"/>
                </a:solidFill>
              </a:rPr>
              <a:t> na WWW:</a:t>
            </a: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hlinkClick r:id="rId2"/>
              </a:rPr>
              <a:t>http://commons.wikimedia.org/wiki/File%3AThe_Houses_of_Parliament%2C_London_-_geograph.org.uk_-_</a:t>
            </a:r>
            <a:r>
              <a:rPr lang="cs-CZ" sz="900" dirty="0" smtClean="0">
                <a:solidFill>
                  <a:srgbClr val="002060"/>
                </a:solidFill>
                <a:hlinkClick r:id="rId2"/>
              </a:rPr>
              <a:t>1412018.jpg</a:t>
            </a: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136008" cy="45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Westminster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900" b="1" dirty="0" err="1">
                <a:solidFill>
                  <a:srgbClr val="002060"/>
                </a:solidFill>
              </a:rPr>
              <a:t>Westminster</a:t>
            </a:r>
            <a:r>
              <a:rPr lang="cs-CZ" sz="3900" b="1" dirty="0">
                <a:solidFill>
                  <a:srgbClr val="002060"/>
                </a:solidFill>
              </a:rPr>
              <a:t> </a:t>
            </a:r>
            <a:r>
              <a:rPr lang="cs-CZ" sz="3900" b="1" dirty="0" err="1" smtClean="0">
                <a:solidFill>
                  <a:srgbClr val="002060"/>
                </a:solidFill>
              </a:rPr>
              <a:t>Abbey</a:t>
            </a:r>
            <a:endParaRPr lang="cs-CZ" sz="3900" b="1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English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kings</a:t>
            </a:r>
            <a:r>
              <a:rPr lang="cs-CZ" dirty="0" smtClean="0">
                <a:solidFill>
                  <a:srgbClr val="002060"/>
                </a:solidFill>
              </a:rPr>
              <a:t> and </a:t>
            </a:r>
            <a:r>
              <a:rPr lang="cs-CZ" dirty="0" err="1" smtClean="0">
                <a:solidFill>
                  <a:srgbClr val="002060"/>
                </a:solidFill>
              </a:rPr>
              <a:t>queens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have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been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crowned</a:t>
            </a:r>
            <a:r>
              <a:rPr lang="cs-CZ" dirty="0" smtClean="0">
                <a:solidFill>
                  <a:srgbClr val="002060"/>
                </a:solidFill>
              </a:rPr>
              <a:t> and </a:t>
            </a:r>
            <a:r>
              <a:rPr lang="cs-CZ" dirty="0" err="1" smtClean="0">
                <a:solidFill>
                  <a:srgbClr val="002060"/>
                </a:solidFill>
              </a:rPr>
              <a:t>buried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here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since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Willeam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Conqueror</a:t>
            </a:r>
            <a:r>
              <a:rPr lang="cs-CZ" dirty="0" smtClean="0">
                <a:solidFill>
                  <a:srgbClr val="002060"/>
                </a:solidFill>
              </a:rPr>
              <a:t> in 1066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famous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British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writers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scholars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poets</a:t>
            </a:r>
            <a:r>
              <a:rPr lang="cs-CZ" dirty="0" smtClean="0">
                <a:solidFill>
                  <a:srgbClr val="002060"/>
                </a:solidFill>
              </a:rPr>
              <a:t> and </a:t>
            </a:r>
            <a:r>
              <a:rPr lang="cs-CZ" dirty="0" err="1" smtClean="0">
                <a:solidFill>
                  <a:srgbClr val="002060"/>
                </a:solidFill>
              </a:rPr>
              <a:t>scientists</a:t>
            </a:r>
            <a:r>
              <a:rPr lang="cs-CZ" dirty="0" smtClean="0">
                <a:solidFill>
                  <a:srgbClr val="002060"/>
                </a:solidFill>
              </a:rPr>
              <a:t> are </a:t>
            </a:r>
            <a:r>
              <a:rPr lang="cs-CZ" dirty="0" err="1" smtClean="0">
                <a:solidFill>
                  <a:srgbClr val="002060"/>
                </a:solidFill>
              </a:rPr>
              <a:t>buried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here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Geoffrey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Cahucer</a:t>
            </a:r>
            <a:r>
              <a:rPr lang="cs-CZ" dirty="0" smtClean="0">
                <a:solidFill>
                  <a:srgbClr val="002060"/>
                </a:solidFill>
              </a:rPr>
              <a:t>, Isaac Newton, </a:t>
            </a:r>
            <a:r>
              <a:rPr lang="cs-CZ" dirty="0" err="1" smtClean="0">
                <a:solidFill>
                  <a:srgbClr val="002060"/>
                </a:solidFill>
              </a:rPr>
              <a:t>etc</a:t>
            </a:r>
            <a:r>
              <a:rPr lang="cs-CZ" dirty="0" smtClean="0">
                <a:solidFill>
                  <a:srgbClr val="002060"/>
                </a:solidFill>
              </a:rPr>
              <a:t>.)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</a:rPr>
              <a:t>Zdroj: [cit. 2013-03-20]. Dostupný pod licencí </a:t>
            </a:r>
            <a:r>
              <a:rPr lang="cs-CZ" sz="900" dirty="0" err="1">
                <a:solidFill>
                  <a:srgbClr val="002060"/>
                </a:solidFill>
              </a:rPr>
              <a:t>Creative</a:t>
            </a:r>
            <a:r>
              <a:rPr lang="cs-CZ" sz="900" dirty="0">
                <a:solidFill>
                  <a:srgbClr val="002060"/>
                </a:solidFill>
              </a:rPr>
              <a:t> </a:t>
            </a:r>
            <a:r>
              <a:rPr lang="cs-CZ" sz="900" dirty="0" err="1">
                <a:solidFill>
                  <a:srgbClr val="002060"/>
                </a:solidFill>
              </a:rPr>
              <a:t>Commons</a:t>
            </a:r>
            <a:r>
              <a:rPr lang="cs-CZ" sz="900" dirty="0">
                <a:solidFill>
                  <a:srgbClr val="002060"/>
                </a:solidFill>
              </a:rPr>
              <a:t> na WWW</a:t>
            </a:r>
            <a:r>
              <a:rPr lang="cs-CZ" sz="9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cs-CZ" sz="900" dirty="0" smtClean="0">
                <a:solidFill>
                  <a:srgbClr val="002060"/>
                </a:solidFill>
                <a:hlinkClick r:id="rId2"/>
              </a:rPr>
              <a:t>commons.wikimedia.org/wiki/File%3AWestminster_Abbey_West_Door.jpg</a:t>
            </a:r>
            <a:endParaRPr lang="cs-CZ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641824" cy="47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City </a:t>
            </a:r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cs-CZ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Westminster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402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</a:rPr>
              <a:t>Buckingham </a:t>
            </a:r>
            <a:r>
              <a:rPr lang="cs-CZ" b="1" dirty="0" err="1" smtClean="0">
                <a:solidFill>
                  <a:srgbClr val="002060"/>
                </a:solidFill>
              </a:rPr>
              <a:t>Palace</a:t>
            </a:r>
            <a:endParaRPr lang="cs-CZ" b="1" dirty="0" smtClean="0">
              <a:solidFill>
                <a:srgbClr val="002060"/>
              </a:solidFill>
            </a:endParaRPr>
          </a:p>
          <a:p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London </a:t>
            </a:r>
            <a:r>
              <a:rPr lang="cs-CZ" sz="2800" dirty="0" err="1" smtClean="0">
                <a:solidFill>
                  <a:srgbClr val="002060"/>
                </a:solidFill>
              </a:rPr>
              <a:t>home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Qeen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Royal</a:t>
            </a:r>
            <a:r>
              <a:rPr lang="cs-CZ" sz="2800" dirty="0" smtClean="0">
                <a:solidFill>
                  <a:srgbClr val="002060"/>
                </a:solidFill>
              </a:rPr>
              <a:t> Standard </a:t>
            </a:r>
            <a:r>
              <a:rPr lang="cs-CZ" sz="2800" dirty="0" err="1" smtClean="0">
                <a:solidFill>
                  <a:srgbClr val="002060"/>
                </a:solidFill>
              </a:rPr>
              <a:t>is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flown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from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flagstaff</a:t>
            </a:r>
            <a:r>
              <a:rPr lang="cs-CZ" sz="2800" dirty="0" smtClean="0">
                <a:solidFill>
                  <a:srgbClr val="002060"/>
                </a:solidFill>
              </a:rPr>
              <a:t> in her presence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changing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guard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is</a:t>
            </a:r>
            <a:r>
              <a:rPr lang="cs-CZ" sz="2800" dirty="0" smtClean="0">
                <a:solidFill>
                  <a:srgbClr val="002060"/>
                </a:solidFill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</a:rPr>
              <a:t>popular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event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err="1" smtClean="0">
                <a:solidFill>
                  <a:srgbClr val="002060"/>
                </a:solidFill>
              </a:rPr>
              <a:t>Queen</a:t>
            </a:r>
            <a:r>
              <a:rPr lang="cs-CZ" sz="2800" dirty="0" smtClean="0">
                <a:solidFill>
                  <a:srgbClr val="002060"/>
                </a:solidFill>
              </a:rPr>
              <a:t> Victoria Monument – in front </a:t>
            </a:r>
            <a:r>
              <a:rPr lang="cs-CZ" sz="2800" dirty="0" err="1" smtClean="0">
                <a:solidFill>
                  <a:srgbClr val="002060"/>
                </a:solidFill>
              </a:rPr>
              <a:t>of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the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palace</a:t>
            </a: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 </a:t>
            </a:r>
            <a:r>
              <a:rPr lang="cs-CZ" sz="800" dirty="0" err="1" smtClean="0">
                <a:solidFill>
                  <a:srgbClr val="002060"/>
                </a:solidFill>
              </a:rPr>
              <a:t>Palace</a:t>
            </a:r>
            <a:r>
              <a:rPr lang="cs-CZ" sz="800" dirty="0" smtClean="0">
                <a:solidFill>
                  <a:srgbClr val="002060"/>
                </a:solidFill>
              </a:rPr>
              <a:t>: </a:t>
            </a:r>
            <a:r>
              <a:rPr lang="cs-CZ" sz="800" dirty="0">
                <a:solidFill>
                  <a:srgbClr val="002060"/>
                </a:solidFill>
              </a:rPr>
              <a:t>[cit. 2013-03-20]. Dostupný pod licencí </a:t>
            </a:r>
            <a:r>
              <a:rPr lang="cs-CZ" sz="800" dirty="0" err="1">
                <a:solidFill>
                  <a:srgbClr val="002060"/>
                </a:solidFill>
              </a:rPr>
              <a:t>Creative</a:t>
            </a:r>
            <a:r>
              <a:rPr lang="cs-CZ" sz="800" dirty="0">
                <a:solidFill>
                  <a:srgbClr val="002060"/>
                </a:solidFill>
              </a:rPr>
              <a:t> </a:t>
            </a:r>
            <a:r>
              <a:rPr lang="cs-CZ" sz="800" dirty="0" err="1">
                <a:solidFill>
                  <a:srgbClr val="002060"/>
                </a:solidFill>
              </a:rPr>
              <a:t>Commons</a:t>
            </a:r>
            <a:r>
              <a:rPr lang="cs-CZ" sz="800" dirty="0">
                <a:solidFill>
                  <a:srgbClr val="002060"/>
                </a:solidFill>
              </a:rPr>
              <a:t> na WWW</a:t>
            </a:r>
            <a:r>
              <a:rPr lang="cs-CZ" sz="8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cs-CZ" sz="800" dirty="0" smtClean="0">
                <a:solidFill>
                  <a:srgbClr val="002060"/>
                </a:solidFill>
                <a:hlinkClick r:id="rId2"/>
              </a:rPr>
              <a:t>commons.wikimedia.org/wiki/File%3ABenkid77_Buckingham_Palace_1_100809.JPG</a:t>
            </a: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800" dirty="0" smtClean="0">
                <a:solidFill>
                  <a:srgbClr val="002060"/>
                </a:solidFill>
              </a:rPr>
              <a:t>Zdroj </a:t>
            </a:r>
            <a:r>
              <a:rPr lang="cs-CZ" sz="800" dirty="0" err="1" smtClean="0">
                <a:solidFill>
                  <a:srgbClr val="002060"/>
                </a:solidFill>
              </a:rPr>
              <a:t>Guard</a:t>
            </a:r>
            <a:r>
              <a:rPr lang="cs-CZ" sz="800" dirty="0" smtClean="0">
                <a:solidFill>
                  <a:srgbClr val="002060"/>
                </a:solidFill>
              </a:rPr>
              <a:t>: </a:t>
            </a:r>
            <a:r>
              <a:rPr lang="cs-CZ" sz="800" dirty="0">
                <a:solidFill>
                  <a:srgbClr val="002060"/>
                </a:solidFill>
              </a:rPr>
              <a:t>[cit. 2013-03-20]. Dostupný pod licencí </a:t>
            </a:r>
            <a:r>
              <a:rPr lang="cs-CZ" sz="800" dirty="0" smtClean="0">
                <a:solidFill>
                  <a:srgbClr val="002060"/>
                </a:solidFill>
              </a:rPr>
              <a:t>public </a:t>
            </a:r>
            <a:r>
              <a:rPr lang="cs-CZ" sz="800" dirty="0" err="1" smtClean="0">
                <a:solidFill>
                  <a:srgbClr val="002060"/>
                </a:solidFill>
              </a:rPr>
              <a:t>domain</a:t>
            </a:r>
            <a:r>
              <a:rPr lang="cs-CZ" sz="800" dirty="0" smtClean="0">
                <a:solidFill>
                  <a:srgbClr val="002060"/>
                </a:solidFill>
              </a:rPr>
              <a:t> na </a:t>
            </a:r>
            <a:r>
              <a:rPr lang="cs-CZ" sz="800" dirty="0">
                <a:solidFill>
                  <a:srgbClr val="002060"/>
                </a:solidFill>
              </a:rPr>
              <a:t>WWW:</a:t>
            </a: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cs-CZ" sz="800" dirty="0" smtClean="0">
                <a:solidFill>
                  <a:srgbClr val="002060"/>
                </a:solidFill>
                <a:hlinkClick r:id="rId3"/>
              </a:rPr>
              <a:t>commons.wikimedia.org/wiki/File%3AGuard.mounting.buck.palace.arp.jpg</a:t>
            </a: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29" y="1628800"/>
            <a:ext cx="4032448" cy="4238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29" y="1628800"/>
            <a:ext cx="40324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9608</TotalTime>
  <Words>966</Words>
  <Application>Microsoft Office PowerPoint</Application>
  <PresentationFormat>Předvádění na obrazovce (4:3)</PresentationFormat>
  <Paragraphs>180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London – Basic Facts</vt:lpstr>
      <vt:lpstr>Transportation in London</vt:lpstr>
      <vt:lpstr>The City of London</vt:lpstr>
      <vt:lpstr>The City of London</vt:lpstr>
      <vt:lpstr>The City of London</vt:lpstr>
      <vt:lpstr>The City of Westminster</vt:lpstr>
      <vt:lpstr>The City of Westminster</vt:lpstr>
      <vt:lpstr>The City of Westminster</vt:lpstr>
      <vt:lpstr>The City of Westminster</vt:lpstr>
      <vt:lpstr>Questions</vt:lpstr>
      <vt:lpstr>Answer Key</vt:lpstr>
      <vt:lpstr>Source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školy: Autor:</dc:title>
  <dc:creator>NB</dc:creator>
  <cp:lastModifiedBy>Lucie Babišová</cp:lastModifiedBy>
  <cp:revision>940</cp:revision>
  <dcterms:created xsi:type="dcterms:W3CDTF">2011-12-27T20:15:32Z</dcterms:created>
  <dcterms:modified xsi:type="dcterms:W3CDTF">2013-06-20T17:47:44Z</dcterms:modified>
</cp:coreProperties>
</file>