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9" r:id="rId2"/>
    <p:sldId id="260" r:id="rId3"/>
    <p:sldId id="264" r:id="rId4"/>
    <p:sldId id="265" r:id="rId5"/>
    <p:sldId id="266" r:id="rId6"/>
    <p:sldId id="267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000000"/>
    <a:srgbClr val="00FF00"/>
    <a:srgbClr val="003300"/>
    <a:srgbClr val="00FF99"/>
    <a:srgbClr val="FF00FF"/>
    <a:srgbClr val="99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2" autoAdjust="0"/>
    <p:restoredTop sz="95341" autoAdjust="0"/>
  </p:normalViewPr>
  <p:slideViewPr>
    <p:cSldViewPr>
      <p:cViewPr>
        <p:scale>
          <a:sx n="75" d="100"/>
          <a:sy n="75" d="100"/>
        </p:scale>
        <p:origin x="-11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45662-10A7-4752-9E2D-8B5796096519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39D7-A7E0-4AFA-8120-5D3156E3F5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6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0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4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11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3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1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0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7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3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Elizabeth_I_c_1600.jpg" TargetMode="External"/><Relationship Id="rId2" Type="http://schemas.openxmlformats.org/officeDocument/2006/relationships/hyperlink" Target="http://commons.wikimedia.org/wiki/File:Hans_Holbein_d._J._074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Elizabeth_and_Philip_1953.jpg" TargetMode="External"/><Relationship Id="rId2" Type="http://schemas.openxmlformats.org/officeDocument/2006/relationships/hyperlink" Target="http://commons.wikimedia.org/wiki/File:Victoria_in_her_Coronation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426649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United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Kingdom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History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Seminář z anglického jazyka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, septima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anglicky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mluvících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zemí I.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výkladem, obrázky a úkoly.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Battle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middle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ages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moder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times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qeen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king, dynasty, empire.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Lucie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Babišová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6. 3. 2013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UK –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History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Early </a:t>
            </a:r>
            <a:r>
              <a:rPr lang="cs-CZ" sz="2800" b="1" dirty="0" err="1" smtClean="0">
                <a:solidFill>
                  <a:srgbClr val="002060"/>
                </a:solidFill>
              </a:rPr>
              <a:t>History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first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inhabitants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arrived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from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Europe</a:t>
            </a:r>
            <a:r>
              <a:rPr lang="cs-CZ" sz="2800" dirty="0" smtClean="0">
                <a:solidFill>
                  <a:srgbClr val="002060"/>
                </a:solidFill>
              </a:rPr>
              <a:t>  </a:t>
            </a:r>
            <a:r>
              <a:rPr lang="cs-CZ" sz="2800" dirty="0" err="1" smtClean="0">
                <a:solidFill>
                  <a:srgbClr val="002060"/>
                </a:solidFill>
              </a:rPr>
              <a:t>between</a:t>
            </a:r>
            <a:r>
              <a:rPr lang="cs-CZ" sz="2800" dirty="0" smtClean="0">
                <a:solidFill>
                  <a:srgbClr val="002060"/>
                </a:solidFill>
              </a:rPr>
              <a:t> 3,500 B.C. and 3,000 B.C.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(</a:t>
            </a:r>
            <a:r>
              <a:rPr lang="cs-CZ" sz="2800" dirty="0" err="1" smtClean="0">
                <a:solidFill>
                  <a:srgbClr val="002060"/>
                </a:solidFill>
              </a:rPr>
              <a:t>Stonehenge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Celts</a:t>
            </a:r>
            <a:r>
              <a:rPr lang="cs-CZ" sz="2800" dirty="0" smtClean="0">
                <a:solidFill>
                  <a:srgbClr val="002060"/>
                </a:solidFill>
              </a:rPr>
              <a:t> (</a:t>
            </a:r>
            <a:r>
              <a:rPr lang="cs-CZ" sz="2800" dirty="0" err="1" smtClean="0">
                <a:solidFill>
                  <a:srgbClr val="002060"/>
                </a:solidFill>
              </a:rPr>
              <a:t>Britons</a:t>
            </a:r>
            <a:r>
              <a:rPr lang="cs-CZ" sz="2800" dirty="0" smtClean="0">
                <a:solidFill>
                  <a:srgbClr val="002060"/>
                </a:solidFill>
              </a:rPr>
              <a:t>) </a:t>
            </a:r>
            <a:r>
              <a:rPr lang="cs-CZ" sz="2800" dirty="0" err="1" smtClean="0">
                <a:solidFill>
                  <a:srgbClr val="002060"/>
                </a:solidFill>
              </a:rPr>
              <a:t>started</a:t>
            </a:r>
            <a:r>
              <a:rPr lang="cs-CZ" sz="2800" dirty="0" smtClean="0">
                <a:solidFill>
                  <a:srgbClr val="002060"/>
                </a:solidFill>
              </a:rPr>
              <a:t> to </a:t>
            </a:r>
            <a:r>
              <a:rPr lang="cs-CZ" sz="2800" dirty="0" err="1" smtClean="0">
                <a:solidFill>
                  <a:srgbClr val="002060"/>
                </a:solidFill>
              </a:rPr>
              <a:t>invade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Britain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from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10th </a:t>
            </a:r>
            <a:r>
              <a:rPr lang="cs-CZ" sz="2800" dirty="0" err="1" smtClean="0">
                <a:solidFill>
                  <a:srgbClr val="002060"/>
                </a:solidFill>
              </a:rPr>
              <a:t>century</a:t>
            </a:r>
            <a:r>
              <a:rPr lang="cs-CZ" sz="2800" dirty="0" smtClean="0">
                <a:solidFill>
                  <a:srgbClr val="002060"/>
                </a:solidFill>
              </a:rPr>
              <a:t> B.C 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Romans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occupied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Britain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from</a:t>
            </a:r>
            <a:r>
              <a:rPr lang="cs-CZ" sz="2800" dirty="0" smtClean="0">
                <a:solidFill>
                  <a:srgbClr val="002060"/>
                </a:solidFill>
              </a:rPr>
              <a:t> 55 B.C. to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5th </a:t>
            </a:r>
            <a:r>
              <a:rPr lang="cs-CZ" sz="2800" dirty="0" err="1" smtClean="0">
                <a:solidFill>
                  <a:srgbClr val="002060"/>
                </a:solidFill>
              </a:rPr>
              <a:t>century</a:t>
            </a:r>
            <a:r>
              <a:rPr lang="cs-CZ" sz="2800" dirty="0" smtClean="0">
                <a:solidFill>
                  <a:srgbClr val="002060"/>
                </a:solidFill>
              </a:rPr>
              <a:t> A.D.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Angles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Saxons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came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from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Germany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Denmark</a:t>
            </a:r>
            <a:r>
              <a:rPr lang="cs-CZ" sz="2800" dirty="0" smtClean="0">
                <a:solidFill>
                  <a:srgbClr val="002060"/>
                </a:solidFill>
              </a:rPr>
              <a:t> in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5th </a:t>
            </a:r>
            <a:r>
              <a:rPr lang="cs-CZ" sz="2800" dirty="0" err="1" smtClean="0">
                <a:solidFill>
                  <a:srgbClr val="002060"/>
                </a:solidFill>
              </a:rPr>
              <a:t>century</a:t>
            </a:r>
            <a:r>
              <a:rPr lang="cs-CZ" sz="2800" dirty="0" smtClean="0">
                <a:solidFill>
                  <a:srgbClr val="002060"/>
                </a:solidFill>
              </a:rPr>
              <a:t> A.D.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Vikings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arrived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from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Scandinavia</a:t>
            </a:r>
            <a:r>
              <a:rPr lang="cs-CZ" sz="2800" dirty="0" smtClean="0">
                <a:solidFill>
                  <a:srgbClr val="002060"/>
                </a:solidFill>
              </a:rPr>
              <a:t> in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9th cent.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0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Middle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Ages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1066 - </a:t>
            </a:r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Battle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of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Hastings</a:t>
            </a:r>
            <a:r>
              <a:rPr lang="cs-CZ" dirty="0" smtClean="0">
                <a:solidFill>
                  <a:srgbClr val="002060"/>
                </a:solidFill>
              </a:rPr>
              <a:t> –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English</a:t>
            </a:r>
            <a:r>
              <a:rPr lang="cs-CZ" dirty="0" smtClean="0">
                <a:solidFill>
                  <a:srgbClr val="002060"/>
                </a:solidFill>
              </a:rPr>
              <a:t> (King Harold) </a:t>
            </a:r>
            <a:r>
              <a:rPr lang="cs-CZ" dirty="0" err="1" smtClean="0">
                <a:solidFill>
                  <a:srgbClr val="002060"/>
                </a:solidFill>
              </a:rPr>
              <a:t>were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defeated</a:t>
            </a:r>
            <a:r>
              <a:rPr lang="cs-CZ" dirty="0" smtClean="0">
                <a:solidFill>
                  <a:srgbClr val="002060"/>
                </a:solidFill>
              </a:rPr>
              <a:t> by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French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army</a:t>
            </a:r>
            <a:r>
              <a:rPr lang="cs-CZ" dirty="0" smtClean="0">
                <a:solidFill>
                  <a:srgbClr val="002060"/>
                </a:solidFill>
              </a:rPr>
              <a:t> led by William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Conqueror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Duke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Normandy and </a:t>
            </a:r>
            <a:r>
              <a:rPr lang="cs-CZ" dirty="0" err="1" smtClean="0">
                <a:solidFill>
                  <a:srgbClr val="002060"/>
                </a:solidFill>
              </a:rPr>
              <a:t>became</a:t>
            </a:r>
            <a:r>
              <a:rPr lang="cs-CZ" dirty="0" smtClean="0">
                <a:solidFill>
                  <a:srgbClr val="002060"/>
                </a:solidFill>
              </a:rPr>
              <a:t> King William I. (</a:t>
            </a:r>
            <a:r>
              <a:rPr lang="cs-CZ" dirty="0" err="1" smtClean="0">
                <a:solidFill>
                  <a:srgbClr val="002060"/>
                </a:solidFill>
              </a:rPr>
              <a:t>French</a:t>
            </a:r>
            <a:r>
              <a:rPr lang="cs-CZ" dirty="0" smtClean="0">
                <a:solidFill>
                  <a:srgbClr val="002060"/>
                </a:solidFill>
              </a:rPr>
              <a:t> influence </a:t>
            </a:r>
            <a:r>
              <a:rPr lang="cs-CZ" dirty="0" err="1" smtClean="0">
                <a:solidFill>
                  <a:srgbClr val="002060"/>
                </a:solidFill>
              </a:rPr>
              <a:t>is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still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seen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today</a:t>
            </a:r>
            <a:r>
              <a:rPr lang="cs-CZ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1485 – </a:t>
            </a:r>
            <a:r>
              <a:rPr lang="cs-CZ" dirty="0" smtClean="0">
                <a:solidFill>
                  <a:srgbClr val="002060"/>
                </a:solidFill>
              </a:rPr>
              <a:t>a </a:t>
            </a:r>
            <a:r>
              <a:rPr lang="cs-CZ" dirty="0" err="1" smtClean="0">
                <a:solidFill>
                  <a:srgbClr val="002060"/>
                </a:solidFill>
              </a:rPr>
              <a:t>new</a:t>
            </a:r>
            <a:r>
              <a:rPr lang="cs-CZ" dirty="0" smtClean="0">
                <a:solidFill>
                  <a:srgbClr val="002060"/>
                </a:solidFill>
              </a:rPr>
              <a:t> dynasty, </a:t>
            </a:r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Tudors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gained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throne</a:t>
            </a:r>
            <a:r>
              <a:rPr lang="cs-CZ" dirty="0" smtClean="0">
                <a:solidFill>
                  <a:srgbClr val="002060"/>
                </a:solidFill>
              </a:rPr>
              <a:t> – Henry VIII. </a:t>
            </a:r>
            <a:r>
              <a:rPr lang="cs-CZ" dirty="0" err="1" smtClean="0">
                <a:solidFill>
                  <a:srgbClr val="002060"/>
                </a:solidFill>
              </a:rPr>
              <a:t>established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Church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England</a:t>
            </a:r>
            <a:r>
              <a:rPr lang="cs-CZ" dirty="0" smtClean="0">
                <a:solidFill>
                  <a:srgbClr val="002060"/>
                </a:solidFill>
              </a:rPr>
              <a:t> (1534)- Elizabeth I. (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Golden</a:t>
            </a:r>
            <a:r>
              <a:rPr lang="cs-CZ" dirty="0" smtClean="0">
                <a:solidFill>
                  <a:srgbClr val="002060"/>
                </a:solidFill>
              </a:rPr>
              <a:t> Age,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first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English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colonies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North</a:t>
            </a:r>
            <a:r>
              <a:rPr lang="cs-CZ" dirty="0" smtClean="0">
                <a:solidFill>
                  <a:srgbClr val="002060"/>
                </a:solidFill>
              </a:rPr>
              <a:t> America)</a:t>
            </a:r>
          </a:p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5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Modern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Times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1649 – 1660 –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English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Revolution</a:t>
            </a:r>
            <a:r>
              <a:rPr lang="cs-CZ" sz="2800" b="1" dirty="0" smtClean="0">
                <a:solidFill>
                  <a:srgbClr val="002060"/>
                </a:solidFill>
              </a:rPr>
              <a:t> –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monarchy </a:t>
            </a:r>
            <a:r>
              <a:rPr lang="cs-CZ" sz="2800" dirty="0" err="1" smtClean="0">
                <a:solidFill>
                  <a:srgbClr val="002060"/>
                </a:solidFill>
              </a:rPr>
              <a:t>was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temporalily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replaced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with</a:t>
            </a:r>
            <a:r>
              <a:rPr lang="cs-CZ" sz="2800" dirty="0" smtClean="0">
                <a:solidFill>
                  <a:srgbClr val="002060"/>
                </a:solidFill>
              </a:rPr>
              <a:t> a </a:t>
            </a:r>
            <a:r>
              <a:rPr lang="cs-CZ" sz="2800" dirty="0" err="1" smtClean="0">
                <a:solidFill>
                  <a:srgbClr val="002060"/>
                </a:solidFill>
              </a:rPr>
              <a:t>series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republics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protectorates</a:t>
            </a:r>
            <a:r>
              <a:rPr lang="cs-CZ" sz="2800" dirty="0" smtClean="0">
                <a:solidFill>
                  <a:srgbClr val="002060"/>
                </a:solidFill>
              </a:rPr>
              <a:t> (led by Oliver Cromwell)</a:t>
            </a:r>
          </a:p>
          <a:p>
            <a:r>
              <a:rPr lang="cs-CZ" sz="2800" b="1" dirty="0" smtClean="0">
                <a:solidFill>
                  <a:srgbClr val="002060"/>
                </a:solidFill>
              </a:rPr>
              <a:t>19th </a:t>
            </a:r>
            <a:r>
              <a:rPr lang="cs-CZ" sz="2800" b="1" dirty="0" err="1" smtClean="0">
                <a:solidFill>
                  <a:srgbClr val="002060"/>
                </a:solidFill>
              </a:rPr>
              <a:t>century</a:t>
            </a:r>
            <a:r>
              <a:rPr lang="cs-CZ" sz="2800" b="1" dirty="0" smtClean="0">
                <a:solidFill>
                  <a:srgbClr val="002060"/>
                </a:solidFill>
              </a:rPr>
              <a:t> –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long </a:t>
            </a:r>
            <a:r>
              <a:rPr lang="cs-CZ" sz="2800" dirty="0" err="1" smtClean="0">
                <a:solidFill>
                  <a:srgbClr val="002060"/>
                </a:solidFill>
              </a:rPr>
              <a:t>reign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Queen</a:t>
            </a:r>
            <a:r>
              <a:rPr lang="cs-CZ" sz="2800" b="1" dirty="0" smtClean="0">
                <a:solidFill>
                  <a:srgbClr val="002060"/>
                </a:solidFill>
              </a:rPr>
              <a:t> Victoria </a:t>
            </a:r>
            <a:r>
              <a:rPr lang="cs-CZ" sz="2800" dirty="0" smtClean="0">
                <a:solidFill>
                  <a:srgbClr val="002060"/>
                </a:solidFill>
              </a:rPr>
              <a:t>(</a:t>
            </a:r>
            <a:r>
              <a:rPr lang="cs-CZ" sz="2800" dirty="0" err="1" smtClean="0">
                <a:solidFill>
                  <a:srgbClr val="002060"/>
                </a:solidFill>
              </a:rPr>
              <a:t>ruled</a:t>
            </a:r>
            <a:r>
              <a:rPr lang="cs-CZ" sz="2800" dirty="0" smtClean="0">
                <a:solidFill>
                  <a:srgbClr val="002060"/>
                </a:solidFill>
              </a:rPr>
              <a:t> 1837 -1901) –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greates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expansion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economic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growth</a:t>
            </a:r>
            <a:r>
              <a:rPr lang="cs-CZ" sz="2800" dirty="0" smtClean="0">
                <a:solidFill>
                  <a:srgbClr val="002060"/>
                </a:solidFill>
              </a:rPr>
              <a:t> (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British</a:t>
            </a:r>
            <a:r>
              <a:rPr lang="cs-CZ" sz="2800" dirty="0" smtClean="0">
                <a:solidFill>
                  <a:srgbClr val="002060"/>
                </a:solidFill>
              </a:rPr>
              <a:t> Empire)</a:t>
            </a:r>
          </a:p>
          <a:p>
            <a:r>
              <a:rPr lang="cs-CZ" sz="2800" b="1" dirty="0" smtClean="0">
                <a:solidFill>
                  <a:srgbClr val="002060"/>
                </a:solidFill>
              </a:rPr>
              <a:t>1926 –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British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Commonwealth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Nations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was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declared</a:t>
            </a:r>
            <a:r>
              <a:rPr lang="cs-CZ" sz="2800" dirty="0" smtClean="0">
                <a:solidFill>
                  <a:srgbClr val="002060"/>
                </a:solidFill>
              </a:rPr>
              <a:t> –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countries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that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used</a:t>
            </a:r>
            <a:r>
              <a:rPr lang="cs-CZ" sz="2800" dirty="0" smtClean="0">
                <a:solidFill>
                  <a:srgbClr val="002060"/>
                </a:solidFill>
              </a:rPr>
              <a:t> to </a:t>
            </a:r>
            <a:r>
              <a:rPr lang="cs-CZ" sz="2800" dirty="0" err="1" smtClean="0">
                <a:solidFill>
                  <a:srgbClr val="002060"/>
                </a:solidFill>
              </a:rPr>
              <a:t>be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still</a:t>
            </a:r>
            <a:r>
              <a:rPr lang="cs-CZ" sz="2800" dirty="0" smtClean="0">
                <a:solidFill>
                  <a:srgbClr val="002060"/>
                </a:solidFill>
              </a:rPr>
              <a:t> are a part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British</a:t>
            </a:r>
            <a:r>
              <a:rPr lang="cs-CZ" sz="2800" dirty="0" smtClean="0">
                <a:solidFill>
                  <a:srgbClr val="002060"/>
                </a:solidFill>
              </a:rPr>
              <a:t> Empire</a:t>
            </a:r>
          </a:p>
          <a:p>
            <a:r>
              <a:rPr lang="cs-CZ" sz="2800" b="1" dirty="0" smtClean="0">
                <a:solidFill>
                  <a:srgbClr val="002060"/>
                </a:solidFill>
              </a:rPr>
              <a:t>1952</a:t>
            </a:r>
            <a:r>
              <a:rPr lang="cs-CZ" sz="2800" dirty="0" smtClean="0">
                <a:solidFill>
                  <a:srgbClr val="002060"/>
                </a:solidFill>
              </a:rPr>
              <a:t> – </a:t>
            </a:r>
            <a:r>
              <a:rPr lang="cs-CZ" sz="2800" b="1" dirty="0" err="1" smtClean="0">
                <a:solidFill>
                  <a:srgbClr val="002060"/>
                </a:solidFill>
              </a:rPr>
              <a:t>Queen</a:t>
            </a:r>
            <a:r>
              <a:rPr lang="cs-CZ" sz="2800" b="1" dirty="0" smtClean="0">
                <a:solidFill>
                  <a:srgbClr val="002060"/>
                </a:solidFill>
              </a:rPr>
              <a:t> Elizabeth II.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House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Windsor </a:t>
            </a:r>
            <a:r>
              <a:rPr lang="cs-CZ" sz="2800" dirty="0" err="1" smtClean="0">
                <a:solidFill>
                  <a:srgbClr val="002060"/>
                </a:solidFill>
              </a:rPr>
              <a:t>bacame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qeen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head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royal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family</a:t>
            </a:r>
            <a:endParaRPr lang="cs-CZ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7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Tudors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-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pictures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b="1" dirty="0" smtClean="0">
                <a:solidFill>
                  <a:srgbClr val="002060"/>
                </a:solidFill>
              </a:rPr>
              <a:t>Zdroj Henry VIII.: [cit. 2013-03-06]. Dostupný pod licencí public </a:t>
            </a:r>
            <a:r>
              <a:rPr lang="cs-CZ" sz="900" b="1" dirty="0" err="1" smtClean="0">
                <a:solidFill>
                  <a:srgbClr val="002060"/>
                </a:solidFill>
              </a:rPr>
              <a:t>domain</a:t>
            </a:r>
            <a:r>
              <a:rPr lang="cs-CZ" sz="900" b="1" dirty="0" smtClean="0">
                <a:solidFill>
                  <a:srgbClr val="002060"/>
                </a:solidFill>
              </a:rPr>
              <a:t> na WWW:</a:t>
            </a:r>
          </a:p>
          <a:p>
            <a:pPr marL="0" indent="0">
              <a:buNone/>
            </a:pPr>
            <a:r>
              <a:rPr lang="cs-CZ" sz="900" b="1" dirty="0">
                <a:solidFill>
                  <a:srgbClr val="002060"/>
                </a:solidFill>
                <a:hlinkClick r:id="rId2"/>
              </a:rPr>
              <a:t>http://commons.wikimedia.org/wiki/File%3AHans_Holbein_d._J._</a:t>
            </a:r>
            <a:r>
              <a:rPr lang="cs-CZ" sz="900" b="1" dirty="0" smtClean="0">
                <a:solidFill>
                  <a:srgbClr val="002060"/>
                </a:solidFill>
                <a:hlinkClick r:id="rId2"/>
              </a:rPr>
              <a:t>074.jpg</a:t>
            </a:r>
            <a:endParaRPr lang="cs-CZ" sz="9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b="1" dirty="0">
                <a:solidFill>
                  <a:srgbClr val="002060"/>
                </a:solidFill>
              </a:rPr>
              <a:t>Zdroj E</a:t>
            </a:r>
            <a:r>
              <a:rPr lang="cs-CZ" sz="900" b="1" dirty="0" smtClean="0">
                <a:solidFill>
                  <a:srgbClr val="002060"/>
                </a:solidFill>
              </a:rPr>
              <a:t>lizabeth I.: </a:t>
            </a:r>
            <a:r>
              <a:rPr lang="cs-CZ" sz="900" b="1" dirty="0">
                <a:solidFill>
                  <a:srgbClr val="002060"/>
                </a:solidFill>
              </a:rPr>
              <a:t>[cit. 2013-03-06]. Dostupný pod licencí public </a:t>
            </a:r>
            <a:r>
              <a:rPr lang="cs-CZ" sz="900" b="1" dirty="0" err="1">
                <a:solidFill>
                  <a:srgbClr val="002060"/>
                </a:solidFill>
              </a:rPr>
              <a:t>domain</a:t>
            </a:r>
            <a:r>
              <a:rPr lang="cs-CZ" sz="900" b="1" dirty="0">
                <a:solidFill>
                  <a:srgbClr val="002060"/>
                </a:solidFill>
              </a:rPr>
              <a:t> na WWW:</a:t>
            </a:r>
          </a:p>
          <a:p>
            <a:pPr marL="0" indent="0">
              <a:buNone/>
            </a:pPr>
            <a:r>
              <a:rPr lang="cs-CZ" sz="900" b="1" dirty="0">
                <a:solidFill>
                  <a:srgbClr val="002060"/>
                </a:solidFill>
                <a:hlinkClick r:id="rId3"/>
              </a:rPr>
              <a:t>http://</a:t>
            </a:r>
            <a:r>
              <a:rPr lang="cs-CZ" sz="900" b="1" dirty="0" smtClean="0">
                <a:solidFill>
                  <a:srgbClr val="002060"/>
                </a:solidFill>
                <a:hlinkClick r:id="rId3"/>
              </a:rPr>
              <a:t>commons.wikimedia.org/wiki/File%3AElizabeth_I_c_1600.jpg</a:t>
            </a:r>
            <a:endParaRPr lang="cs-CZ" sz="9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b="1" dirty="0" smtClean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84784"/>
            <a:ext cx="3384376" cy="446449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824" y="1484660"/>
            <a:ext cx="3518520" cy="445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Queen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Victoria and Elizabeth II. 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  <a:p>
            <a:endParaRPr lang="cs-CZ" sz="1000" dirty="0" smtClean="0">
              <a:solidFill>
                <a:srgbClr val="002060"/>
              </a:solidFill>
            </a:endParaRPr>
          </a:p>
          <a:p>
            <a:endParaRPr lang="cs-CZ" sz="1000" dirty="0">
              <a:solidFill>
                <a:srgbClr val="002060"/>
              </a:solidFill>
            </a:endParaRPr>
          </a:p>
          <a:p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900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900" b="1" dirty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900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900" b="1" dirty="0" smtClean="0">
                <a:solidFill>
                  <a:srgbClr val="002060"/>
                </a:solidFill>
              </a:rPr>
              <a:t>Zdroj </a:t>
            </a:r>
            <a:r>
              <a:rPr lang="cs-CZ" sz="900" b="1" dirty="0" err="1" smtClean="0">
                <a:solidFill>
                  <a:srgbClr val="002060"/>
                </a:solidFill>
              </a:rPr>
              <a:t>Queen</a:t>
            </a:r>
            <a:r>
              <a:rPr lang="cs-CZ" sz="900" b="1" dirty="0" smtClean="0">
                <a:solidFill>
                  <a:srgbClr val="002060"/>
                </a:solidFill>
              </a:rPr>
              <a:t> Victoria: </a:t>
            </a:r>
            <a:r>
              <a:rPr lang="cs-CZ" sz="900" b="1" dirty="0">
                <a:solidFill>
                  <a:srgbClr val="002060"/>
                </a:solidFill>
              </a:rPr>
              <a:t>[cit. </a:t>
            </a:r>
            <a:r>
              <a:rPr lang="cs-CZ" sz="900" b="1" dirty="0" smtClean="0">
                <a:solidFill>
                  <a:srgbClr val="002060"/>
                </a:solidFill>
              </a:rPr>
              <a:t>2013-03-06</a:t>
            </a:r>
            <a:r>
              <a:rPr lang="cs-CZ" sz="900" b="1" dirty="0">
                <a:solidFill>
                  <a:srgbClr val="002060"/>
                </a:solidFill>
              </a:rPr>
              <a:t>]. Dostupný pod licencí public </a:t>
            </a:r>
            <a:r>
              <a:rPr lang="cs-CZ" sz="900" b="1" dirty="0" err="1">
                <a:solidFill>
                  <a:srgbClr val="002060"/>
                </a:solidFill>
              </a:rPr>
              <a:t>domain</a:t>
            </a:r>
            <a:r>
              <a:rPr lang="cs-CZ" sz="900" b="1" dirty="0">
                <a:solidFill>
                  <a:srgbClr val="002060"/>
                </a:solidFill>
              </a:rPr>
              <a:t> na </a:t>
            </a:r>
            <a:r>
              <a:rPr lang="cs-CZ" sz="900" b="1" dirty="0" smtClean="0">
                <a:solidFill>
                  <a:srgbClr val="002060"/>
                </a:solidFill>
              </a:rPr>
              <a:t>WWW: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900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cs-CZ" sz="900" dirty="0" smtClean="0">
                <a:solidFill>
                  <a:srgbClr val="002060"/>
                </a:solidFill>
                <a:hlinkClick r:id="rId2"/>
              </a:rPr>
              <a:t>commons.wikimedia.org/wiki/File%3AVictoria_in_her_Coronation.jpg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900" b="1" dirty="0" smtClean="0">
                <a:solidFill>
                  <a:srgbClr val="002060"/>
                </a:solidFill>
              </a:rPr>
              <a:t>Zdroj Elizabeth II.: </a:t>
            </a:r>
            <a:r>
              <a:rPr lang="cs-CZ" sz="900" b="1" dirty="0">
                <a:solidFill>
                  <a:srgbClr val="002060"/>
                </a:solidFill>
              </a:rPr>
              <a:t>[cit. 2013-03-06]. Dostupný pod licencí public </a:t>
            </a:r>
            <a:r>
              <a:rPr lang="cs-CZ" sz="900" b="1" dirty="0" err="1">
                <a:solidFill>
                  <a:srgbClr val="002060"/>
                </a:solidFill>
              </a:rPr>
              <a:t>domain</a:t>
            </a:r>
            <a:r>
              <a:rPr lang="cs-CZ" sz="900" b="1" dirty="0">
                <a:solidFill>
                  <a:srgbClr val="002060"/>
                </a:solidFill>
              </a:rPr>
              <a:t> na WWW: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000" dirty="0">
                <a:solidFill>
                  <a:srgbClr val="002060"/>
                </a:solidFill>
                <a:hlinkClick r:id="rId3"/>
              </a:rPr>
              <a:t>http://</a:t>
            </a:r>
            <a:r>
              <a:rPr lang="cs-CZ" sz="1000" dirty="0" smtClean="0">
                <a:solidFill>
                  <a:srgbClr val="002060"/>
                </a:solidFill>
                <a:hlinkClick r:id="rId3"/>
              </a:rPr>
              <a:t>commons.wikimedia.org/wiki/File%3AElizabeth_and_Philip_1953.jpg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4" y="1700808"/>
            <a:ext cx="3133736" cy="441651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00808"/>
            <a:ext cx="3330672" cy="439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0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Questions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When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did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Normans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conquered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England</a:t>
            </a:r>
            <a:r>
              <a:rPr lang="cs-CZ" sz="24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What</a:t>
            </a:r>
            <a:r>
              <a:rPr lang="cs-CZ" sz="2400" b="1" dirty="0" smtClean="0">
                <a:solidFill>
                  <a:srgbClr val="002060"/>
                </a:solidFill>
              </a:rPr>
              <a:t> dynasty </a:t>
            </a:r>
            <a:r>
              <a:rPr lang="cs-CZ" sz="2400" b="1" dirty="0" err="1" smtClean="0">
                <a:solidFill>
                  <a:srgbClr val="002060"/>
                </a:solidFill>
              </a:rPr>
              <a:t>gained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throne</a:t>
            </a:r>
            <a:r>
              <a:rPr lang="cs-CZ" sz="2400" b="1" dirty="0" smtClean="0">
                <a:solidFill>
                  <a:srgbClr val="002060"/>
                </a:solidFill>
              </a:rPr>
              <a:t> in 1485?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What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name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association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states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under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British</a:t>
            </a:r>
            <a:r>
              <a:rPr lang="cs-CZ" sz="2400" b="1" dirty="0" smtClean="0">
                <a:solidFill>
                  <a:srgbClr val="002060"/>
                </a:solidFill>
              </a:rPr>
              <a:t> sovereign?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Match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historical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event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with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an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explanantion</a:t>
            </a:r>
            <a:r>
              <a:rPr lang="cs-CZ" sz="2400" b="1" dirty="0" smtClean="0">
                <a:solidFill>
                  <a:srgbClr val="002060"/>
                </a:solidFill>
              </a:rPr>
              <a:t> (</a:t>
            </a:r>
            <a:r>
              <a:rPr lang="cs-CZ" sz="2400" b="1" dirty="0" err="1" smtClean="0">
                <a:solidFill>
                  <a:srgbClr val="002060"/>
                </a:solidFill>
              </a:rPr>
              <a:t>year</a:t>
            </a:r>
            <a:r>
              <a:rPr lang="cs-CZ" sz="2400" b="1" dirty="0" smtClean="0">
                <a:solidFill>
                  <a:srgbClr val="002060"/>
                </a:solidFill>
              </a:rPr>
              <a:t>):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</a:rPr>
              <a:t>a)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1800" b="1" dirty="0" err="1" smtClean="0">
                <a:solidFill>
                  <a:srgbClr val="002060"/>
                </a:solidFill>
              </a:rPr>
              <a:t>The</a:t>
            </a:r>
            <a:r>
              <a:rPr lang="cs-CZ" sz="1800" b="1" dirty="0" smtClean="0">
                <a:solidFill>
                  <a:srgbClr val="002060"/>
                </a:solidFill>
              </a:rPr>
              <a:t> </a:t>
            </a:r>
            <a:r>
              <a:rPr lang="cs-CZ" sz="1800" b="1" dirty="0" err="1" smtClean="0">
                <a:solidFill>
                  <a:srgbClr val="002060"/>
                </a:solidFill>
              </a:rPr>
              <a:t>English</a:t>
            </a:r>
            <a:r>
              <a:rPr lang="cs-CZ" sz="1800" b="1" dirty="0" smtClean="0">
                <a:solidFill>
                  <a:srgbClr val="002060"/>
                </a:solidFill>
              </a:rPr>
              <a:t> </a:t>
            </a:r>
            <a:r>
              <a:rPr lang="cs-CZ" sz="1800" b="1" dirty="0" err="1" smtClean="0">
                <a:solidFill>
                  <a:srgbClr val="002060"/>
                </a:solidFill>
              </a:rPr>
              <a:t>Church</a:t>
            </a:r>
            <a:r>
              <a:rPr lang="cs-CZ" sz="1800" b="1" dirty="0" smtClean="0">
                <a:solidFill>
                  <a:srgbClr val="002060"/>
                </a:solidFill>
              </a:rPr>
              <a:t>	1. monarchy </a:t>
            </a:r>
            <a:r>
              <a:rPr lang="cs-CZ" sz="1800" b="1" dirty="0" err="1" smtClean="0">
                <a:solidFill>
                  <a:srgbClr val="002060"/>
                </a:solidFill>
              </a:rPr>
              <a:t>replaced</a:t>
            </a:r>
            <a:r>
              <a:rPr lang="cs-CZ" sz="1800" b="1" dirty="0" smtClean="0">
                <a:solidFill>
                  <a:srgbClr val="002060"/>
                </a:solidFill>
              </a:rPr>
              <a:t> </a:t>
            </a:r>
            <a:r>
              <a:rPr lang="cs-CZ" sz="1800" b="1" dirty="0" err="1" smtClean="0">
                <a:solidFill>
                  <a:srgbClr val="002060"/>
                </a:solidFill>
              </a:rPr>
              <a:t>with</a:t>
            </a:r>
            <a:r>
              <a:rPr lang="cs-CZ" sz="1800" b="1" dirty="0" smtClean="0">
                <a:solidFill>
                  <a:srgbClr val="002060"/>
                </a:solidFill>
              </a:rPr>
              <a:t> </a:t>
            </a:r>
            <a:r>
              <a:rPr lang="cs-CZ" sz="1800" b="1" dirty="0" err="1" smtClean="0">
                <a:solidFill>
                  <a:srgbClr val="002060"/>
                </a:solidFill>
              </a:rPr>
              <a:t>other</a:t>
            </a:r>
            <a:r>
              <a:rPr lang="cs-CZ" sz="1800" b="1" dirty="0" smtClean="0">
                <a:solidFill>
                  <a:srgbClr val="002060"/>
                </a:solidFill>
              </a:rPr>
              <a:t> </a:t>
            </a:r>
            <a:r>
              <a:rPr lang="cs-CZ" sz="1800" b="1" dirty="0" err="1" smtClean="0">
                <a:solidFill>
                  <a:srgbClr val="002060"/>
                </a:solidFill>
              </a:rPr>
              <a:t>forrms</a:t>
            </a:r>
            <a:r>
              <a:rPr lang="cs-CZ" sz="1800" b="1" dirty="0" smtClean="0">
                <a:solidFill>
                  <a:srgbClr val="002060"/>
                </a:solidFill>
              </a:rPr>
              <a:t> </a:t>
            </a:r>
            <a:r>
              <a:rPr lang="cs-CZ" sz="1800" b="1" dirty="0" err="1" smtClean="0">
                <a:solidFill>
                  <a:srgbClr val="002060"/>
                </a:solidFill>
              </a:rPr>
              <a:t>of</a:t>
            </a:r>
            <a:r>
              <a:rPr lang="cs-CZ" sz="1800" b="1" dirty="0" smtClean="0">
                <a:solidFill>
                  <a:srgbClr val="002060"/>
                </a:solidFill>
              </a:rPr>
              <a:t> </a:t>
            </a:r>
            <a:r>
              <a:rPr lang="cs-CZ" sz="1800" b="1" dirty="0" err="1" smtClean="0">
                <a:solidFill>
                  <a:srgbClr val="002060"/>
                </a:solidFill>
              </a:rPr>
              <a:t>government</a:t>
            </a:r>
            <a:endParaRPr lang="cs-CZ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</a:rPr>
              <a:t>b) </a:t>
            </a:r>
            <a:r>
              <a:rPr lang="cs-CZ" sz="1800" b="1" dirty="0" err="1" smtClean="0">
                <a:solidFill>
                  <a:srgbClr val="002060"/>
                </a:solidFill>
              </a:rPr>
              <a:t>The</a:t>
            </a:r>
            <a:r>
              <a:rPr lang="cs-CZ" sz="1800" b="1" dirty="0" smtClean="0">
                <a:solidFill>
                  <a:srgbClr val="002060"/>
                </a:solidFill>
              </a:rPr>
              <a:t> </a:t>
            </a:r>
            <a:r>
              <a:rPr lang="cs-CZ" sz="1800" b="1" dirty="0" err="1" smtClean="0">
                <a:solidFill>
                  <a:srgbClr val="002060"/>
                </a:solidFill>
              </a:rPr>
              <a:t>Golden</a:t>
            </a:r>
            <a:r>
              <a:rPr lang="cs-CZ" sz="1800" b="1" dirty="0" smtClean="0">
                <a:solidFill>
                  <a:srgbClr val="002060"/>
                </a:solidFill>
              </a:rPr>
              <a:t> Age		2. Henry VIII., </a:t>
            </a:r>
            <a:r>
              <a:rPr lang="cs-CZ" sz="1800" b="1" dirty="0" err="1" smtClean="0">
                <a:solidFill>
                  <a:srgbClr val="002060"/>
                </a:solidFill>
              </a:rPr>
              <a:t>quarrel</a:t>
            </a:r>
            <a:r>
              <a:rPr lang="cs-CZ" sz="1800" b="1" dirty="0" smtClean="0">
                <a:solidFill>
                  <a:srgbClr val="002060"/>
                </a:solidFill>
              </a:rPr>
              <a:t> </a:t>
            </a:r>
            <a:r>
              <a:rPr lang="cs-CZ" sz="1800" b="1" dirty="0" err="1" smtClean="0">
                <a:solidFill>
                  <a:srgbClr val="002060"/>
                </a:solidFill>
              </a:rPr>
              <a:t>with</a:t>
            </a:r>
            <a:r>
              <a:rPr lang="cs-CZ" sz="1800" b="1" dirty="0" smtClean="0">
                <a:solidFill>
                  <a:srgbClr val="002060"/>
                </a:solidFill>
              </a:rPr>
              <a:t> </a:t>
            </a:r>
            <a:r>
              <a:rPr lang="cs-CZ" sz="1800" b="1" dirty="0" err="1" smtClean="0">
                <a:solidFill>
                  <a:srgbClr val="002060"/>
                </a:solidFill>
              </a:rPr>
              <a:t>the</a:t>
            </a:r>
            <a:r>
              <a:rPr lang="cs-CZ" sz="1800" b="1" dirty="0" smtClean="0">
                <a:solidFill>
                  <a:srgbClr val="002060"/>
                </a:solidFill>
              </a:rPr>
              <a:t> Pope (1534)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</a:rPr>
              <a:t>c) </a:t>
            </a:r>
            <a:r>
              <a:rPr lang="cs-CZ" sz="1800" b="1" dirty="0" err="1" smtClean="0">
                <a:solidFill>
                  <a:srgbClr val="002060"/>
                </a:solidFill>
              </a:rPr>
              <a:t>The</a:t>
            </a:r>
            <a:r>
              <a:rPr lang="cs-CZ" sz="1800" b="1" dirty="0" smtClean="0">
                <a:solidFill>
                  <a:srgbClr val="002060"/>
                </a:solidFill>
              </a:rPr>
              <a:t> </a:t>
            </a:r>
            <a:r>
              <a:rPr lang="cs-CZ" sz="1800" b="1" dirty="0" err="1" smtClean="0">
                <a:solidFill>
                  <a:srgbClr val="002060"/>
                </a:solidFill>
              </a:rPr>
              <a:t>English</a:t>
            </a:r>
            <a:r>
              <a:rPr lang="cs-CZ" sz="1800" b="1" dirty="0" smtClean="0">
                <a:solidFill>
                  <a:srgbClr val="002060"/>
                </a:solidFill>
              </a:rPr>
              <a:t> </a:t>
            </a:r>
            <a:r>
              <a:rPr lang="cs-CZ" sz="1800" b="1" dirty="0" err="1" smtClean="0">
                <a:solidFill>
                  <a:srgbClr val="002060"/>
                </a:solidFill>
              </a:rPr>
              <a:t>Revolution</a:t>
            </a:r>
            <a:r>
              <a:rPr lang="cs-CZ" sz="1800" b="1" dirty="0" smtClean="0">
                <a:solidFill>
                  <a:srgbClr val="002060"/>
                </a:solidFill>
              </a:rPr>
              <a:t>	3. Elizabeth I., </a:t>
            </a:r>
            <a:r>
              <a:rPr lang="cs-CZ" sz="1800" b="1" dirty="0" err="1" smtClean="0">
                <a:solidFill>
                  <a:srgbClr val="002060"/>
                </a:solidFill>
              </a:rPr>
              <a:t>cultural</a:t>
            </a:r>
            <a:r>
              <a:rPr lang="cs-CZ" sz="1800" b="1" dirty="0" smtClean="0">
                <a:solidFill>
                  <a:srgbClr val="002060"/>
                </a:solidFill>
              </a:rPr>
              <a:t> </a:t>
            </a:r>
            <a:r>
              <a:rPr lang="cs-CZ" sz="1800" b="1" dirty="0" err="1" smtClean="0">
                <a:solidFill>
                  <a:srgbClr val="002060"/>
                </a:solidFill>
              </a:rPr>
              <a:t>era</a:t>
            </a:r>
            <a:endParaRPr lang="cs-CZ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Key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1066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Tudors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</a:rPr>
              <a:t>the British Commonwealth of </a:t>
            </a:r>
            <a:r>
              <a:rPr lang="en-US" sz="2400" dirty="0" smtClean="0">
                <a:solidFill>
                  <a:srgbClr val="002060"/>
                </a:solidFill>
              </a:rPr>
              <a:t>Nations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a) 2, b) 3, c) 1. 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Source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BELÁN, Juraj. Odmaturuj! z anglického jazyka. Vyd. 1. Brno: </a:t>
            </a:r>
            <a:r>
              <a:rPr lang="cs-CZ" sz="2000" dirty="0" err="1" smtClean="0">
                <a:solidFill>
                  <a:srgbClr val="002060"/>
                </a:solidFill>
              </a:rPr>
              <a:t>Didaktis</a:t>
            </a:r>
            <a:r>
              <a:rPr lang="cs-CZ" sz="2000" dirty="0" smtClean="0">
                <a:solidFill>
                  <a:srgbClr val="002060"/>
                </a:solidFill>
              </a:rPr>
              <a:t>, 2005, 256 s. Odmaturuj!. ISBN 80-735-8024-1.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BRENDLOVÁ, Světla. Reálie anglicky mluvících zemí. 2., dopl. vyd. Plzeň: Fraus, c1996, 79 s. ISBN 80-857-8487-4.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EL-HMOUDOVÁ, Dagmar. Angličtina pro střední školy. 1. vyd. Třebíč: Petra </a:t>
            </a:r>
            <a:r>
              <a:rPr lang="cs-CZ" sz="2000" dirty="0" err="1" smtClean="0">
                <a:solidFill>
                  <a:srgbClr val="002060"/>
                </a:solidFill>
              </a:rPr>
              <a:t>Velanová</a:t>
            </a:r>
            <a:r>
              <a:rPr lang="cs-CZ" sz="2000" dirty="0" smtClean="0">
                <a:solidFill>
                  <a:srgbClr val="002060"/>
                </a:solidFill>
              </a:rPr>
              <a:t>, 2006. ISBN 80-868-7302-1.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978-140-5829-441.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978-0-582-84791-0.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9567</TotalTime>
  <Words>643</Words>
  <Application>Microsoft Office PowerPoint</Application>
  <PresentationFormat>Předvádění na obrazovce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The UK – History</vt:lpstr>
      <vt:lpstr>Middle Ages</vt:lpstr>
      <vt:lpstr>Modern Times</vt:lpstr>
      <vt:lpstr>The Tudors - pictures</vt:lpstr>
      <vt:lpstr>Queen Victoria and Elizabeth II. </vt:lpstr>
      <vt:lpstr>Questions</vt:lpstr>
      <vt:lpstr>Answer Key</vt:lpstr>
      <vt:lpstr>Source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Autor:</dc:title>
  <dc:creator>NB</dc:creator>
  <cp:lastModifiedBy>Lucie Babišová</cp:lastModifiedBy>
  <cp:revision>935</cp:revision>
  <dcterms:created xsi:type="dcterms:W3CDTF">2011-12-27T20:15:32Z</dcterms:created>
  <dcterms:modified xsi:type="dcterms:W3CDTF">2013-06-20T17:47:19Z</dcterms:modified>
</cp:coreProperties>
</file>