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2"/>
  </p:notesMasterIdLst>
  <p:sldIdLst>
    <p:sldId id="259" r:id="rId2"/>
    <p:sldId id="260" r:id="rId3"/>
    <p:sldId id="264" r:id="rId4"/>
    <p:sldId id="265" r:id="rId5"/>
    <p:sldId id="266" r:id="rId6"/>
    <p:sldId id="268" r:id="rId7"/>
    <p:sldId id="267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08D87A71-F032-4C4A-9CC2-4265EEC32B25}">
          <p14:sldIdLst>
            <p14:sldId id="259"/>
            <p14:sldId id="260"/>
            <p14:sldId id="264"/>
            <p14:sldId id="265"/>
            <p14:sldId id="266"/>
            <p14:sldId id="268"/>
            <p14:sldId id="267"/>
            <p14:sldId id="261"/>
            <p14:sldId id="262"/>
            <p14:sldId id="26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0066"/>
    <a:srgbClr val="000000"/>
    <a:srgbClr val="00FF00"/>
    <a:srgbClr val="003300"/>
    <a:srgbClr val="00FF99"/>
    <a:srgbClr val="FF00FF"/>
    <a:srgbClr val="9900CC"/>
    <a:srgbClr val="00FF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22" autoAdjust="0"/>
    <p:restoredTop sz="95341" autoAdjust="0"/>
  </p:normalViewPr>
  <p:slideViewPr>
    <p:cSldViewPr>
      <p:cViewPr>
        <p:scale>
          <a:sx n="75" d="100"/>
          <a:sy n="75" d="100"/>
        </p:scale>
        <p:origin x="-1146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88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5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845662-10A7-4752-9E2D-8B5796096519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4239D7-A7E0-4AFA-8120-5D3156E3F5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8398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963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0052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381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0844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2119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0318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5350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155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3904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8574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6233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1332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commons.wikimedia.org/wiki/File:United_Kingdom_map.pn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://commons.wikimedia.org/wiki/File:LochNess2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://commons.wikimedia.org/wiki/File:Ben_Nevis_south_face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0437751"/>
              </p:ext>
            </p:extLst>
          </p:nvPr>
        </p:nvGraphicFramePr>
        <p:xfrm>
          <a:off x="413284" y="1704114"/>
          <a:ext cx="8280920" cy="49846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The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United </a:t>
                      </a:r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Kingdom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– </a:t>
                      </a:r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Geography</a:t>
                      </a:r>
                      <a:endParaRPr lang="cs-CZ" sz="17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Seminář z anglického jazyka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, septima</a:t>
                      </a:r>
                      <a:endParaRPr lang="cs-CZ" sz="17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Reálie anglicky 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mluvících 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zemí I.</a:t>
                      </a:r>
                      <a:endParaRPr lang="cs-CZ" sz="17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Jedná se o prezentaci s výkladem, obrázky a úkoly. 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Land,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mountain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river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lake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climate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, area.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Lucie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Babišová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6. 3. 2013 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036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Source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000" dirty="0" smtClean="0">
                <a:solidFill>
                  <a:srgbClr val="002060"/>
                </a:solidFill>
              </a:rPr>
              <a:t>BELÁN, Juraj. Odmaturuj! z anglického jazyka. Vyd. 1. Brno: </a:t>
            </a:r>
            <a:r>
              <a:rPr lang="cs-CZ" sz="2000" dirty="0" err="1" smtClean="0">
                <a:solidFill>
                  <a:srgbClr val="002060"/>
                </a:solidFill>
              </a:rPr>
              <a:t>Didaktis</a:t>
            </a:r>
            <a:r>
              <a:rPr lang="cs-CZ" sz="2000" dirty="0" smtClean="0">
                <a:solidFill>
                  <a:srgbClr val="002060"/>
                </a:solidFill>
              </a:rPr>
              <a:t>, 2005, 256 s. Odmaturuj!. ISBN 80-735-8024-1.</a:t>
            </a: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</a:rPr>
              <a:t>BRENDLOVÁ, Světla. Reálie anglicky mluvících zemí. 2., dopl. vyd. Plzeň: Fraus, c1996, 79 s. ISBN 80-857-8487-4.</a:t>
            </a:r>
            <a:endParaRPr lang="cs-CZ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rgbClr val="002060"/>
                </a:solidFill>
              </a:rPr>
              <a:t>EL-HMOUDOVÁ, Dagmar. Angličtina pro střední školy. 1. vyd. Třebíč: Petra </a:t>
            </a:r>
            <a:r>
              <a:rPr lang="cs-CZ" sz="2000" dirty="0" err="1" smtClean="0">
                <a:solidFill>
                  <a:srgbClr val="002060"/>
                </a:solidFill>
              </a:rPr>
              <a:t>Velanová</a:t>
            </a:r>
            <a:r>
              <a:rPr lang="cs-CZ" sz="2000" dirty="0" smtClean="0">
                <a:solidFill>
                  <a:srgbClr val="002060"/>
                </a:solidFill>
              </a:rPr>
              <a:t>, 2006. ISBN 80-868-7302-1.</a:t>
            </a: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2060"/>
                </a:solidFill>
              </a:rPr>
              <a:t>KEMPTON, Grant. New opportunities UK/US: workbook. </a:t>
            </a:r>
            <a:r>
              <a:rPr lang="en-US" sz="2000" dirty="0" err="1" smtClean="0">
                <a:solidFill>
                  <a:srgbClr val="002060"/>
                </a:solidFill>
              </a:rPr>
              <a:t>Vyd</a:t>
            </a:r>
            <a:r>
              <a:rPr lang="en-US" sz="2000" dirty="0" smtClean="0">
                <a:solidFill>
                  <a:srgbClr val="002060"/>
                </a:solidFill>
              </a:rPr>
              <a:t>. 1. Harlow: Pearson Education Limited, 2006, 256 s. </a:t>
            </a:r>
            <a:r>
              <a:rPr lang="en-US" sz="2000" dirty="0" err="1" smtClean="0">
                <a:solidFill>
                  <a:srgbClr val="002060"/>
                </a:solidFill>
              </a:rPr>
              <a:t>Odmaturuj</a:t>
            </a:r>
            <a:r>
              <a:rPr lang="en-US" sz="2000" dirty="0" smtClean="0">
                <a:solidFill>
                  <a:srgbClr val="002060"/>
                </a:solidFill>
              </a:rPr>
              <a:t>!. ISBN 978-140-5829-441.</a:t>
            </a:r>
            <a:endParaRPr lang="cs-CZ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2060"/>
                </a:solidFill>
              </a:rPr>
              <a:t>KEMPTON, Grant. New opportunities UK/US: workbook. </a:t>
            </a:r>
            <a:r>
              <a:rPr lang="en-US" sz="2000" dirty="0" err="1" smtClean="0">
                <a:solidFill>
                  <a:srgbClr val="002060"/>
                </a:solidFill>
              </a:rPr>
              <a:t>Vyd</a:t>
            </a:r>
            <a:r>
              <a:rPr lang="en-US" sz="2000" dirty="0" smtClean="0">
                <a:solidFill>
                  <a:srgbClr val="002060"/>
                </a:solidFill>
              </a:rPr>
              <a:t>. 1. Harlow: Pearson Education Limited, 2006, 256 s. </a:t>
            </a:r>
            <a:r>
              <a:rPr lang="en-US" sz="2000" dirty="0" err="1" smtClean="0">
                <a:solidFill>
                  <a:srgbClr val="002060"/>
                </a:solidFill>
              </a:rPr>
              <a:t>Odmaturuj</a:t>
            </a:r>
            <a:r>
              <a:rPr lang="en-US" sz="2000" dirty="0" smtClean="0">
                <a:solidFill>
                  <a:srgbClr val="002060"/>
                </a:solidFill>
              </a:rPr>
              <a:t>!. ISBN 978-0-582-84791-0.</a:t>
            </a:r>
            <a:endParaRPr lang="cs-CZ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57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The</a:t>
            </a:r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UK – </a:t>
            </a:r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Geography</a:t>
            </a:r>
            <a:endParaRPr lang="cs-CZ" sz="6000" dirty="0">
              <a:solidFill>
                <a:srgbClr val="00206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002060"/>
                </a:solidFill>
              </a:rPr>
              <a:t>Land: </a:t>
            </a:r>
            <a:r>
              <a:rPr lang="cs-CZ" sz="2800" dirty="0" err="1" smtClean="0">
                <a:solidFill>
                  <a:srgbClr val="002060"/>
                </a:solidFill>
              </a:rPr>
              <a:t>an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island</a:t>
            </a:r>
            <a:r>
              <a:rPr lang="cs-CZ" sz="2800" dirty="0" smtClean="0">
                <a:solidFill>
                  <a:srgbClr val="002060"/>
                </a:solidFill>
              </a:rPr>
              <a:t> country </a:t>
            </a:r>
            <a:r>
              <a:rPr lang="cs-CZ" sz="2800" dirty="0" err="1" smtClean="0">
                <a:solidFill>
                  <a:srgbClr val="002060"/>
                </a:solidFill>
              </a:rPr>
              <a:t>located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off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north</a:t>
            </a:r>
            <a:r>
              <a:rPr lang="cs-CZ" sz="2800" dirty="0" smtClean="0">
                <a:solidFill>
                  <a:srgbClr val="002060"/>
                </a:solidFill>
              </a:rPr>
              <a:t>-western </a:t>
            </a:r>
            <a:r>
              <a:rPr lang="cs-CZ" sz="2800" dirty="0" err="1" smtClean="0">
                <a:solidFill>
                  <a:srgbClr val="002060"/>
                </a:solidFill>
              </a:rPr>
              <a:t>coast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of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mainland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Europe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endParaRPr lang="cs-CZ" sz="2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rgbClr val="002060"/>
                </a:solidFill>
              </a:rPr>
              <a:t>Area: </a:t>
            </a:r>
            <a:r>
              <a:rPr lang="cs-CZ" sz="2800" dirty="0" smtClean="0">
                <a:solidFill>
                  <a:srgbClr val="002060"/>
                </a:solidFill>
              </a:rPr>
              <a:t>244,755 </a:t>
            </a:r>
            <a:r>
              <a:rPr lang="cs-CZ" sz="2800" dirty="0" err="1" smtClean="0">
                <a:solidFill>
                  <a:srgbClr val="002060"/>
                </a:solidFill>
              </a:rPr>
              <a:t>sq</a:t>
            </a:r>
            <a:r>
              <a:rPr lang="cs-CZ" sz="2800" dirty="0" smtClean="0">
                <a:solidFill>
                  <a:srgbClr val="002060"/>
                </a:solidFill>
              </a:rPr>
              <a:t> km</a:t>
            </a:r>
          </a:p>
          <a:p>
            <a:pPr marL="0" indent="0">
              <a:buNone/>
            </a:pPr>
            <a:r>
              <a:rPr lang="cs-CZ" b="1" dirty="0" err="1" smtClean="0">
                <a:solidFill>
                  <a:srgbClr val="002060"/>
                </a:solidFill>
              </a:rPr>
              <a:t>The</a:t>
            </a:r>
            <a:r>
              <a:rPr lang="cs-CZ" b="1" dirty="0" smtClean="0">
                <a:solidFill>
                  <a:srgbClr val="002060"/>
                </a:solidFill>
              </a:rPr>
              <a:t> UK: </a:t>
            </a:r>
            <a:r>
              <a:rPr lang="cs-CZ" sz="2800" dirty="0" err="1" smtClean="0">
                <a:solidFill>
                  <a:srgbClr val="002060"/>
                </a:solidFill>
              </a:rPr>
              <a:t>comprises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four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geographic</a:t>
            </a:r>
            <a:r>
              <a:rPr lang="cs-CZ" sz="2800" dirty="0" smtClean="0">
                <a:solidFill>
                  <a:srgbClr val="002060"/>
                </a:solidFill>
              </a:rPr>
              <a:t> and </a:t>
            </a:r>
            <a:r>
              <a:rPr lang="cs-CZ" sz="2800" dirty="0" err="1" smtClean="0">
                <a:solidFill>
                  <a:srgbClr val="002060"/>
                </a:solidFill>
              </a:rPr>
              <a:t>historical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parts</a:t>
            </a:r>
            <a:r>
              <a:rPr lang="cs-CZ" sz="2800" dirty="0" smtClean="0">
                <a:solidFill>
                  <a:srgbClr val="002060"/>
                </a:solidFill>
              </a:rPr>
              <a:t>: </a:t>
            </a:r>
            <a:r>
              <a:rPr lang="cs-CZ" sz="2800" dirty="0" err="1" smtClean="0">
                <a:solidFill>
                  <a:srgbClr val="002060"/>
                </a:solidFill>
              </a:rPr>
              <a:t>England</a:t>
            </a:r>
            <a:r>
              <a:rPr lang="cs-CZ" sz="2800" dirty="0" smtClean="0">
                <a:solidFill>
                  <a:srgbClr val="002060"/>
                </a:solidFill>
              </a:rPr>
              <a:t> (London), Scotland (Edinburgh), Wales (</a:t>
            </a:r>
            <a:r>
              <a:rPr lang="cs-CZ" sz="2800" dirty="0" err="1" smtClean="0">
                <a:solidFill>
                  <a:srgbClr val="002060"/>
                </a:solidFill>
              </a:rPr>
              <a:t>Cardiff</a:t>
            </a:r>
            <a:r>
              <a:rPr lang="cs-CZ" sz="2800" dirty="0" smtClean="0">
                <a:solidFill>
                  <a:srgbClr val="002060"/>
                </a:solidFill>
              </a:rPr>
              <a:t>) and </a:t>
            </a:r>
            <a:r>
              <a:rPr lang="cs-CZ" sz="2800" dirty="0" err="1" smtClean="0">
                <a:solidFill>
                  <a:srgbClr val="002060"/>
                </a:solidFill>
              </a:rPr>
              <a:t>Northern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Ireland</a:t>
            </a:r>
            <a:r>
              <a:rPr lang="cs-CZ" sz="2800" dirty="0" smtClean="0">
                <a:solidFill>
                  <a:srgbClr val="002060"/>
                </a:solidFill>
              </a:rPr>
              <a:t> (Belfast)</a:t>
            </a:r>
          </a:p>
          <a:p>
            <a:pPr marL="0" indent="0">
              <a:buNone/>
            </a:pPr>
            <a:r>
              <a:rPr lang="cs-CZ" b="1" dirty="0" err="1" smtClean="0">
                <a:solidFill>
                  <a:srgbClr val="002060"/>
                </a:solidFill>
              </a:rPr>
              <a:t>The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highest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mountain</a:t>
            </a:r>
            <a:r>
              <a:rPr lang="cs-CZ" b="1" dirty="0" smtClean="0">
                <a:solidFill>
                  <a:srgbClr val="002060"/>
                </a:solidFill>
              </a:rPr>
              <a:t>: </a:t>
            </a:r>
            <a:r>
              <a:rPr lang="cs-CZ" sz="2800" dirty="0" smtClean="0">
                <a:solidFill>
                  <a:srgbClr val="002060"/>
                </a:solidFill>
              </a:rPr>
              <a:t>Ben Nevis (1,343m) in Scotland</a:t>
            </a:r>
          </a:p>
          <a:p>
            <a:pPr marL="0" indent="0">
              <a:buNone/>
            </a:pPr>
            <a:r>
              <a:rPr lang="cs-CZ" b="1" dirty="0" err="1" smtClean="0">
                <a:solidFill>
                  <a:srgbClr val="002060"/>
                </a:solidFill>
              </a:rPr>
              <a:t>The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avarage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temperature</a:t>
            </a:r>
            <a:r>
              <a:rPr lang="cs-CZ" b="1" dirty="0" smtClean="0">
                <a:solidFill>
                  <a:srgbClr val="002060"/>
                </a:solidFill>
              </a:rPr>
              <a:t>: </a:t>
            </a:r>
            <a:r>
              <a:rPr lang="cs-CZ" sz="2800" dirty="0" err="1" smtClean="0">
                <a:solidFill>
                  <a:srgbClr val="002060"/>
                </a:solidFill>
              </a:rPr>
              <a:t>ranges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from</a:t>
            </a:r>
            <a:r>
              <a:rPr lang="cs-CZ" sz="2800" dirty="0" smtClean="0">
                <a:solidFill>
                  <a:srgbClr val="002060"/>
                </a:solidFill>
              </a:rPr>
              <a:t> 4˚C in </a:t>
            </a:r>
            <a:r>
              <a:rPr lang="cs-CZ" sz="2800" dirty="0" err="1" smtClean="0">
                <a:solidFill>
                  <a:srgbClr val="002060"/>
                </a:solidFill>
              </a:rPr>
              <a:t>winter</a:t>
            </a:r>
            <a:r>
              <a:rPr lang="cs-CZ" sz="2800" dirty="0" smtClean="0">
                <a:solidFill>
                  <a:srgbClr val="002060"/>
                </a:solidFill>
              </a:rPr>
              <a:t> to 16 ˚C in </a:t>
            </a:r>
            <a:r>
              <a:rPr lang="cs-CZ" sz="2800" dirty="0" err="1" smtClean="0">
                <a:solidFill>
                  <a:srgbClr val="002060"/>
                </a:solidFill>
              </a:rPr>
              <a:t>summer</a:t>
            </a:r>
            <a:r>
              <a:rPr lang="cs-CZ" sz="2800" dirty="0" smtClean="0">
                <a:solidFill>
                  <a:srgbClr val="002060"/>
                </a:solidFill>
              </a:rPr>
              <a:t> (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climate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is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modified</a:t>
            </a:r>
            <a:r>
              <a:rPr lang="cs-CZ" sz="2800" dirty="0" smtClean="0">
                <a:solidFill>
                  <a:srgbClr val="002060"/>
                </a:solidFill>
              </a:rPr>
              <a:t> by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warm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Gulf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Stream</a:t>
            </a:r>
            <a:r>
              <a:rPr lang="cs-CZ" sz="2800" dirty="0" smtClean="0">
                <a:solidFill>
                  <a:srgbClr val="002060"/>
                </a:solidFill>
              </a:rPr>
              <a:t>)</a:t>
            </a:r>
            <a:endParaRPr lang="en-US" sz="2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506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The</a:t>
            </a:r>
            <a:r>
              <a:rPr lang="cs-CZ" sz="54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UK - Map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35719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6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6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6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600" dirty="0" smtClean="0">
                <a:solidFill>
                  <a:srgbClr val="002060"/>
                </a:solidFill>
              </a:rPr>
              <a:t>Zdroj</a:t>
            </a:r>
            <a:r>
              <a:rPr lang="cs-CZ" sz="600" dirty="0">
                <a:solidFill>
                  <a:srgbClr val="002060"/>
                </a:solidFill>
              </a:rPr>
              <a:t>: [cit. </a:t>
            </a:r>
            <a:r>
              <a:rPr lang="cs-CZ" sz="600" dirty="0" smtClean="0">
                <a:solidFill>
                  <a:srgbClr val="002060"/>
                </a:solidFill>
              </a:rPr>
              <a:t>2013-03-06]. </a:t>
            </a:r>
            <a:r>
              <a:rPr lang="cs-CZ" sz="600" dirty="0">
                <a:solidFill>
                  <a:srgbClr val="002060"/>
                </a:solidFill>
              </a:rPr>
              <a:t>Dostupný pod licencí </a:t>
            </a:r>
            <a:r>
              <a:rPr lang="cs-CZ" sz="600" dirty="0" err="1">
                <a:solidFill>
                  <a:srgbClr val="002060"/>
                </a:solidFill>
              </a:rPr>
              <a:t>Creative</a:t>
            </a:r>
            <a:r>
              <a:rPr lang="cs-CZ" sz="600" dirty="0">
                <a:solidFill>
                  <a:srgbClr val="002060"/>
                </a:solidFill>
              </a:rPr>
              <a:t> </a:t>
            </a:r>
            <a:r>
              <a:rPr lang="cs-CZ" sz="600" dirty="0" err="1">
                <a:solidFill>
                  <a:srgbClr val="002060"/>
                </a:solidFill>
              </a:rPr>
              <a:t>Commons</a:t>
            </a:r>
            <a:r>
              <a:rPr lang="cs-CZ" sz="600" dirty="0">
                <a:solidFill>
                  <a:srgbClr val="002060"/>
                </a:solidFill>
              </a:rPr>
              <a:t> na WWW</a:t>
            </a:r>
            <a:r>
              <a:rPr lang="cs-CZ" sz="600" dirty="0" smtClean="0">
                <a:solidFill>
                  <a:srgbClr val="002060"/>
                </a:solidFill>
              </a:rPr>
              <a:t>:</a:t>
            </a:r>
            <a:endParaRPr lang="cs-CZ" sz="6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600" dirty="0" smtClean="0">
                <a:solidFill>
                  <a:srgbClr val="002060"/>
                </a:solidFill>
                <a:hlinkClick r:id="rId2"/>
              </a:rPr>
              <a:t>http</a:t>
            </a:r>
            <a:r>
              <a:rPr lang="cs-CZ" sz="600" dirty="0">
                <a:solidFill>
                  <a:srgbClr val="002060"/>
                </a:solidFill>
                <a:hlinkClick r:id="rId2"/>
              </a:rPr>
              <a:t>://</a:t>
            </a:r>
            <a:r>
              <a:rPr lang="cs-CZ" sz="600" dirty="0" smtClean="0">
                <a:solidFill>
                  <a:srgbClr val="002060"/>
                </a:solidFill>
                <a:hlinkClick r:id="rId2"/>
              </a:rPr>
              <a:t>commons.wikimedia.org/wiki/File%3AUnited_Kingdom_map.png</a:t>
            </a:r>
            <a:endParaRPr lang="cs-CZ" sz="6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340768"/>
            <a:ext cx="4419723" cy="518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56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Isles</a:t>
            </a:r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, </a:t>
            </a:r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rivers</a:t>
            </a:r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and </a:t>
            </a:r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lakes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err="1" smtClean="0">
                <a:solidFill>
                  <a:srgbClr val="002060"/>
                </a:solidFill>
              </a:rPr>
              <a:t>The</a:t>
            </a:r>
            <a:r>
              <a:rPr lang="cs-CZ" b="1" dirty="0" smtClean="0">
                <a:solidFill>
                  <a:srgbClr val="002060"/>
                </a:solidFill>
              </a:rPr>
              <a:t> UK </a:t>
            </a:r>
            <a:r>
              <a:rPr lang="cs-CZ" b="1" dirty="0" err="1" smtClean="0">
                <a:solidFill>
                  <a:srgbClr val="002060"/>
                </a:solidFill>
              </a:rPr>
              <a:t>is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surrounded</a:t>
            </a:r>
            <a:r>
              <a:rPr lang="cs-CZ" b="1" dirty="0" smtClean="0">
                <a:solidFill>
                  <a:srgbClr val="002060"/>
                </a:solidFill>
              </a:rPr>
              <a:t> by </a:t>
            </a:r>
            <a:r>
              <a:rPr lang="cs-CZ" b="1" dirty="0" err="1" smtClean="0">
                <a:solidFill>
                  <a:srgbClr val="002060"/>
                </a:solidFill>
              </a:rPr>
              <a:t>sea</a:t>
            </a:r>
            <a:r>
              <a:rPr lang="cs-CZ" b="1" dirty="0" smtClean="0">
                <a:solidFill>
                  <a:srgbClr val="002060"/>
                </a:solidFill>
              </a:rPr>
              <a:t>: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English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Channel</a:t>
            </a:r>
            <a:r>
              <a:rPr lang="cs-CZ" sz="2800" dirty="0" smtClean="0">
                <a:solidFill>
                  <a:srgbClr val="002060"/>
                </a:solidFill>
              </a:rPr>
              <a:t>,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North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Sea</a:t>
            </a:r>
            <a:r>
              <a:rPr lang="cs-CZ" sz="2800" dirty="0" smtClean="0">
                <a:solidFill>
                  <a:srgbClr val="002060"/>
                </a:solidFill>
              </a:rPr>
              <a:t>, </a:t>
            </a:r>
            <a:r>
              <a:rPr lang="cs-CZ" sz="2800" dirty="0" err="1">
                <a:solidFill>
                  <a:srgbClr val="002060"/>
                </a:solidFill>
              </a:rPr>
              <a:t>t</a:t>
            </a:r>
            <a:r>
              <a:rPr lang="cs-CZ" sz="2800" dirty="0" err="1" smtClean="0">
                <a:solidFill>
                  <a:srgbClr val="002060"/>
                </a:solidFill>
              </a:rPr>
              <a:t>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Irish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Sea</a:t>
            </a:r>
            <a:r>
              <a:rPr lang="cs-CZ" sz="2800" dirty="0" smtClean="0">
                <a:solidFill>
                  <a:srgbClr val="002060"/>
                </a:solidFill>
              </a:rPr>
              <a:t>,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Atlantic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Ocean</a:t>
            </a:r>
            <a:endParaRPr lang="cs-CZ" sz="2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b="1" dirty="0" err="1">
                <a:solidFill>
                  <a:srgbClr val="002060"/>
                </a:solidFill>
              </a:rPr>
              <a:t>I</a:t>
            </a:r>
            <a:r>
              <a:rPr lang="cs-CZ" b="1" dirty="0" err="1" smtClean="0">
                <a:solidFill>
                  <a:srgbClr val="002060"/>
                </a:solidFill>
              </a:rPr>
              <a:t>slands</a:t>
            </a:r>
            <a:r>
              <a:rPr lang="cs-CZ" b="1" dirty="0" smtClean="0">
                <a:solidFill>
                  <a:srgbClr val="002060"/>
                </a:solidFill>
              </a:rPr>
              <a:t>: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Isla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of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Wigh</a:t>
            </a:r>
            <a:r>
              <a:rPr lang="cs-CZ" sz="2800" dirty="0" smtClean="0">
                <a:solidFill>
                  <a:srgbClr val="002060"/>
                </a:solidFill>
              </a:rPr>
              <a:t>,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Isles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of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Scilly</a:t>
            </a:r>
            <a:r>
              <a:rPr lang="cs-CZ" sz="2800" dirty="0" smtClean="0">
                <a:solidFill>
                  <a:srgbClr val="002060"/>
                </a:solidFill>
              </a:rPr>
              <a:t>,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Isle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of</a:t>
            </a:r>
            <a:r>
              <a:rPr lang="cs-CZ" sz="2800" dirty="0" smtClean="0">
                <a:solidFill>
                  <a:srgbClr val="002060"/>
                </a:solidFill>
              </a:rPr>
              <a:t> Man,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Hebrides</a:t>
            </a:r>
            <a:r>
              <a:rPr lang="cs-CZ" sz="2800" dirty="0" smtClean="0">
                <a:solidFill>
                  <a:srgbClr val="002060"/>
                </a:solidFill>
              </a:rPr>
              <a:t>,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Orkneys</a:t>
            </a:r>
            <a:r>
              <a:rPr lang="cs-CZ" sz="2800" dirty="0" smtClean="0">
                <a:solidFill>
                  <a:srgbClr val="002060"/>
                </a:solidFill>
              </a:rPr>
              <a:t>,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Shetllands</a:t>
            </a:r>
            <a:r>
              <a:rPr lang="cs-CZ" sz="2800" dirty="0" smtClean="0">
                <a:solidFill>
                  <a:srgbClr val="002060"/>
                </a:solidFill>
              </a:rPr>
              <a:t> and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Channel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Islands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endParaRPr lang="cs-CZ" sz="28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b="1" dirty="0" err="1">
                <a:solidFill>
                  <a:srgbClr val="002060"/>
                </a:solidFill>
              </a:rPr>
              <a:t>R</a:t>
            </a:r>
            <a:r>
              <a:rPr lang="cs-CZ" b="1" dirty="0" err="1" smtClean="0">
                <a:solidFill>
                  <a:srgbClr val="002060"/>
                </a:solidFill>
              </a:rPr>
              <a:t>ivers</a:t>
            </a:r>
            <a:r>
              <a:rPr lang="cs-CZ" b="1" dirty="0" smtClean="0">
                <a:solidFill>
                  <a:srgbClr val="002060"/>
                </a:solidFill>
              </a:rPr>
              <a:t>: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Thames</a:t>
            </a:r>
            <a:r>
              <a:rPr lang="cs-CZ" sz="2800" dirty="0" smtClean="0">
                <a:solidFill>
                  <a:srgbClr val="002060"/>
                </a:solidFill>
              </a:rPr>
              <a:t>,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Severn</a:t>
            </a:r>
            <a:r>
              <a:rPr lang="cs-CZ" sz="2800" dirty="0" smtClean="0">
                <a:solidFill>
                  <a:srgbClr val="002060"/>
                </a:solidFill>
              </a:rPr>
              <a:t>,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Trent</a:t>
            </a:r>
            <a:endParaRPr lang="cs-CZ" sz="2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b="1" dirty="0" err="1" smtClean="0">
                <a:solidFill>
                  <a:srgbClr val="002060"/>
                </a:solidFill>
              </a:rPr>
              <a:t>Lakes</a:t>
            </a:r>
            <a:r>
              <a:rPr lang="cs-CZ" b="1" dirty="0" smtClean="0">
                <a:solidFill>
                  <a:srgbClr val="002060"/>
                </a:solidFill>
              </a:rPr>
              <a:t>: </a:t>
            </a:r>
            <a:r>
              <a:rPr lang="cs-CZ" sz="2800" dirty="0" smtClean="0">
                <a:solidFill>
                  <a:srgbClr val="002060"/>
                </a:solidFill>
              </a:rPr>
              <a:t>Loch </a:t>
            </a:r>
            <a:r>
              <a:rPr lang="cs-CZ" sz="2800" dirty="0" err="1" smtClean="0">
                <a:solidFill>
                  <a:srgbClr val="002060"/>
                </a:solidFill>
              </a:rPr>
              <a:t>Lomond</a:t>
            </a:r>
            <a:r>
              <a:rPr lang="cs-CZ" sz="2800" dirty="0" smtClean="0">
                <a:solidFill>
                  <a:srgbClr val="002060"/>
                </a:solidFill>
              </a:rPr>
              <a:t> and Loch Ness (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Highlands</a:t>
            </a:r>
            <a:r>
              <a:rPr lang="cs-CZ" sz="2800" dirty="0" smtClean="0">
                <a:solidFill>
                  <a:srgbClr val="002060"/>
                </a:solidFill>
              </a:rPr>
              <a:t>), </a:t>
            </a:r>
            <a:r>
              <a:rPr lang="cs-CZ" sz="2800" dirty="0" err="1" smtClean="0">
                <a:solidFill>
                  <a:srgbClr val="002060"/>
                </a:solidFill>
              </a:rPr>
              <a:t>Lough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Neagh</a:t>
            </a:r>
            <a:r>
              <a:rPr lang="cs-CZ" sz="2800" dirty="0" smtClean="0">
                <a:solidFill>
                  <a:srgbClr val="002060"/>
                </a:solidFill>
              </a:rPr>
              <a:t> (in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Northern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Ireland</a:t>
            </a:r>
            <a:r>
              <a:rPr lang="cs-CZ" sz="2800" dirty="0" smtClean="0">
                <a:solidFill>
                  <a:srgbClr val="002060"/>
                </a:solidFill>
              </a:rPr>
              <a:t>)</a:t>
            </a:r>
          </a:p>
          <a:p>
            <a:pPr marL="0" indent="0">
              <a:buNone/>
            </a:pPr>
            <a:endParaRPr lang="cs-CZ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172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Mountain</a:t>
            </a:r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ranges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err="1" smtClean="0">
                <a:solidFill>
                  <a:srgbClr val="002060"/>
                </a:solidFill>
              </a:rPr>
              <a:t>The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highest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mountais</a:t>
            </a:r>
            <a:r>
              <a:rPr lang="cs-CZ" b="1" dirty="0" smtClean="0">
                <a:solidFill>
                  <a:srgbClr val="002060"/>
                </a:solidFill>
              </a:rPr>
              <a:t>: </a:t>
            </a:r>
            <a:r>
              <a:rPr lang="cs-CZ" dirty="0" err="1" smtClean="0">
                <a:solidFill>
                  <a:srgbClr val="002060"/>
                </a:solidFill>
              </a:rPr>
              <a:t>the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Highlands</a:t>
            </a:r>
            <a:r>
              <a:rPr lang="cs-CZ" dirty="0" smtClean="0">
                <a:solidFill>
                  <a:srgbClr val="002060"/>
                </a:solidFill>
              </a:rPr>
              <a:t> in Scotland (</a:t>
            </a:r>
            <a:r>
              <a:rPr lang="cs-CZ" dirty="0" err="1" smtClean="0">
                <a:solidFill>
                  <a:srgbClr val="002060"/>
                </a:solidFill>
              </a:rPr>
              <a:t>with</a:t>
            </a:r>
            <a:r>
              <a:rPr lang="cs-CZ" dirty="0" smtClean="0">
                <a:solidFill>
                  <a:srgbClr val="002060"/>
                </a:solidFill>
              </a:rPr>
              <a:t> Ben Nevis)</a:t>
            </a:r>
          </a:p>
          <a:p>
            <a:pPr marL="0" indent="0">
              <a:buNone/>
            </a:pPr>
            <a:r>
              <a:rPr lang="cs-CZ" b="1" dirty="0" err="1" smtClean="0">
                <a:solidFill>
                  <a:srgbClr val="002060"/>
                </a:solidFill>
              </a:rPr>
              <a:t>Mountain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ranges</a:t>
            </a:r>
            <a:r>
              <a:rPr lang="cs-CZ" b="1" dirty="0" smtClean="0">
                <a:solidFill>
                  <a:srgbClr val="002060"/>
                </a:solidFill>
              </a:rPr>
              <a:t>: </a:t>
            </a:r>
            <a:r>
              <a:rPr lang="cs-CZ" dirty="0" err="1" smtClean="0">
                <a:solidFill>
                  <a:srgbClr val="002060"/>
                </a:solidFill>
              </a:rPr>
              <a:t>the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Cumbrian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M</a:t>
            </a:r>
            <a:r>
              <a:rPr lang="cs-CZ" dirty="0" err="1" smtClean="0">
                <a:solidFill>
                  <a:srgbClr val="002060"/>
                </a:solidFill>
              </a:rPr>
              <a:t>ountains</a:t>
            </a:r>
            <a:r>
              <a:rPr lang="cs-CZ" dirty="0" smtClean="0">
                <a:solidFill>
                  <a:srgbClr val="002060"/>
                </a:solidFill>
              </a:rPr>
              <a:t> (</a:t>
            </a:r>
            <a:r>
              <a:rPr lang="cs-CZ" dirty="0" err="1" smtClean="0">
                <a:solidFill>
                  <a:srgbClr val="002060"/>
                </a:solidFill>
              </a:rPr>
              <a:t>Lake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District</a:t>
            </a:r>
            <a:r>
              <a:rPr lang="cs-CZ" dirty="0" smtClean="0">
                <a:solidFill>
                  <a:srgbClr val="002060"/>
                </a:solidFill>
              </a:rPr>
              <a:t>), </a:t>
            </a:r>
            <a:r>
              <a:rPr lang="cs-CZ" dirty="0" err="1" smtClean="0">
                <a:solidFill>
                  <a:srgbClr val="002060"/>
                </a:solidFill>
              </a:rPr>
              <a:t>the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Pennine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Chain</a:t>
            </a:r>
            <a:r>
              <a:rPr lang="cs-CZ" dirty="0" smtClean="0">
                <a:solidFill>
                  <a:srgbClr val="002060"/>
                </a:solidFill>
              </a:rPr>
              <a:t> (</a:t>
            </a:r>
            <a:r>
              <a:rPr lang="cs-CZ" dirty="0" err="1" smtClean="0">
                <a:solidFill>
                  <a:srgbClr val="002060"/>
                </a:solidFill>
              </a:rPr>
              <a:t>called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the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backbone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of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the</a:t>
            </a:r>
            <a:r>
              <a:rPr lang="cs-CZ" dirty="0" smtClean="0">
                <a:solidFill>
                  <a:srgbClr val="002060"/>
                </a:solidFill>
              </a:rPr>
              <a:t> country)</a:t>
            </a:r>
          </a:p>
        </p:txBody>
      </p:sp>
    </p:spTree>
    <p:extLst>
      <p:ext uri="{BB962C8B-B14F-4D97-AF65-F5344CB8AC3E}">
        <p14:creationId xmlns:p14="http://schemas.microsoft.com/office/powerpoint/2010/main" val="22257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b="1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Loch Ness</a:t>
            </a:r>
            <a:endParaRPr lang="cs-CZ" sz="6000" b="1" dirty="0">
              <a:solidFill>
                <a:srgbClr val="00206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800" dirty="0" smtClean="0">
                <a:solidFill>
                  <a:srgbClr val="002060"/>
                </a:solidFill>
              </a:rPr>
              <a:t>Zdroj</a:t>
            </a:r>
            <a:r>
              <a:rPr lang="cs-CZ" sz="800" dirty="0">
                <a:solidFill>
                  <a:srgbClr val="002060"/>
                </a:solidFill>
              </a:rPr>
              <a:t>: [cit. 2013-03-06]. Dostupný pod licencí  </a:t>
            </a:r>
            <a:r>
              <a:rPr lang="cs-CZ" sz="800" dirty="0" err="1">
                <a:solidFill>
                  <a:srgbClr val="002060"/>
                </a:solidFill>
              </a:rPr>
              <a:t>Creative</a:t>
            </a:r>
            <a:r>
              <a:rPr lang="cs-CZ" sz="800" dirty="0">
                <a:solidFill>
                  <a:srgbClr val="002060"/>
                </a:solidFill>
              </a:rPr>
              <a:t> </a:t>
            </a:r>
            <a:r>
              <a:rPr lang="cs-CZ" sz="800" dirty="0" err="1">
                <a:solidFill>
                  <a:srgbClr val="002060"/>
                </a:solidFill>
              </a:rPr>
              <a:t>Commons</a:t>
            </a:r>
            <a:r>
              <a:rPr lang="cs-CZ" sz="800" dirty="0">
                <a:solidFill>
                  <a:srgbClr val="002060"/>
                </a:solidFill>
              </a:rPr>
              <a:t> </a:t>
            </a:r>
            <a:r>
              <a:rPr lang="cs-CZ" sz="800" dirty="0" smtClean="0">
                <a:solidFill>
                  <a:srgbClr val="002060"/>
                </a:solidFill>
              </a:rPr>
              <a:t>na </a:t>
            </a:r>
            <a:r>
              <a:rPr lang="cs-CZ" sz="800" dirty="0">
                <a:solidFill>
                  <a:srgbClr val="002060"/>
                </a:solidFill>
              </a:rPr>
              <a:t>WWW</a:t>
            </a:r>
            <a:r>
              <a:rPr lang="cs-CZ" sz="800" dirty="0" smtClean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r>
              <a:rPr lang="cs-CZ" sz="800" dirty="0">
                <a:hlinkClick r:id="rId2"/>
              </a:rPr>
              <a:t>http://</a:t>
            </a:r>
            <a:r>
              <a:rPr lang="cs-CZ" sz="800" dirty="0" smtClean="0">
                <a:hlinkClick r:id="rId2"/>
              </a:rPr>
              <a:t>commons.wikimedia.org/wiki/File:LochNess2.jpg</a:t>
            </a:r>
            <a:endParaRPr lang="cs-CZ" sz="800" dirty="0" smtClean="0"/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412776"/>
            <a:ext cx="7380312" cy="486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12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Ben Nevis</a:t>
            </a:r>
            <a:endParaRPr lang="cs-CZ" sz="5400" b="1" dirty="0">
              <a:solidFill>
                <a:srgbClr val="00206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800" dirty="0" smtClean="0">
                <a:solidFill>
                  <a:srgbClr val="002060"/>
                </a:solidFill>
              </a:rPr>
              <a:t>Zdroj</a:t>
            </a:r>
            <a:r>
              <a:rPr lang="cs-CZ" sz="800" dirty="0">
                <a:solidFill>
                  <a:srgbClr val="002060"/>
                </a:solidFill>
              </a:rPr>
              <a:t>: [cit. 2013-03-06]. Dostupný pod licencí </a:t>
            </a:r>
            <a:r>
              <a:rPr lang="en-US" sz="800" dirty="0">
                <a:solidFill>
                  <a:srgbClr val="002060"/>
                </a:solidFill>
              </a:rPr>
              <a:t> Creative </a:t>
            </a:r>
            <a:r>
              <a:rPr lang="en-US" sz="800" dirty="0" smtClean="0">
                <a:solidFill>
                  <a:srgbClr val="002060"/>
                </a:solidFill>
              </a:rPr>
              <a:t>Commons </a:t>
            </a:r>
            <a:r>
              <a:rPr lang="cs-CZ" sz="800" dirty="0" smtClean="0">
                <a:solidFill>
                  <a:srgbClr val="002060"/>
                </a:solidFill>
              </a:rPr>
              <a:t>na WWW:</a:t>
            </a:r>
          </a:p>
          <a:p>
            <a:pPr marL="0" indent="0">
              <a:buNone/>
            </a:pPr>
            <a:r>
              <a:rPr lang="cs-CZ" sz="800" dirty="0">
                <a:hlinkClick r:id="rId2"/>
              </a:rPr>
              <a:t>http://</a:t>
            </a:r>
            <a:r>
              <a:rPr lang="cs-CZ" sz="800" dirty="0" smtClean="0">
                <a:hlinkClick r:id="rId2"/>
              </a:rPr>
              <a:t>commons.wikimedia.org/wiki/File:Ben_Nevis_south_face.jpg</a:t>
            </a:r>
            <a:endParaRPr lang="cs-CZ" sz="800" dirty="0" smtClean="0"/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rgbClr val="00206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628800"/>
            <a:ext cx="7344816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02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Questions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z="2400" b="1" dirty="0" err="1" smtClean="0">
                <a:solidFill>
                  <a:srgbClr val="002060"/>
                </a:solidFill>
              </a:rPr>
              <a:t>What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is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the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name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of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the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highest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mountain</a:t>
            </a:r>
            <a:r>
              <a:rPr lang="cs-CZ" sz="2400" b="1" dirty="0" smtClean="0">
                <a:solidFill>
                  <a:srgbClr val="002060"/>
                </a:solidFill>
              </a:rPr>
              <a:t> in </a:t>
            </a:r>
            <a:r>
              <a:rPr lang="cs-CZ" sz="2400" b="1" dirty="0" err="1" smtClean="0">
                <a:solidFill>
                  <a:srgbClr val="002060"/>
                </a:solidFill>
              </a:rPr>
              <a:t>the</a:t>
            </a:r>
            <a:r>
              <a:rPr lang="cs-CZ" sz="2400" b="1" dirty="0" smtClean="0">
                <a:solidFill>
                  <a:srgbClr val="002060"/>
                </a:solidFill>
              </a:rPr>
              <a:t> UK?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b="1" dirty="0" err="1" smtClean="0">
                <a:solidFill>
                  <a:srgbClr val="002060"/>
                </a:solidFill>
              </a:rPr>
              <a:t>Name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two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rivers</a:t>
            </a:r>
            <a:r>
              <a:rPr lang="cs-CZ" sz="2400" b="1" dirty="0" smtClean="0">
                <a:solidFill>
                  <a:srgbClr val="002060"/>
                </a:solidFill>
              </a:rPr>
              <a:t> in </a:t>
            </a:r>
            <a:r>
              <a:rPr lang="cs-CZ" sz="2400" b="1" dirty="0" err="1" smtClean="0">
                <a:solidFill>
                  <a:srgbClr val="002060"/>
                </a:solidFill>
              </a:rPr>
              <a:t>the</a:t>
            </a:r>
            <a:r>
              <a:rPr lang="cs-CZ" sz="2400" b="1" dirty="0" smtClean="0">
                <a:solidFill>
                  <a:srgbClr val="002060"/>
                </a:solidFill>
              </a:rPr>
              <a:t> UK.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b="1" dirty="0" err="1" smtClean="0">
                <a:solidFill>
                  <a:srgbClr val="002060"/>
                </a:solidFill>
              </a:rPr>
              <a:t>The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back</a:t>
            </a:r>
            <a:r>
              <a:rPr lang="cs-CZ" sz="2400" b="1" dirty="0" smtClean="0">
                <a:solidFill>
                  <a:srgbClr val="002060"/>
                </a:solidFill>
              </a:rPr>
              <a:t> bone </a:t>
            </a:r>
            <a:r>
              <a:rPr lang="cs-CZ" sz="2400" b="1" dirty="0" err="1" smtClean="0">
                <a:solidFill>
                  <a:srgbClr val="002060"/>
                </a:solidFill>
              </a:rPr>
              <a:t>of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the</a:t>
            </a:r>
            <a:r>
              <a:rPr lang="cs-CZ" sz="2400" b="1" dirty="0" smtClean="0">
                <a:solidFill>
                  <a:srgbClr val="002060"/>
                </a:solidFill>
              </a:rPr>
              <a:t> country </a:t>
            </a:r>
            <a:r>
              <a:rPr lang="cs-CZ" sz="2400" b="1" dirty="0" err="1" smtClean="0">
                <a:solidFill>
                  <a:srgbClr val="002060"/>
                </a:solidFill>
              </a:rPr>
              <a:t>is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the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nickname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of</a:t>
            </a:r>
            <a:r>
              <a:rPr lang="cs-CZ" sz="2400" b="1" dirty="0" smtClean="0">
                <a:solidFill>
                  <a:srgbClr val="002060"/>
                </a:solidFill>
              </a:rPr>
              <a:t> ............ (</a:t>
            </a:r>
            <a:r>
              <a:rPr lang="cs-CZ" sz="2400" b="1" dirty="0" err="1" smtClean="0">
                <a:solidFill>
                  <a:srgbClr val="002060"/>
                </a:solidFill>
              </a:rPr>
              <a:t>fill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the</a:t>
            </a:r>
            <a:r>
              <a:rPr lang="cs-CZ" sz="2400" b="1" dirty="0" smtClean="0">
                <a:solidFill>
                  <a:srgbClr val="002060"/>
                </a:solidFill>
              </a:rPr>
              <a:t> gap)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 err="1" smtClean="0">
                <a:solidFill>
                  <a:srgbClr val="002060"/>
                </a:solidFill>
              </a:rPr>
              <a:t>Match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the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cities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with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the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parts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of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the</a:t>
            </a:r>
            <a:r>
              <a:rPr lang="cs-CZ" sz="2400" b="1" dirty="0" smtClean="0">
                <a:solidFill>
                  <a:srgbClr val="002060"/>
                </a:solidFill>
              </a:rPr>
              <a:t> country:</a:t>
            </a:r>
          </a:p>
          <a:p>
            <a:pPr marL="457200" indent="-457200">
              <a:buAutoNum type="alphaLcParenR"/>
            </a:pPr>
            <a:r>
              <a:rPr lang="cs-CZ" sz="2400" dirty="0" smtClean="0">
                <a:solidFill>
                  <a:srgbClr val="002060"/>
                </a:solidFill>
              </a:rPr>
              <a:t>Wales			1. Belfast</a:t>
            </a:r>
          </a:p>
          <a:p>
            <a:pPr marL="457200" indent="-457200">
              <a:buAutoNum type="alphaLcParenR"/>
            </a:pPr>
            <a:r>
              <a:rPr lang="cs-CZ" sz="2400" dirty="0" smtClean="0">
                <a:solidFill>
                  <a:srgbClr val="002060"/>
                </a:solidFill>
              </a:rPr>
              <a:t>Scotland			2. </a:t>
            </a:r>
            <a:r>
              <a:rPr lang="cs-CZ" sz="2400" dirty="0" err="1" smtClean="0">
                <a:solidFill>
                  <a:srgbClr val="002060"/>
                </a:solidFill>
              </a:rPr>
              <a:t>Cardiff</a:t>
            </a:r>
            <a:endParaRPr lang="cs-CZ" sz="2400" dirty="0" smtClean="0">
              <a:solidFill>
                <a:srgbClr val="002060"/>
              </a:solidFill>
            </a:endParaRPr>
          </a:p>
          <a:p>
            <a:pPr marL="457200" indent="-457200">
              <a:buAutoNum type="alphaLcParenR"/>
            </a:pPr>
            <a:r>
              <a:rPr lang="cs-CZ" sz="2400" dirty="0" err="1" smtClean="0">
                <a:solidFill>
                  <a:srgbClr val="002060"/>
                </a:solidFill>
              </a:rPr>
              <a:t>England</a:t>
            </a:r>
            <a:r>
              <a:rPr lang="cs-CZ" sz="2400" dirty="0" smtClean="0">
                <a:solidFill>
                  <a:srgbClr val="002060"/>
                </a:solidFill>
              </a:rPr>
              <a:t>			3. Edinburgh</a:t>
            </a:r>
            <a:endParaRPr lang="cs-CZ" sz="2400" dirty="0">
              <a:solidFill>
                <a:srgbClr val="002060"/>
              </a:solidFill>
            </a:endParaRPr>
          </a:p>
          <a:p>
            <a:pPr marL="457200" indent="-457200">
              <a:buAutoNum type="alphaLcParenR"/>
            </a:pPr>
            <a:r>
              <a:rPr lang="cs-CZ" sz="2400" dirty="0" err="1" smtClean="0">
                <a:solidFill>
                  <a:srgbClr val="002060"/>
                </a:solidFill>
              </a:rPr>
              <a:t>Northern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Ireland</a:t>
            </a:r>
            <a:r>
              <a:rPr lang="cs-CZ" sz="2400" dirty="0" smtClean="0">
                <a:solidFill>
                  <a:srgbClr val="002060"/>
                </a:solidFill>
              </a:rPr>
              <a:t>		4. London</a:t>
            </a:r>
            <a:endParaRPr lang="cs-CZ" sz="2000" dirty="0" smtClean="0">
              <a:solidFill>
                <a:srgbClr val="002060"/>
              </a:solidFill>
            </a:endParaRPr>
          </a:p>
          <a:p>
            <a:pPr marL="514350" indent="-514350">
              <a:buAutoNum type="alphaLcParenR"/>
            </a:pP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02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Answer</a:t>
            </a:r>
            <a:r>
              <a:rPr lang="cs-CZ" sz="54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Key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z="2400" dirty="0" smtClean="0">
                <a:solidFill>
                  <a:srgbClr val="002060"/>
                </a:solidFill>
              </a:rPr>
              <a:t>Ben Nevis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err="1" smtClean="0">
                <a:solidFill>
                  <a:srgbClr val="002060"/>
                </a:solidFill>
              </a:rPr>
              <a:t>The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Thames</a:t>
            </a:r>
            <a:r>
              <a:rPr lang="cs-CZ" sz="2400" dirty="0" smtClean="0">
                <a:solidFill>
                  <a:srgbClr val="002060"/>
                </a:solidFill>
              </a:rPr>
              <a:t>, </a:t>
            </a:r>
            <a:r>
              <a:rPr lang="cs-CZ" sz="2400" dirty="0" err="1" smtClean="0">
                <a:solidFill>
                  <a:srgbClr val="002060"/>
                </a:solidFill>
              </a:rPr>
              <a:t>the</a:t>
            </a:r>
            <a:r>
              <a:rPr lang="cs-CZ" sz="2400" dirty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Severn</a:t>
            </a:r>
            <a:endParaRPr lang="cs-CZ" sz="2400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sz="2400" dirty="0" err="1" smtClean="0">
                <a:solidFill>
                  <a:srgbClr val="002060"/>
                </a:solidFill>
              </a:rPr>
              <a:t>The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Pennine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Chain</a:t>
            </a:r>
            <a:endParaRPr lang="cs-CZ" sz="2400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>
                <a:solidFill>
                  <a:srgbClr val="002060"/>
                </a:solidFill>
              </a:rPr>
              <a:t>a) 2, b) 3, c) 4, d) 1</a:t>
            </a:r>
          </a:p>
          <a:p>
            <a:pPr marL="514350" indent="-514350">
              <a:buFont typeface="+mj-lt"/>
              <a:buAutoNum type="arabicPeriod"/>
            </a:pP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52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9571</TotalTime>
  <Words>565</Words>
  <Application>Microsoft Office PowerPoint</Application>
  <PresentationFormat>Předvádění na obrazovce (4:3)</PresentationFormat>
  <Paragraphs>152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Prezentace aplikace PowerPoint</vt:lpstr>
      <vt:lpstr>The UK – Geography</vt:lpstr>
      <vt:lpstr>The UK - Map</vt:lpstr>
      <vt:lpstr>Isles, rivers and lakes</vt:lpstr>
      <vt:lpstr>Mountain ranges</vt:lpstr>
      <vt:lpstr>Loch Ness</vt:lpstr>
      <vt:lpstr>Ben Nevis</vt:lpstr>
      <vt:lpstr>Questions</vt:lpstr>
      <vt:lpstr>Answer Key</vt:lpstr>
      <vt:lpstr>Source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školy: Autor:</dc:title>
  <dc:creator>NB</dc:creator>
  <cp:lastModifiedBy>Lucie Babišová</cp:lastModifiedBy>
  <cp:revision>935</cp:revision>
  <dcterms:created xsi:type="dcterms:W3CDTF">2011-12-27T20:15:32Z</dcterms:created>
  <dcterms:modified xsi:type="dcterms:W3CDTF">2013-06-20T17:47:00Z</dcterms:modified>
</cp:coreProperties>
</file>