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259" r:id="rId2"/>
    <p:sldId id="260" r:id="rId3"/>
    <p:sldId id="264" r:id="rId4"/>
    <p:sldId id="265" r:id="rId5"/>
    <p:sldId id="266" r:id="rId6"/>
    <p:sldId id="267" r:id="rId7"/>
    <p:sldId id="268" r:id="rId8"/>
    <p:sldId id="269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Flag_of_the_United_Kingdom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ecretary_Kerry_in_House_of_Commons_Chamber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http://commons.wikimedia.org/wiki/File:Old_House_of_Commons_chamber,_F._G._O._Stuart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Leon_Panetta_given_tour_of_the_House_of_Lords_(2).jpg" TargetMode="External"/><Relationship Id="rId2" Type="http://schemas.openxmlformats.org/officeDocument/2006/relationships/hyperlink" Target="http://commons.wikimedia.org/wiki/File:House_of_Lords,_thron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109129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Basic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Facts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Official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population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area,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division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flag,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symbol, country,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government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parliament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5. 3. 2013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a).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Union Jack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a).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House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Lords</a:t>
            </a:r>
            <a:r>
              <a:rPr lang="cs-CZ" sz="2400" dirty="0" smtClean="0">
                <a:solidFill>
                  <a:srgbClr val="002060"/>
                </a:solidFill>
              </a:rPr>
              <a:t> and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House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Commons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UK – Basic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Facts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The official name: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the United Kingdom of Great Britain and Northern Ireland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Capital</a:t>
            </a:r>
            <a:r>
              <a:rPr lang="cs-CZ" sz="2800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London</a:t>
            </a: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Polulation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60,4 </a:t>
            </a:r>
            <a:r>
              <a:rPr lang="cs-CZ" sz="2400" dirty="0" err="1" smtClean="0">
                <a:solidFill>
                  <a:srgbClr val="002060"/>
                </a:solidFill>
              </a:rPr>
              <a:t>million</a:t>
            </a:r>
            <a:r>
              <a:rPr lang="cs-CZ" sz="2400" dirty="0" smtClean="0">
                <a:solidFill>
                  <a:srgbClr val="002060"/>
                </a:solidFill>
              </a:rPr>
              <a:t> (2003 </a:t>
            </a:r>
            <a:r>
              <a:rPr lang="cs-CZ" sz="2400" dirty="0" err="1" smtClean="0">
                <a:solidFill>
                  <a:srgbClr val="002060"/>
                </a:solidFill>
              </a:rPr>
              <a:t>estimate</a:t>
            </a:r>
            <a:r>
              <a:rPr lang="cs-CZ" sz="2400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Official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language</a:t>
            </a:r>
            <a:r>
              <a:rPr lang="cs-CZ" sz="2400" b="1" dirty="0" smtClean="0">
                <a:solidFill>
                  <a:srgbClr val="002060"/>
                </a:solidFill>
              </a:rPr>
              <a:t>: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English</a:t>
            </a:r>
            <a:r>
              <a:rPr lang="cs-CZ" sz="2400" dirty="0" smtClean="0">
                <a:solidFill>
                  <a:srgbClr val="002060"/>
                </a:solidFill>
              </a:rPr>
              <a:t> (</a:t>
            </a:r>
            <a:r>
              <a:rPr lang="cs-CZ" sz="2400" dirty="0" err="1" smtClean="0">
                <a:solidFill>
                  <a:srgbClr val="002060"/>
                </a:solidFill>
              </a:rPr>
              <a:t>some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nations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speak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their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own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language</a:t>
            </a:r>
            <a:r>
              <a:rPr lang="cs-CZ" sz="2400" dirty="0" smtClean="0">
                <a:solidFill>
                  <a:srgbClr val="002060"/>
                </a:solidFill>
              </a:rPr>
              <a:t> – </a:t>
            </a:r>
            <a:r>
              <a:rPr lang="cs-CZ" sz="2400" dirty="0" err="1" smtClean="0">
                <a:solidFill>
                  <a:srgbClr val="002060"/>
                </a:solidFill>
              </a:rPr>
              <a:t>people</a:t>
            </a:r>
            <a:r>
              <a:rPr lang="cs-CZ" sz="2400" dirty="0" smtClean="0">
                <a:solidFill>
                  <a:srgbClr val="002060"/>
                </a:solidFill>
              </a:rPr>
              <a:t> in Wales </a:t>
            </a:r>
            <a:r>
              <a:rPr lang="cs-CZ" sz="2400" dirty="0" err="1" smtClean="0">
                <a:solidFill>
                  <a:srgbClr val="002060"/>
                </a:solidFill>
              </a:rPr>
              <a:t>speak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Welsh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Gaelic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spoken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smtClean="0">
                <a:solidFill>
                  <a:srgbClr val="002060"/>
                </a:solidFill>
              </a:rPr>
              <a:t>in Scotland)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Area: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244,820 </a:t>
            </a:r>
            <a:r>
              <a:rPr lang="cs-CZ" sz="2400" dirty="0" err="1" smtClean="0">
                <a:solidFill>
                  <a:srgbClr val="002060"/>
                </a:solidFill>
              </a:rPr>
              <a:t>sq</a:t>
            </a:r>
            <a:r>
              <a:rPr lang="cs-CZ" sz="2400" dirty="0" smtClean="0">
                <a:solidFill>
                  <a:srgbClr val="002060"/>
                </a:solidFill>
              </a:rPr>
              <a:t> km</a:t>
            </a: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Division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2400" dirty="0" err="1" smtClean="0">
                <a:solidFill>
                  <a:srgbClr val="002060"/>
                </a:solidFill>
              </a:rPr>
              <a:t>England</a:t>
            </a:r>
            <a:r>
              <a:rPr lang="cs-CZ" sz="2400" dirty="0" smtClean="0">
                <a:solidFill>
                  <a:srgbClr val="002060"/>
                </a:solidFill>
              </a:rPr>
              <a:t> (London), Scotland (Edinburgh), Wales (</a:t>
            </a:r>
            <a:r>
              <a:rPr lang="cs-CZ" sz="2400" dirty="0" err="1" smtClean="0">
                <a:solidFill>
                  <a:srgbClr val="002060"/>
                </a:solidFill>
              </a:rPr>
              <a:t>Cardiff</a:t>
            </a:r>
            <a:r>
              <a:rPr lang="cs-CZ" sz="2400" dirty="0" smtClean="0">
                <a:solidFill>
                  <a:srgbClr val="002060"/>
                </a:solidFill>
              </a:rPr>
              <a:t>), </a:t>
            </a:r>
            <a:r>
              <a:rPr lang="cs-CZ" sz="2400" dirty="0" err="1" smtClean="0">
                <a:solidFill>
                  <a:srgbClr val="002060"/>
                </a:solidFill>
              </a:rPr>
              <a:t>Northern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Ireland</a:t>
            </a:r>
            <a:r>
              <a:rPr lang="cs-CZ" sz="2400" dirty="0" smtClean="0">
                <a:solidFill>
                  <a:srgbClr val="002060"/>
                </a:solidFill>
              </a:rPr>
              <a:t> (Belfast) – </a:t>
            </a:r>
            <a:r>
              <a:rPr lang="cs-CZ" sz="2400" dirty="0" err="1" smtClean="0">
                <a:solidFill>
                  <a:srgbClr val="002060"/>
                </a:solidFill>
              </a:rPr>
              <a:t>united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under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one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government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Symbols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country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Flag 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known</a:t>
            </a:r>
            <a:r>
              <a:rPr lang="cs-CZ" dirty="0" smtClean="0">
                <a:solidFill>
                  <a:srgbClr val="002060"/>
                </a:solidFill>
              </a:rPr>
              <a:t> as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Union Jack </a:t>
            </a:r>
            <a:r>
              <a:rPr lang="cs-CZ" dirty="0" smtClean="0">
                <a:solidFill>
                  <a:srgbClr val="002060"/>
                </a:solidFill>
              </a:rPr>
              <a:t>(</a:t>
            </a:r>
            <a:r>
              <a:rPr lang="cs-CZ" dirty="0" err="1" smtClean="0">
                <a:solidFill>
                  <a:srgbClr val="002060"/>
                </a:solidFill>
              </a:rPr>
              <a:t>officially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adopted</a:t>
            </a:r>
            <a:r>
              <a:rPr lang="cs-CZ" dirty="0" smtClean="0">
                <a:solidFill>
                  <a:srgbClr val="002060"/>
                </a:solidFill>
              </a:rPr>
              <a:t> in 1801)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made up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three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crosses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002060"/>
                </a:solidFill>
              </a:rPr>
              <a:t>St George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England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b="1" dirty="0" smtClean="0">
                <a:solidFill>
                  <a:srgbClr val="002060"/>
                </a:solidFill>
              </a:rPr>
              <a:t>St Andrew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Scotland and </a:t>
            </a:r>
            <a:r>
              <a:rPr lang="cs-CZ" b="1" dirty="0" smtClean="0">
                <a:solidFill>
                  <a:srgbClr val="002060"/>
                </a:solidFill>
              </a:rPr>
              <a:t>St Patrick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Ireland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crosses</a:t>
            </a:r>
            <a:r>
              <a:rPr lang="cs-CZ" dirty="0" smtClean="0">
                <a:solidFill>
                  <a:srgbClr val="002060"/>
                </a:solidFill>
              </a:rPr>
              <a:t> are on a blue background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it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flown</a:t>
            </a:r>
            <a:r>
              <a:rPr lang="cs-CZ" dirty="0" smtClean="0">
                <a:solidFill>
                  <a:srgbClr val="002060"/>
                </a:solidFill>
              </a:rPr>
              <a:t> on Buckingham </a:t>
            </a:r>
            <a:r>
              <a:rPr lang="cs-CZ" dirty="0" err="1" smtClean="0">
                <a:solidFill>
                  <a:srgbClr val="002060"/>
                </a:solidFill>
              </a:rPr>
              <a:t>Palace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when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monarch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home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Flag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Zdroj: [cit. 2013-03-05]. Dostupný pod licencí public </a:t>
            </a:r>
            <a:r>
              <a:rPr lang="cs-CZ" sz="1000" dirty="0" err="1" smtClean="0">
                <a:solidFill>
                  <a:srgbClr val="002060"/>
                </a:solidFill>
              </a:rPr>
              <a:t>domain</a:t>
            </a:r>
            <a:r>
              <a:rPr lang="cs-CZ" sz="10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  <a:hlinkClick r:id="rId2"/>
              </a:rPr>
              <a:t>http://commons.wikimedia.org/wiki/File%3AFlag_of_the_United_Kingdom.svg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756084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Government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Form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government</a:t>
            </a:r>
            <a:r>
              <a:rPr lang="cs-CZ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002060"/>
                </a:solidFill>
              </a:rPr>
              <a:t>constitutional</a:t>
            </a:r>
            <a:r>
              <a:rPr lang="cs-CZ" dirty="0" smtClean="0">
                <a:solidFill>
                  <a:srgbClr val="002060"/>
                </a:solidFill>
              </a:rPr>
              <a:t> monarchy  (in </a:t>
            </a:r>
            <a:r>
              <a:rPr lang="cs-CZ" dirty="0" err="1" smtClean="0">
                <a:solidFill>
                  <a:srgbClr val="002060"/>
                </a:solidFill>
              </a:rPr>
              <a:t>practice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parliamentary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democracy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Head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state</a:t>
            </a:r>
            <a:r>
              <a:rPr lang="cs-CZ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002060"/>
                </a:solidFill>
              </a:rPr>
              <a:t>monarch</a:t>
            </a:r>
            <a:r>
              <a:rPr lang="cs-CZ" dirty="0" smtClean="0">
                <a:solidFill>
                  <a:srgbClr val="002060"/>
                </a:solidFill>
              </a:rPr>
              <a:t> (</a:t>
            </a:r>
            <a:r>
              <a:rPr lang="cs-CZ" dirty="0" err="1" smtClean="0">
                <a:solidFill>
                  <a:srgbClr val="002060"/>
                </a:solidFill>
              </a:rPr>
              <a:t>qeen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or</a:t>
            </a:r>
            <a:r>
              <a:rPr lang="cs-CZ" dirty="0" smtClean="0">
                <a:solidFill>
                  <a:srgbClr val="002060"/>
                </a:solidFill>
              </a:rPr>
              <a:t> king) – </a:t>
            </a:r>
            <a:r>
              <a:rPr lang="cs-CZ" dirty="0" err="1" smtClean="0">
                <a:solidFill>
                  <a:srgbClr val="002060"/>
                </a:solidFill>
              </a:rPr>
              <a:t>formally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head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executive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judiciary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commander</a:t>
            </a:r>
            <a:r>
              <a:rPr lang="cs-CZ" dirty="0" smtClean="0">
                <a:solidFill>
                  <a:srgbClr val="002060"/>
                </a:solidFill>
              </a:rPr>
              <a:t>-in-</a:t>
            </a:r>
            <a:r>
              <a:rPr lang="cs-CZ" dirty="0" err="1" smtClean="0">
                <a:solidFill>
                  <a:srgbClr val="002060"/>
                </a:solidFill>
              </a:rPr>
              <a:t>chief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all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armed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forces</a:t>
            </a:r>
            <a:r>
              <a:rPr lang="cs-CZ" dirty="0" smtClean="0">
                <a:solidFill>
                  <a:srgbClr val="002060"/>
                </a:solidFill>
              </a:rPr>
              <a:t>, and </a:t>
            </a:r>
            <a:r>
              <a:rPr lang="cs-CZ" dirty="0" err="1" smtClean="0">
                <a:solidFill>
                  <a:srgbClr val="002060"/>
                </a:solidFill>
              </a:rPr>
              <a:t>temporal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governor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Church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England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Head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government</a:t>
            </a:r>
            <a:r>
              <a:rPr lang="cs-CZ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prime </a:t>
            </a:r>
            <a:r>
              <a:rPr lang="cs-CZ" dirty="0" err="1" smtClean="0">
                <a:solidFill>
                  <a:srgbClr val="002060"/>
                </a:solidFill>
              </a:rPr>
              <a:t>minister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Parliament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consists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two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houses</a:t>
            </a:r>
            <a:r>
              <a:rPr lang="cs-CZ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House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Commons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endParaRPr lang="cs-CZ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with</a:t>
            </a:r>
            <a:r>
              <a:rPr lang="cs-CZ" dirty="0" smtClean="0">
                <a:solidFill>
                  <a:srgbClr val="002060"/>
                </a:solidFill>
              </a:rPr>
              <a:t> 650 </a:t>
            </a:r>
            <a:r>
              <a:rPr lang="cs-CZ" dirty="0" err="1" smtClean="0">
                <a:solidFill>
                  <a:srgbClr val="002060"/>
                </a:solidFill>
              </a:rPr>
              <a:t>members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law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making</a:t>
            </a:r>
            <a:r>
              <a:rPr lang="cs-CZ" dirty="0" smtClean="0">
                <a:solidFill>
                  <a:srgbClr val="002060"/>
                </a:solidFill>
              </a:rPr>
              <a:t> body</a:t>
            </a:r>
          </a:p>
          <a:p>
            <a:pPr>
              <a:buFont typeface="Wingdings" pitchFamily="2" charset="2"/>
              <a:buChar char="ü"/>
            </a:pPr>
            <a:r>
              <a:rPr lang="cs-CZ" dirty="0" err="1" smtClean="0">
                <a:solidFill>
                  <a:srgbClr val="002060"/>
                </a:solidFill>
              </a:rPr>
              <a:t>presided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over</a:t>
            </a:r>
            <a:r>
              <a:rPr lang="cs-CZ" dirty="0" smtClean="0">
                <a:solidFill>
                  <a:srgbClr val="002060"/>
                </a:solidFill>
              </a:rPr>
              <a:t> by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Speaker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House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Lords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cs-CZ" dirty="0" err="1" smtClean="0">
                <a:solidFill>
                  <a:srgbClr val="002060"/>
                </a:solidFill>
              </a:rPr>
              <a:t>with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about</a:t>
            </a:r>
            <a:r>
              <a:rPr lang="cs-CZ" dirty="0" smtClean="0">
                <a:solidFill>
                  <a:srgbClr val="002060"/>
                </a:solidFill>
              </a:rPr>
              <a:t> 1,170 </a:t>
            </a:r>
            <a:r>
              <a:rPr lang="cs-CZ" dirty="0" err="1" smtClean="0">
                <a:solidFill>
                  <a:srgbClr val="002060"/>
                </a:solidFill>
              </a:rPr>
              <a:t>members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 err="1" smtClean="0">
                <a:solidFill>
                  <a:srgbClr val="002060"/>
                </a:solidFill>
              </a:rPr>
              <a:t>presided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over</a:t>
            </a:r>
            <a:r>
              <a:rPr lang="cs-CZ" dirty="0" smtClean="0">
                <a:solidFill>
                  <a:srgbClr val="002060"/>
                </a:solidFill>
              </a:rPr>
              <a:t> by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Lord </a:t>
            </a:r>
            <a:r>
              <a:rPr lang="cs-CZ" dirty="0" err="1" smtClean="0">
                <a:solidFill>
                  <a:srgbClr val="002060"/>
                </a:solidFill>
              </a:rPr>
              <a:t>Chancellor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556792"/>
            <a:ext cx="5544616" cy="43204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House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Commons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Zdroj: [cit. 2013-03-05]. Dostupný pod licencí </a:t>
            </a:r>
            <a:r>
              <a:rPr lang="en-US" sz="900" dirty="0">
                <a:solidFill>
                  <a:srgbClr val="002060"/>
                </a:solidFill>
              </a:rPr>
              <a:t>United States Department of State </a:t>
            </a:r>
            <a:r>
              <a:rPr lang="cs-CZ" sz="900" dirty="0" smtClean="0">
                <a:solidFill>
                  <a:srgbClr val="002060"/>
                </a:solidFill>
              </a:rPr>
              <a:t>na WWW:</a:t>
            </a: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  <a:hlinkClick r:id="rId3"/>
              </a:rPr>
              <a:t>http://commons.wikimedia.org/wiki/File%3ASecretary_Kerry_in_House_of_Commons_Chamber.jpg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Zdroj: [cit. 2013-03-05]. Dostupný pod licencí public </a:t>
            </a:r>
            <a:r>
              <a:rPr lang="cs-CZ" sz="900" dirty="0" err="1" smtClean="0">
                <a:solidFill>
                  <a:srgbClr val="002060"/>
                </a:solidFill>
              </a:rPr>
              <a:t>domain</a:t>
            </a:r>
            <a:r>
              <a:rPr lang="cs-CZ" sz="9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  <a:hlinkClick r:id="rId4"/>
              </a:rPr>
              <a:t>http://commons.wikimedia.org/wiki/File%3AOld_House_of_Commons_chamber%2C_F._G._O._Stuart.jpg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556792"/>
            <a:ext cx="650240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0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House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Lords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Zdroj: [cit. 2013-03-05]. Dostupný pod licencí public </a:t>
            </a:r>
            <a:r>
              <a:rPr lang="cs-CZ" sz="900" dirty="0" err="1" smtClean="0">
                <a:solidFill>
                  <a:srgbClr val="002060"/>
                </a:solidFill>
              </a:rPr>
              <a:t>domain</a:t>
            </a:r>
            <a:r>
              <a:rPr lang="cs-CZ" sz="900" dirty="0" smtClean="0">
                <a:solidFill>
                  <a:srgbClr val="002060"/>
                </a:solidFill>
              </a:rPr>
              <a:t> na WWW:</a:t>
            </a:r>
            <a:endParaRPr lang="cs-CZ" sz="900" dirty="0"/>
          </a:p>
          <a:p>
            <a:pPr marL="0" indent="0">
              <a:buNone/>
            </a:pPr>
            <a:r>
              <a:rPr lang="cs-CZ" sz="900" dirty="0" smtClean="0">
                <a:hlinkClick r:id="rId2"/>
              </a:rPr>
              <a:t>http://commons.wikimedia.org/wiki/File%3AHouse_of_Lords%2C_throne.jpg</a:t>
            </a:r>
            <a:endParaRPr lang="cs-CZ" sz="900" dirty="0" smtClean="0"/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Zdroj: [cit. 2013-03-05]. Dostupný pod licencí </a:t>
            </a:r>
            <a:r>
              <a:rPr lang="en-US" sz="900" dirty="0">
                <a:solidFill>
                  <a:srgbClr val="002060"/>
                </a:solidFill>
              </a:rPr>
              <a:t>Creative Commons Attribution 2.0 </a:t>
            </a:r>
            <a:r>
              <a:rPr lang="en-US" sz="900" dirty="0" smtClean="0">
                <a:solidFill>
                  <a:srgbClr val="002060"/>
                </a:solidFill>
              </a:rPr>
              <a:t>Generic</a:t>
            </a:r>
            <a:r>
              <a:rPr lang="cs-CZ" sz="900" smtClean="0">
                <a:solidFill>
                  <a:srgbClr val="002060"/>
                </a:solidFill>
              </a:rPr>
              <a:t> na </a:t>
            </a:r>
            <a:r>
              <a:rPr lang="cs-CZ" sz="900" dirty="0" smtClean="0">
                <a:solidFill>
                  <a:srgbClr val="002060"/>
                </a:solidFill>
              </a:rPr>
              <a:t>WWW:</a:t>
            </a:r>
          </a:p>
          <a:p>
            <a:pPr marL="0" indent="0">
              <a:buNone/>
            </a:pPr>
            <a:r>
              <a:rPr lang="cs-CZ" sz="900" dirty="0" smtClean="0">
                <a:hlinkClick r:id="rId3"/>
              </a:rPr>
              <a:t>http://commons.wikimedia.org/wiki/File%3ALeon_Panetta_given_tour_of_the_House_of_Lords_(2).jpg</a:t>
            </a:r>
            <a:endParaRPr lang="cs-CZ" sz="900" dirty="0" smtClean="0"/>
          </a:p>
          <a:p>
            <a:pPr marL="0" indent="0">
              <a:buNone/>
            </a:pPr>
            <a:endParaRPr lang="cs-CZ" sz="900" dirty="0" smtClean="0"/>
          </a:p>
          <a:p>
            <a:pPr marL="0" indent="0">
              <a:buNone/>
            </a:pPr>
            <a:endParaRPr lang="cs-CZ" sz="9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556792"/>
            <a:ext cx="4536504" cy="439248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12776"/>
            <a:ext cx="6552728" cy="453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6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The UK consists of :</a:t>
            </a:r>
          </a:p>
          <a:p>
            <a:pPr marL="514350" indent="-514350">
              <a:buAutoNum type="alphaLcParenR"/>
            </a:pPr>
            <a:r>
              <a:rPr lang="en-US" sz="2400" dirty="0" smtClean="0">
                <a:solidFill>
                  <a:srgbClr val="002060"/>
                </a:solidFill>
              </a:rPr>
              <a:t>England, Scotland, Wales, Northern Ireland.</a:t>
            </a:r>
          </a:p>
          <a:p>
            <a:pPr marL="514350" indent="-514350">
              <a:buAutoNum type="alphaLcParenR"/>
            </a:pPr>
            <a:r>
              <a:rPr lang="en-US" sz="2400" dirty="0" smtClean="0">
                <a:solidFill>
                  <a:srgbClr val="002060"/>
                </a:solidFill>
              </a:rPr>
              <a:t>England, Scotland, Wales, Eire.</a:t>
            </a:r>
          </a:p>
          <a:p>
            <a:pPr marL="514350" indent="-514350">
              <a:buAutoNum type="alphaLcParenR"/>
            </a:pPr>
            <a:r>
              <a:rPr lang="en-US" sz="2400" dirty="0" smtClean="0">
                <a:solidFill>
                  <a:srgbClr val="002060"/>
                </a:solidFill>
              </a:rPr>
              <a:t>England and S</a:t>
            </a:r>
            <a:r>
              <a:rPr lang="cs-CZ" sz="2400" dirty="0" smtClean="0">
                <a:solidFill>
                  <a:srgbClr val="002060"/>
                </a:solidFill>
              </a:rPr>
              <a:t>c</a:t>
            </a:r>
            <a:r>
              <a:rPr lang="en-US" sz="2400" dirty="0" err="1" smtClean="0">
                <a:solidFill>
                  <a:srgbClr val="002060"/>
                </a:solidFill>
              </a:rPr>
              <a:t>otland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AutoNum type="arabicPeriod" startAt="2"/>
            </a:pPr>
            <a:r>
              <a:rPr lang="en-US" sz="2400" b="1" dirty="0" smtClean="0">
                <a:solidFill>
                  <a:srgbClr val="002060"/>
                </a:solidFill>
              </a:rPr>
              <a:t>What is the nickname of the British flag?</a:t>
            </a:r>
          </a:p>
          <a:p>
            <a:pPr marL="457200" indent="-457200">
              <a:buAutoNum type="arabicPeriod" startAt="2"/>
            </a:pPr>
            <a:r>
              <a:rPr lang="en-US" sz="2400" b="1" dirty="0" smtClean="0">
                <a:solidFill>
                  <a:srgbClr val="002060"/>
                </a:solidFill>
              </a:rPr>
              <a:t>Who is the head of the country: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rgbClr val="002060"/>
                </a:solidFill>
              </a:rPr>
              <a:t>the monarch (queen or king)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olidFill>
                  <a:srgbClr val="002060"/>
                </a:solidFill>
              </a:rPr>
              <a:t>the prime minister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4.    </a:t>
            </a:r>
            <a:r>
              <a:rPr lang="en-US" sz="2400" b="1" dirty="0" smtClean="0">
                <a:solidFill>
                  <a:srgbClr val="002060"/>
                </a:solidFill>
              </a:rPr>
              <a:t>The British parliament consists of two houses, what are </a:t>
            </a:r>
            <a:r>
              <a:rPr lang="cs-CZ" sz="2400" b="1" smtClean="0">
                <a:solidFill>
                  <a:srgbClr val="002060"/>
                </a:solidFill>
              </a:rPr>
              <a:t>  </a:t>
            </a:r>
            <a:r>
              <a:rPr lang="en-US" sz="2400" b="1" smtClean="0">
                <a:solidFill>
                  <a:srgbClr val="002060"/>
                </a:solidFill>
              </a:rPr>
              <a:t>their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names?</a:t>
            </a:r>
          </a:p>
          <a:p>
            <a:pPr marL="457200" indent="-457200">
              <a:buAutoNum type="arabicPeriod" startAt="2"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9512</TotalTime>
  <Words>667</Words>
  <Application>Microsoft Office PowerPoint</Application>
  <PresentationFormat>Předvádění na obrazovce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The UK – Basic Facts</vt:lpstr>
      <vt:lpstr>Symbols of the country</vt:lpstr>
      <vt:lpstr>The Flag</vt:lpstr>
      <vt:lpstr>Government</vt:lpstr>
      <vt:lpstr>Parliament</vt:lpstr>
      <vt:lpstr>The House of Commons</vt:lpstr>
      <vt:lpstr>The House of Lords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930</cp:revision>
  <dcterms:created xsi:type="dcterms:W3CDTF">2011-12-27T20:15:32Z</dcterms:created>
  <dcterms:modified xsi:type="dcterms:W3CDTF">2013-06-20T17:46:51Z</dcterms:modified>
</cp:coreProperties>
</file>