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2"/>
  </p:notesMasterIdLst>
  <p:sldIdLst>
    <p:sldId id="256" r:id="rId2"/>
    <p:sldId id="278" r:id="rId3"/>
    <p:sldId id="259" r:id="rId4"/>
    <p:sldId id="274" r:id="rId5"/>
    <p:sldId id="269" r:id="rId6"/>
    <p:sldId id="270" r:id="rId7"/>
    <p:sldId id="272" r:id="rId8"/>
    <p:sldId id="267" r:id="rId9"/>
    <p:sldId id="276" r:id="rId10"/>
    <p:sldId id="268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47A8547C-677E-4B75-B9C7-46D4D48B8510}">
          <p14:sldIdLst>
            <p14:sldId id="256"/>
            <p14:sldId id="278"/>
            <p14:sldId id="259"/>
            <p14:sldId id="274"/>
            <p14:sldId id="269"/>
            <p14:sldId id="270"/>
            <p14:sldId id="272"/>
            <p14:sldId id="267"/>
            <p14:sldId id="276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D5C"/>
    <a:srgbClr val="F7A731"/>
    <a:srgbClr val="DBDCB6"/>
    <a:srgbClr val="00CC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2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C817A-9A23-47ED-B5F6-029F7AE896E9}" type="datetimeFigureOut">
              <a:rPr lang="cs-CZ" smtClean="0"/>
              <a:t>12.6.2013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CDC9A-15E6-4D17-BC01-B9BB7D1EDF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399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commons.wikimedia.org/wiki/File:Socrates.png" TargetMode="External"/><Relationship Id="rId4" Type="http://schemas.openxmlformats.org/officeDocument/2006/relationships/hyperlink" Target="http://en.wikipedia.org/wiki/File:Plato_Silanion_Musei_Capitolini_MC1377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-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66535"/>
              </p:ext>
            </p:extLst>
          </p:nvPr>
        </p:nvGraphicFramePr>
        <p:xfrm>
          <a:off x="467544" y="1794389"/>
          <a:ext cx="8136904" cy="4937927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729380"/>
                <a:gridCol w="6407524"/>
              </a:tblGrid>
              <a:tr h="508075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Věda starověkého Řecka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Dějepis, prima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Starověké Řecko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Jedná se o prezentaci s výkladem, obrázky a úkoly. 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filozofie, rétorika, dějepisectví, přírodní vědy, lékařství, astronomie, fyzika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Mgr. Lucie</a:t>
                      </a:r>
                      <a:r>
                        <a:rPr lang="cs-CZ" sz="17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Babišová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28. 4. 2013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482"/>
            <a:ext cx="8062912" cy="1470025"/>
          </a:xfrm>
        </p:spPr>
        <p:txBody>
          <a:bodyPr>
            <a:normAutofit/>
          </a:bodyPr>
          <a:lstStyle/>
          <a:p>
            <a:endParaRPr lang="cs-CZ" sz="3600" b="1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3"/>
            <a:ext cx="8280920" cy="1363739"/>
          </a:xfrm>
          <a:prstGeom prst="rect">
            <a:avLst/>
          </a:prstGeom>
          <a:solidFill>
            <a:srgbClr val="F6AD5C"/>
          </a:solidFill>
          <a:effectLst>
            <a:outerShdw blurRad="50800" dist="50800" dir="5400000" algn="ctr" rotWithShape="0">
              <a:srgbClr val="F7A731"/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5"/>
            </a:extrusionClr>
            <a:contourClr>
              <a:schemeClr val="accent5">
                <a:lumMod val="75000"/>
              </a:schemeClr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Citace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2468" y="2336304"/>
            <a:ext cx="75608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KUNSTOVÁ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Eliška,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MANDELOVÁ Helena, PAŘÍZKOVÁI </a:t>
            </a:r>
            <a:r>
              <a:rPr lang="cs-CZ" sz="1400" dirty="0" err="1" smtClean="0">
                <a:solidFill>
                  <a:schemeClr val="accent5">
                    <a:lumMod val="50000"/>
                  </a:schemeClr>
                </a:solidFill>
              </a:rPr>
              <a:t>lona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Dějiny pravěku a starověku: dějepis pro 6. ročník základní školy a primu osmiletého gymnázia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Ilustrace Jan Tichý. Liberec: Dialog. ISBN 80-862-1857-0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ROBERTS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John M.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Ilustrované dějiny světa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V Praze: Knižní klub, 1999, 191 s. ISBN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80-717-6775-1.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RULF, Jan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, VÁLKOVÁ Veronika.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Dějepis pro 6. ročník základní školy a 1. ročník osmiletého gymnázia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2. vyd. Praha: SPN - pedagogické nakladatelství, 2004, 139 s. ISBN 80-723-5274-1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SOCHROVÁ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Marie.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Dějepis v kostce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Havlíčkův Brod: Fragment, 1997, 159 s. ISBN 80-720-0094-2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66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8062912" cy="147002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  <a:effectLst/>
              </a:rPr>
              <a:t>Věda starověkého Řecka</a:t>
            </a:r>
            <a:r>
              <a:rPr lang="cs-CZ" sz="3600" b="1" dirty="0">
                <a:solidFill>
                  <a:schemeClr val="accent5">
                    <a:lumMod val="50000"/>
                  </a:schemeClr>
                </a:solidFill>
                <a:effectLst/>
              </a:rPr>
              <a:t/>
            </a:r>
            <a:br>
              <a:rPr lang="cs-CZ" sz="3600" b="1" dirty="0">
                <a:solidFill>
                  <a:schemeClr val="accent5">
                    <a:lumMod val="50000"/>
                  </a:schemeClr>
                </a:solidFill>
                <a:effectLst/>
              </a:rPr>
            </a:br>
            <a:endParaRPr lang="cs-CZ" sz="3600" b="1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3140968"/>
            <a:ext cx="80370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 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Předmět: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dějepis</a:t>
            </a: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Ročník: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prima</a:t>
            </a: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Anotace: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Jedná se o prezentaci s výkladem, obrázky a úkoly. </a:t>
            </a: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Klíčová slova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: filozofie, rétorika, dějepisectví, přírodní vědy, lékařství, astronomie, fyzika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431125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cs-CZ" sz="1800" dirty="0" smtClean="0"/>
          </a:p>
          <a:p>
            <a:pPr>
              <a:buFont typeface="Wingdings" pitchFamily="2" charset="2"/>
              <a:buChar char="§"/>
            </a:pPr>
            <a:endParaRPr lang="cs-CZ" sz="18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Filozofie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7584" y="2348880"/>
            <a:ext cx="756084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filein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 (milovat), </a:t>
            </a:r>
            <a:r>
              <a:rPr 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sofia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 (moudrost)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původně nauka zahrnující všechny vědní poznatky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pokus o racionální výklad (odklon od mytologie)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hledání podstaty světa, zájem o etické problémy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jednotliví filozofové členěni do </a:t>
            </a:r>
            <a:r>
              <a:rPr 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tzv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 „škol“ (milétská škola, apod.)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spojitost filozofie s počátky speciálních věd – astronomie, matematika, medicína, dějepisectví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nejznámější filozofové: 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Sokrates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 (Vím, že nic nevím), 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Platón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 (Sokratův žák, založil tzv. </a:t>
            </a:r>
            <a:r>
              <a:rPr 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Akadémii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), </a:t>
            </a:r>
            <a:r>
              <a:rPr lang="cs-CZ" sz="2400" b="1" dirty="0" err="1" smtClean="0">
                <a:solidFill>
                  <a:schemeClr val="accent5">
                    <a:lumMod val="50000"/>
                  </a:schemeClr>
                </a:solidFill>
              </a:rPr>
              <a:t>Aristotelés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(žák Platóna, vychovatel Alexandra Makedonského)</a:t>
            </a:r>
          </a:p>
          <a:p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Platón a Sokrates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2468" y="2336304"/>
            <a:ext cx="756084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900" dirty="0" smtClean="0">
                <a:solidFill>
                  <a:schemeClr val="accent5">
                    <a:lumMod val="50000"/>
                  </a:schemeClr>
                </a:solidFill>
              </a:rPr>
              <a:t>Zdroj Platón: </a:t>
            </a:r>
            <a:r>
              <a:rPr lang="cs-CZ" sz="900" b="1" dirty="0">
                <a:solidFill>
                  <a:schemeClr val="accent5">
                    <a:lumMod val="50000"/>
                  </a:schemeClr>
                </a:solidFill>
              </a:rPr>
              <a:t>[cit. 2013-04-28]. Dostupný pod licencí </a:t>
            </a:r>
            <a:r>
              <a:rPr lang="cs-CZ" sz="9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9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9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900" b="1" dirty="0">
                <a:solidFill>
                  <a:schemeClr val="accent5">
                    <a:lumMod val="50000"/>
                  </a:schemeClr>
                </a:solidFill>
              </a:rPr>
              <a:t> na WWW</a:t>
            </a:r>
            <a:r>
              <a:rPr lang="cs-CZ" sz="9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cs-CZ" sz="9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900" dirty="0">
                <a:hlinkClick r:id="rId4"/>
              </a:rPr>
              <a:t>http://</a:t>
            </a:r>
            <a:r>
              <a:rPr lang="cs-CZ" sz="900" dirty="0" smtClean="0">
                <a:hlinkClick r:id="rId4"/>
              </a:rPr>
              <a:t>en.wikipedia.org/wiki/File:Plato_Silanion_Musei_Capitolini_MC1377.jpg</a:t>
            </a:r>
            <a:endParaRPr lang="cs-CZ" sz="900" dirty="0" smtClean="0"/>
          </a:p>
          <a:p>
            <a:r>
              <a:rPr lang="cs-CZ" sz="900" dirty="0" smtClean="0">
                <a:solidFill>
                  <a:schemeClr val="accent5">
                    <a:lumMod val="50000"/>
                  </a:schemeClr>
                </a:solidFill>
              </a:rPr>
              <a:t>Zdroj </a:t>
            </a:r>
            <a:r>
              <a:rPr lang="cs-CZ" sz="900" dirty="0" err="1" smtClean="0">
                <a:solidFill>
                  <a:schemeClr val="accent5">
                    <a:lumMod val="50000"/>
                  </a:schemeClr>
                </a:solidFill>
              </a:rPr>
              <a:t>Sokratés</a:t>
            </a:r>
            <a:r>
              <a:rPr lang="cs-CZ" sz="900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cs-CZ" sz="900" b="1" dirty="0">
                <a:solidFill>
                  <a:schemeClr val="accent5">
                    <a:lumMod val="50000"/>
                  </a:schemeClr>
                </a:solidFill>
              </a:rPr>
              <a:t>[cit. 2013-04-28]. Dostupný pod licencí </a:t>
            </a:r>
            <a:r>
              <a:rPr lang="cs-CZ" sz="9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9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9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900" b="1" dirty="0">
                <a:solidFill>
                  <a:schemeClr val="accent5">
                    <a:lumMod val="50000"/>
                  </a:schemeClr>
                </a:solidFill>
              </a:rPr>
              <a:t> na WWW</a:t>
            </a:r>
            <a:r>
              <a:rPr lang="cs-CZ" sz="9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cs-CZ" sz="900" dirty="0" smtClean="0"/>
          </a:p>
          <a:p>
            <a:r>
              <a:rPr lang="cs-CZ" sz="900" dirty="0">
                <a:solidFill>
                  <a:schemeClr val="accent5">
                    <a:lumMod val="50000"/>
                  </a:schemeClr>
                </a:solidFill>
                <a:hlinkClick r:id="rId5"/>
              </a:rPr>
              <a:t>http://</a:t>
            </a:r>
            <a:r>
              <a:rPr lang="cs-CZ" sz="900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commons.wikimedia.org/wiki/File%3ASocrates.png</a:t>
            </a:r>
            <a:endParaRPr lang="cs-CZ" sz="9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04864"/>
            <a:ext cx="2934072" cy="386104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173007"/>
            <a:ext cx="2808312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2491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49005"/>
          </a:xfrm>
        </p:spPr>
        <p:txBody>
          <a:bodyPr>
            <a:normAutofit/>
          </a:bodyPr>
          <a:lstStyle/>
          <a:p>
            <a:pPr marL="349758" indent="-28575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rétorika</a:t>
            </a:r>
          </a:p>
          <a:p>
            <a:pPr marL="349758" indent="-28575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potřeba v politické, obchodní a soudní činnosti</a:t>
            </a:r>
          </a:p>
          <a:p>
            <a:pPr marL="349758" indent="-28575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záležitost všeobecného vzdělání</a:t>
            </a:r>
          </a:p>
          <a:p>
            <a:pPr marL="349758" indent="-28575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filipika – útočná řeč (</a:t>
            </a:r>
            <a:r>
              <a:rPr lang="cs-CZ" dirty="0" err="1" smtClean="0">
                <a:solidFill>
                  <a:schemeClr val="accent5">
                    <a:lumMod val="50000"/>
                  </a:schemeClr>
                </a:solidFill>
              </a:rPr>
              <a:t>Démosthenés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– vtipné a útočné řeči proti Filipu Makedonskému)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Řečnictví 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399032"/>
          </a:xfrm>
        </p:spPr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Dějepisectví	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7584" y="2338009"/>
            <a:ext cx="756084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nejdříve součást filozofie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původně jako záznamy zkušeností ze zámořských plaveb (zeměpisné a etnografické spisy pro obchodníky)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zájem o vlastní minulost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err="1" smtClean="0">
                <a:solidFill>
                  <a:schemeClr val="accent5">
                    <a:lumMod val="50000"/>
                  </a:schemeClr>
                </a:solidFill>
              </a:rPr>
              <a:t>Hérodostos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 z </a:t>
            </a:r>
            <a:r>
              <a:rPr lang="cs-CZ" sz="2400" b="1" dirty="0" err="1" smtClean="0">
                <a:solidFill>
                  <a:schemeClr val="accent5">
                    <a:lumMod val="50000"/>
                  </a:schemeClr>
                </a:solidFill>
              </a:rPr>
              <a:t>Halikarnásu</a:t>
            </a:r>
            <a:r>
              <a:rPr lang="cs-CZ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– „otec historie“, spis Dějiny (výklad o řecko-perských válkách)</a:t>
            </a: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111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399032"/>
          </a:xfrm>
        </p:spPr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Přírodní vědy	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7584" y="2348880"/>
            <a:ext cx="756084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100" dirty="0" smtClean="0">
                <a:solidFill>
                  <a:schemeClr val="accent5">
                    <a:lumMod val="50000"/>
                  </a:schemeClr>
                </a:solidFill>
              </a:rPr>
              <a:t>Řekové položili </a:t>
            </a:r>
            <a:r>
              <a:rPr lang="cs-CZ" sz="2100" b="1" dirty="0" smtClean="0">
                <a:solidFill>
                  <a:schemeClr val="accent5">
                    <a:lumMod val="50000"/>
                  </a:schemeClr>
                </a:solidFill>
              </a:rPr>
              <a:t>základ mnoha současným vědám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100" b="1" dirty="0" smtClean="0">
                <a:solidFill>
                  <a:schemeClr val="accent5">
                    <a:lumMod val="50000"/>
                  </a:schemeClr>
                </a:solidFill>
              </a:rPr>
              <a:t>lékařství</a:t>
            </a:r>
            <a:r>
              <a:rPr lang="cs-CZ" sz="2100" dirty="0" smtClean="0">
                <a:solidFill>
                  <a:schemeClr val="accent5">
                    <a:lumMod val="50000"/>
                  </a:schemeClr>
                </a:solidFill>
              </a:rPr>
              <a:t> – vliv Egypta, </a:t>
            </a:r>
            <a:r>
              <a:rPr lang="cs-CZ" sz="2100" dirty="0" err="1" smtClean="0">
                <a:solidFill>
                  <a:schemeClr val="accent5">
                    <a:lumMod val="50000"/>
                  </a:schemeClr>
                </a:solidFill>
              </a:rPr>
              <a:t>Hippokratés</a:t>
            </a:r>
            <a:r>
              <a:rPr lang="cs-CZ" sz="2100" dirty="0" smtClean="0">
                <a:solidFill>
                  <a:schemeClr val="accent5">
                    <a:lumMod val="50000"/>
                  </a:schemeClr>
                </a:solidFill>
              </a:rPr>
              <a:t> – Hippokratova přísaha každého budoucího lékaře (odmítl nadpřirozené jevy, důraz na pozorování pacienta)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100" b="1" dirty="0" smtClean="0">
                <a:solidFill>
                  <a:schemeClr val="accent5">
                    <a:lumMod val="50000"/>
                  </a:schemeClr>
                </a:solidFill>
              </a:rPr>
              <a:t>matematika </a:t>
            </a:r>
            <a:r>
              <a:rPr lang="cs-CZ" sz="2100" dirty="0" smtClean="0">
                <a:solidFill>
                  <a:schemeClr val="accent5">
                    <a:lumMod val="50000"/>
                  </a:schemeClr>
                </a:solidFill>
              </a:rPr>
              <a:t>– základní poznatky a výpočty, znalost geometrie, </a:t>
            </a:r>
            <a:r>
              <a:rPr lang="cs-CZ" sz="2100" dirty="0" err="1" smtClean="0">
                <a:solidFill>
                  <a:schemeClr val="accent5">
                    <a:lumMod val="50000"/>
                  </a:schemeClr>
                </a:solidFill>
              </a:rPr>
              <a:t>Tháles</a:t>
            </a:r>
            <a:r>
              <a:rPr lang="cs-CZ" sz="2100" dirty="0" smtClean="0">
                <a:solidFill>
                  <a:schemeClr val="accent5">
                    <a:lumMod val="50000"/>
                  </a:schemeClr>
                </a:solidFill>
              </a:rPr>
              <a:t> z </a:t>
            </a:r>
            <a:r>
              <a:rPr lang="cs-CZ" sz="2100" dirty="0" err="1" smtClean="0">
                <a:solidFill>
                  <a:schemeClr val="accent5">
                    <a:lumMod val="50000"/>
                  </a:schemeClr>
                </a:solidFill>
              </a:rPr>
              <a:t>Milétu</a:t>
            </a:r>
            <a:r>
              <a:rPr lang="cs-CZ" sz="2100" dirty="0" smtClean="0">
                <a:solidFill>
                  <a:schemeClr val="accent5">
                    <a:lumMod val="50000"/>
                  </a:schemeClr>
                </a:solidFill>
              </a:rPr>
              <a:t> (vztah kružnice a trojúhelníku), Pythagoras (</a:t>
            </a:r>
            <a:r>
              <a:rPr lang="cs-CZ" sz="2100" dirty="0" err="1" smtClean="0">
                <a:solidFill>
                  <a:schemeClr val="accent5">
                    <a:lumMod val="50000"/>
                  </a:schemeClr>
                </a:solidFill>
              </a:rPr>
              <a:t>Pathagorova</a:t>
            </a:r>
            <a:r>
              <a:rPr lang="cs-CZ" sz="2100" dirty="0" smtClean="0">
                <a:solidFill>
                  <a:schemeClr val="accent5">
                    <a:lumMod val="50000"/>
                  </a:schemeClr>
                </a:solidFill>
              </a:rPr>
              <a:t> věta – výpočet stran trojúhelníku)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100" b="1" dirty="0" smtClean="0">
                <a:solidFill>
                  <a:schemeClr val="accent5">
                    <a:lumMod val="50000"/>
                  </a:schemeClr>
                </a:solidFill>
              </a:rPr>
              <a:t>fyzika </a:t>
            </a:r>
            <a:r>
              <a:rPr lang="cs-CZ" sz="2100" dirty="0" smtClean="0">
                <a:solidFill>
                  <a:schemeClr val="accent5">
                    <a:lumMod val="50000"/>
                  </a:schemeClr>
                </a:solidFill>
              </a:rPr>
              <a:t>– Archimédes  (znalost funkce páky, zákon o vztlaku působící na těleso ponořené do kapaliny)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100" b="1" dirty="0" smtClean="0">
                <a:solidFill>
                  <a:schemeClr val="accent5">
                    <a:lumMod val="50000"/>
                  </a:schemeClr>
                </a:solidFill>
              </a:rPr>
              <a:t>astronomie</a:t>
            </a:r>
            <a:r>
              <a:rPr lang="cs-CZ" sz="2100" dirty="0" smtClean="0">
                <a:solidFill>
                  <a:schemeClr val="accent5">
                    <a:lumMod val="50000"/>
                  </a:schemeClr>
                </a:solidFill>
              </a:rPr>
              <a:t> – vesmír označen slovem KOSMOS, heliocentrický názor (slunce je středem vesmíru)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100" b="1" dirty="0" smtClean="0">
                <a:solidFill>
                  <a:schemeClr val="accent5">
                    <a:lumMod val="50000"/>
                  </a:schemeClr>
                </a:solidFill>
              </a:rPr>
              <a:t>zeměpis</a:t>
            </a:r>
            <a:r>
              <a:rPr lang="cs-CZ" sz="2100" dirty="0" smtClean="0">
                <a:solidFill>
                  <a:schemeClr val="accent5">
                    <a:lumMod val="50000"/>
                  </a:schemeClr>
                </a:solidFill>
              </a:rPr>
              <a:t> - popis zemí a odlišných oblastí (užívání souřadnic, nauka o podnebných pásech)</a:t>
            </a:r>
            <a:endParaRPr lang="cs-CZ" sz="21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95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057" y="188640"/>
            <a:ext cx="8229600" cy="1399032"/>
          </a:xfrm>
        </p:spPr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Úkoly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2468" y="233630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Která vědní disciplína se stala základem pro ostatní vědní obory?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Vyjmenuj alespoň dva řecké filozofy.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Jaký jiný výraz lze použít pro řečnictví?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Kdo je považován za zakladatele historie jako vědy?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Jak se jmenuje přísaha, kterou dodnes skládají promující lékaři slibující léčit nemocné podle nejlepšího vědomí a svědomí?</a:t>
            </a:r>
          </a:p>
          <a:p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Úkoly - řešení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27584" y="2336304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Filozofie.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Platón, Aristoteles, </a:t>
            </a:r>
            <a:r>
              <a:rPr lang="cs-CZ" sz="2000" dirty="0" err="1" smtClean="0">
                <a:solidFill>
                  <a:schemeClr val="accent5">
                    <a:lumMod val="50000"/>
                  </a:schemeClr>
                </a:solidFill>
              </a:rPr>
              <a:t>Sokartes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Rétorika.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Hérodotos z </a:t>
            </a:r>
            <a:r>
              <a:rPr lang="cs-CZ" sz="2000" dirty="0" err="1" smtClean="0">
                <a:solidFill>
                  <a:schemeClr val="accent5">
                    <a:lumMod val="50000"/>
                  </a:schemeClr>
                </a:solidFill>
              </a:rPr>
              <a:t>Halikarnásu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AutoNum type="arabicPeriod"/>
            </a:pPr>
            <a:r>
              <a:rPr lang="cs-CZ" sz="2000" smtClean="0">
                <a:solidFill>
                  <a:schemeClr val="accent5">
                    <a:lumMod val="50000"/>
                  </a:schemeClr>
                </a:solidFill>
              </a:rPr>
              <a:t>Hippokratova přísaha.</a:t>
            </a: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253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1554</TotalTime>
  <Words>466</Words>
  <Application>Microsoft Office PowerPoint</Application>
  <PresentationFormat>Předvádění na obrazovce (4:3)</PresentationFormat>
  <Paragraphs>102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Tvrdý obal</vt:lpstr>
      <vt:lpstr>Prezentace aplikace PowerPoint</vt:lpstr>
      <vt:lpstr>Věda starověkého Řecka </vt:lpstr>
      <vt:lpstr>Filozofie</vt:lpstr>
      <vt:lpstr>Platón a Sokrates</vt:lpstr>
      <vt:lpstr>Řečnictví </vt:lpstr>
      <vt:lpstr>Dějepisectví </vt:lpstr>
      <vt:lpstr>Přírodní vědy </vt:lpstr>
      <vt:lpstr>Úkoly</vt:lpstr>
      <vt:lpstr>Úkoly - řešení</vt:lpstr>
      <vt:lpstr>Citace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Radek</dc:creator>
  <cp:lastModifiedBy>Lucie Babišová</cp:lastModifiedBy>
  <cp:revision>128</cp:revision>
  <dcterms:created xsi:type="dcterms:W3CDTF">2012-09-25T16:39:59Z</dcterms:created>
  <dcterms:modified xsi:type="dcterms:W3CDTF">2013-06-12T16:39:47Z</dcterms:modified>
</cp:coreProperties>
</file>