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78" r:id="rId2"/>
    <p:sldId id="277" r:id="rId3"/>
    <p:sldId id="259" r:id="rId4"/>
    <p:sldId id="269" r:id="rId5"/>
    <p:sldId id="270" r:id="rId6"/>
    <p:sldId id="272" r:id="rId7"/>
    <p:sldId id="274" r:id="rId8"/>
    <p:sldId id="273" r:id="rId9"/>
    <p:sldId id="267" r:id="rId10"/>
    <p:sldId id="276" r:id="rId11"/>
    <p:sldId id="268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CB6"/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1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27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12.6.2013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commons.wikimedia.org/wiki/File:Acropole1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33935"/>
              </p:ext>
            </p:extLst>
          </p:nvPr>
        </p:nvGraphicFramePr>
        <p:xfrm>
          <a:off x="467544" y="1794389"/>
          <a:ext cx="8136904" cy="4937927"/>
        </p:xfrm>
        <a:graphic>
          <a:graphicData uri="http://schemas.openxmlformats.org/drawingml/2006/table">
            <a:tbl>
              <a:tblPr firstRow="1" bandRow="1">
                <a:effectLst/>
                <a:tableStyleId>{5940675A-B579-460E-94D1-54222C63F5DA}</a:tableStyleId>
              </a:tblPr>
              <a:tblGrid>
                <a:gridCol w="1729380"/>
                <a:gridCol w="6407524"/>
              </a:tblGrid>
              <a:tr h="508075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Název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Athény (nejvýznamnější řecké městské státy)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Předmět, ročník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Dějepis, prima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Tematická oblast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Starověké Řecko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Anotace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Jedná se o prezentaci s výkladem, obrázky a úkoly. 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Klíčová</a:t>
                      </a:r>
                      <a:r>
                        <a:rPr lang="cs-CZ" sz="17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slova</a:t>
                      </a:r>
                      <a:endParaRPr lang="cs-CZ" sz="1700" b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archonti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aeropag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, lidové shromáždění, stratég, demokracie, občan, ostrakismus, akropole,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metoikové</a:t>
                      </a:r>
                      <a:endParaRPr lang="cs-CZ" sz="1700" b="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Autor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Mgr. Lucie</a:t>
                      </a:r>
                      <a:r>
                        <a:rPr lang="cs-CZ" sz="1700" b="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cs-CZ" sz="1700" b="0" baseline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Babišová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Datum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25. 2. 2013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978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Škola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Gymnázium Jana Opletala, Litovel, Opletalova 189</a:t>
                      </a:r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6563">
                <a:tc>
                  <a:txBody>
                    <a:bodyPr/>
                    <a:lstStyle/>
                    <a:p>
                      <a:r>
                        <a:rPr lang="cs-CZ" sz="17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Projekt</a:t>
                      </a:r>
                      <a:endParaRPr lang="cs-CZ" sz="17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EU peníze středním školám, </a:t>
                      </a:r>
                      <a:r>
                        <a:rPr lang="cs-CZ" sz="1700" b="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reg</a:t>
                      </a:r>
                      <a:r>
                        <a:rPr lang="cs-CZ" sz="1700" b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. č.: CZ.1.07/1.5.00/34.0221</a:t>
                      </a:r>
                    </a:p>
                    <a:p>
                      <a:endParaRPr lang="cs-CZ" sz="1700" b="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88482"/>
            <a:ext cx="8062912" cy="1470025"/>
          </a:xfrm>
        </p:spPr>
        <p:txBody>
          <a:bodyPr>
            <a:normAutofit/>
          </a:bodyPr>
          <a:lstStyle/>
          <a:p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6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280920" cy="1363739"/>
          </a:xfrm>
          <a:prstGeom prst="rect">
            <a:avLst/>
          </a:prstGeom>
          <a:solidFill>
            <a:srgbClr val="F6AD5C"/>
          </a:solidFill>
          <a:effectLst>
            <a:outerShdw blurRad="50800" dist="50800" dir="5400000" algn="ctr" rotWithShape="0">
              <a:srgbClr val="F7A73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5"/>
            </a:extrusionClr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429248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 - řešení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115616" y="2276872"/>
            <a:ext cx="712879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Rada tvořená nejvyššími úředníky zvanými archonti.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Nejvyšší archón (6.stol.př.n.l.), který uvedl do praxe reformy: zrušeno dlužní otroctví, obyvatelstvo rozděleno do čtyř skupin dle majetku.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b)</a:t>
            </a:r>
          </a:p>
          <a:p>
            <a:pPr marL="457200" indent="-457200">
              <a:buFontTx/>
              <a:buAutoNum type="arabicPeriod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Jednou </a:t>
            </a: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ročně mohli všichni plnoprávní občané označit politika, který podle jejich mínění usiloval o tyranidu, napsali jméno na hliněný střep (ostrakón) a vhodili jej do speciální nádoby, podle výsledků hlasování mohla být tato osoba potrestána 10letým vypovězením z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Athén.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0253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Citace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2468" y="2336304"/>
            <a:ext cx="756084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KUNSTOVÁ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Eliška,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MANDELOVÁ Helena, PAŘÍZKOVÁI </a:t>
            </a:r>
            <a:r>
              <a:rPr lang="cs-CZ" sz="1400" dirty="0" err="1" smtClean="0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ROBERTS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John M.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Ilustrované dějiny světa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V Praze: Knižní klub, 1999, 191 s. ISBN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80-717-6775-1.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RULF, Jan 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, VÁLKOVÁ Veronika.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pro 6. ročník základní školy a 1. ročník osmiletého gymnázia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2. vyd. Praha: SPN - pedagogické nakladatelství, 2004, 139 s. ISBN 80-723-5274-1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SOCHROVÁ 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Marie. </a:t>
            </a:r>
            <a:r>
              <a:rPr lang="cs-CZ" sz="1400" i="1" dirty="0">
                <a:solidFill>
                  <a:schemeClr val="accent5">
                    <a:lumMod val="50000"/>
                  </a:schemeClr>
                </a:solidFill>
              </a:rPr>
              <a:t>Dějepis v kostce</a:t>
            </a:r>
            <a:r>
              <a:rPr lang="cs-CZ" sz="1400" dirty="0">
                <a:solidFill>
                  <a:schemeClr val="accent5">
                    <a:lumMod val="50000"/>
                  </a:schemeClr>
                </a:solidFill>
              </a:rPr>
              <a:t>. Vyd. 1. Havlíčkův Brod: Fragment, 1997, 159 s. ISBN 80-720-0094-2</a:t>
            </a:r>
            <a:r>
              <a:rPr lang="cs-CZ" sz="1400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062912" cy="1470025"/>
          </a:xfrm>
        </p:spPr>
        <p:txBody>
          <a:bodyPr>
            <a:normAutofit fontScale="90000"/>
          </a:bodyPr>
          <a:lstStyle/>
          <a:p>
            <a: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Athény</a:t>
            </a:r>
            <a:br>
              <a:rPr lang="cs-CZ" sz="73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</a:br>
            <a:r>
              <a:rPr lang="cs-CZ" sz="3600" b="1" dirty="0" smtClean="0">
                <a:solidFill>
                  <a:schemeClr val="accent5">
                    <a:lumMod val="50000"/>
                  </a:schemeClr>
                </a:solidFill>
                <a:effectLst/>
              </a:rPr>
              <a:t>(nejvýznamnější řecké městské státy)</a:t>
            </a:r>
            <a:endParaRPr lang="cs-CZ" sz="3600" b="1" dirty="0">
              <a:solidFill>
                <a:schemeClr val="accent5">
                  <a:lumMod val="50000"/>
                </a:schemeClr>
              </a:solidFill>
              <a:effectLst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51409" y="3140968"/>
            <a:ext cx="80370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 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Předmět</a:t>
            </a:r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dějepis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Ročník: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prima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 smtClean="0">
                <a:solidFill>
                  <a:schemeClr val="accent5">
                    <a:lumMod val="50000"/>
                  </a:schemeClr>
                </a:solidFill>
              </a:rPr>
              <a:t>Anotace: 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Jedná se o prezentaci s výkladem, obrázky a úkoly. 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b="1" dirty="0">
                <a:solidFill>
                  <a:schemeClr val="accent5">
                    <a:lumMod val="50000"/>
                  </a:schemeClr>
                </a:solidFill>
              </a:rPr>
              <a:t>Klíčová slova</a:t>
            </a:r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: archonti, aeropag, lidové shromáždění, stratég, demokracie, občan, ostrakismus, akropole, metoikové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69854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cs-CZ" sz="1800" dirty="0" smtClean="0"/>
          </a:p>
          <a:p>
            <a:pPr>
              <a:buFont typeface="Wingdings" pitchFamily="2" charset="2"/>
              <a:buChar char="§"/>
            </a:pPr>
            <a:endParaRPr lang="cs-CZ" sz="1800" dirty="0" smtClean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Báje o založení Athén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27584" y="2348880"/>
            <a:ext cx="756084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 smtClean="0">
                <a:solidFill>
                  <a:schemeClr val="accent5">
                    <a:lumMod val="50000"/>
                  </a:schemeClr>
                </a:solidFill>
              </a:rPr>
              <a:t>Když mytický athénský král Kekrops toto město založil, vypukl mezi Athénou a Poseidónem spor o vládu nad jeho územím. Podle Diova rozhodnutí ji měl získat ten z nich, kdo dá městu cennější dar. K rozhodnutí došlo na Akropoli. Tam Poseidón vrazil do skály svůj trojzubec  a vytryskl pramen vody, Athéna pak do země zabodla kopí, z něhož vyrostla oliva. Kekrops rozhodl, že vzácnější je tento strom, který dává užitečné plody, přináší bohatství a povzbuzuje lid k práci. Tak vláda nad oblastí, jež dostala jméno Attika, připadla Athéně. </a:t>
            </a:r>
          </a:p>
          <a:p>
            <a:endParaRPr lang="cs-CZ" sz="2400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Zdroj: 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KUNSTOVÁ Eliška, MANDELOVÁ Helena, PAŘÍZKOVÁI </a:t>
            </a:r>
            <a:r>
              <a:rPr lang="cs-CZ" sz="1000" dirty="0" err="1">
                <a:solidFill>
                  <a:schemeClr val="accent5">
                    <a:lumMod val="50000"/>
                  </a:schemeClr>
                </a:solidFill>
              </a:rPr>
              <a:t>lona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. </a:t>
            </a:r>
            <a:r>
              <a:rPr lang="cs-CZ" sz="1000" i="1" dirty="0">
                <a:solidFill>
                  <a:schemeClr val="accent5">
                    <a:lumMod val="50000"/>
                  </a:schemeClr>
                </a:solidFill>
              </a:rPr>
              <a:t>Dějiny pravěku a starověku: dějepis pro 6. ročník základní školy a primu osmiletého gymnázia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. Vyd. 1. Ilustrace Jan Tichý. Liberec: Dialog. ISBN 80-862-1857-0</a:t>
            </a:r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. s.86.</a:t>
            </a:r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276872"/>
            <a:ext cx="7745505" cy="4349005"/>
          </a:xfrm>
        </p:spPr>
        <p:txBody>
          <a:bodyPr>
            <a:normAutofit/>
          </a:bodyPr>
          <a:lstStyle/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od 8. stol. př. n .l.: vláda rodové aristokracie, z ní voleni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ARCHONTI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– nejvyšší úředníci (urozený původ), archonti tvořili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AEROPAG (rada)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dirty="0">
                <a:solidFill>
                  <a:schemeClr val="accent5">
                    <a:lumMod val="50000"/>
                  </a:schemeClr>
                </a:solidFill>
              </a:rPr>
              <a:t>6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. stol. př. n. l.: nejvyšší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archón SOLÓN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→ Solónovy reformy – snaha zmírnit rozpor mezi aristokraty a neurozenými, dočasné uklidnění sociálního napětí: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1. zrušeno dlužní otroctví, 2. obyvatelstvo rozděleno do čtyř podle majetku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= podle výše majetku odstupňována práva a povinnosti, politické zrovnoprávnění bohatých řemeslníků a obchodníků s aristokracií = položen základ demokratické tradice, zlomena politická moc aristokracie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Společnost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Společnost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7584" y="2348880"/>
            <a:ext cx="75608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">
              <a:buClr>
                <a:schemeClr val="accent5">
                  <a:lumMod val="50000"/>
                </a:schemeClr>
              </a:buClr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510 př. n. l.: Kleisthénes – reformy: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rozdělení obyvatel podle místa bydliště na deset oblastí (fýly) = konec aristokratických výsad, rozhodující politickou sílu mají řemeslníci a zemědělci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Tx/>
              <a:buChar char="-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podíl na moci ve státě je rozdělen mezi: 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lidové shromáždění (ekklésiá)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– účastní se ho občané, přijímá zákony, volí úředníky, rozhoduje o válce a míru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rada pěti set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(50 zástupců z každé fýly) – schvalovala návrhy lidového shromáždění, jen občané (vybráni losem)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archonti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(10) – zkoumali zákony a předsedali trestnímu soudu</a:t>
            </a:r>
          </a:p>
          <a:p>
            <a:pPr marL="406908" indent="-342900">
              <a:buClr>
                <a:schemeClr val="accent5">
                  <a:lumMod val="50000"/>
                </a:schemeClr>
              </a:buClr>
              <a:buFont typeface="Arial" pitchFamily="34" charset="0"/>
              <a:buChar char="•"/>
            </a:pP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stratégové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 (10) – vojenští velitelé řídící stát v době války</a:t>
            </a: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3111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/>
          <a:lstStyle/>
          <a:p>
            <a:r>
              <a:rPr lang="cs-CZ" sz="4800" dirty="0" smtClean="0">
                <a:solidFill>
                  <a:schemeClr val="accent5">
                    <a:lumMod val="50000"/>
                  </a:schemeClr>
                </a:solidFill>
              </a:rPr>
              <a:t>Práva a povinnosti občanů</a:t>
            </a:r>
            <a:endParaRPr lang="cs-CZ" sz="4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27584" y="2348880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práva: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účastnit se jednání sněmu, nabývat majetku, vystupovat na soudě, po dovršení 30 let být volen do úřadu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povinnosti: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 platit daně, vykonávat vojenskou službu, zabývat se záležitostmi státu (účastnit se jednání)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</a:rPr>
              <a:t>metoikové 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– cizinci – bez občanských práv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95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  <a:p>
            <a:pPr marL="64008" indent="0">
              <a:buNone/>
            </a:pPr>
            <a:endParaRPr lang="cs-CZ" dirty="0" smtClean="0"/>
          </a:p>
          <a:p>
            <a:pPr marL="64008" indent="0">
              <a:buNone/>
            </a:pP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399032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Ostrakismos</a:t>
            </a: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56037"/>
            <a:ext cx="7560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neboli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tzv. střepinový soud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na ochranu demokracie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pravděpodobně od dob Kleisthéna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jednou ročně mohli všichni plnoprávní občané označit politika, který podle jejich mínění usiloval o tyranidu, napsali jméno na hliněný střep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(ostrakón)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a vhodili jej do speciální nádoby, podle výsledků hlasování mohla být tato osoba potrestána 10letým vypovězením z Athén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předpoklad pro další demokratický vývoj státu – stejná politická práva pro všechny svobodné občany (demokracie – démos = lid, krató = vládnout) → </a:t>
            </a:r>
            <a:r>
              <a:rPr lang="cs-CZ" sz="2000" b="1" dirty="0" smtClean="0">
                <a:solidFill>
                  <a:schemeClr val="accent5">
                    <a:lumMod val="50000"/>
                  </a:schemeClr>
                </a:solidFill>
              </a:rPr>
              <a:t>klasická otrokářská demokracie </a:t>
            </a:r>
            <a:r>
              <a:rPr lang="cs-CZ" sz="2000" dirty="0" smtClean="0">
                <a:solidFill>
                  <a:schemeClr val="accent5">
                    <a:lumMod val="50000"/>
                  </a:schemeClr>
                </a:solidFill>
              </a:rPr>
              <a:t>dovršena za Perikla (495 – 429 př. n .l.)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92491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endParaRPr lang="cs-CZ" sz="2300" dirty="0" smtClean="0"/>
          </a:p>
          <a:p>
            <a:pPr>
              <a:buFont typeface="Wingdings" pitchFamily="2" charset="2"/>
              <a:buChar char="§"/>
            </a:pPr>
            <a:endParaRPr lang="cs-CZ" sz="11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Athény - </a:t>
            </a:r>
            <a:r>
              <a:rPr lang="cs-CZ" dirty="0" err="1" smtClean="0">
                <a:solidFill>
                  <a:schemeClr val="accent5">
                    <a:lumMod val="50000"/>
                  </a:schemeClr>
                </a:solidFill>
              </a:rPr>
              <a:t>Acropolis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cs-CZ" sz="1000" dirty="0" smtClean="0">
                <a:solidFill>
                  <a:schemeClr val="accent5">
                    <a:lumMod val="50000"/>
                  </a:schemeClr>
                </a:solidFill>
              </a:rPr>
              <a:t>Zdroj</a:t>
            </a:r>
            <a:r>
              <a:rPr lang="cs-CZ" sz="1000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[cit. 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2013-02-25]. 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Dostupný pod licencí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Creative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cs-CZ" sz="1000" b="1" dirty="0" err="1">
                <a:solidFill>
                  <a:schemeClr val="accent5">
                    <a:lumMod val="50000"/>
                  </a:schemeClr>
                </a:solidFill>
              </a:rPr>
              <a:t>Commons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</a:rPr>
              <a:t> na WWW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</a:t>
            </a:r>
            <a:r>
              <a:rPr lang="cs-CZ" sz="1000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://</a:t>
            </a:r>
            <a:r>
              <a:rPr lang="cs-CZ" sz="1000" b="1" dirty="0" smtClean="0">
                <a:solidFill>
                  <a:schemeClr val="accent5">
                    <a:lumMod val="50000"/>
                  </a:schemeClr>
                </a:solidFill>
                <a:hlinkClick r:id="rId4"/>
              </a:rPr>
              <a:t>commons.wikimedia.org/wiki/File:Acropole1.jpg</a:t>
            </a:r>
            <a:endParaRPr lang="cs-CZ" sz="1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cs-CZ" sz="1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10432"/>
            <a:ext cx="6192688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4659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9057" y="188640"/>
            <a:ext cx="8229600" cy="1399032"/>
          </a:xfrm>
        </p:spPr>
        <p:txBody>
          <a:bodyPr/>
          <a:lstStyle/>
          <a:p>
            <a:r>
              <a:rPr lang="cs-CZ" dirty="0" smtClean="0">
                <a:solidFill>
                  <a:schemeClr val="accent5">
                    <a:lumMod val="50000"/>
                  </a:schemeClr>
                </a:solidFill>
              </a:rPr>
              <a:t>Úkoly</a:t>
            </a:r>
            <a:endParaRPr lang="cs-CZ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22468" y="2336304"/>
            <a:ext cx="75608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Vysvětli termín AEROPAG.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Kdo to byl SOLÓN?</a:t>
            </a:r>
          </a:p>
          <a:p>
            <a:pPr marL="457200" indent="-457200">
              <a:buAutoNum type="arabicPeriod"/>
            </a:pP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STRATÉGOVÉ řídili stát v období:</a:t>
            </a:r>
          </a:p>
          <a:p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a) míru     b) války    c) neustále, bez ohledu na vojenskou situaci</a:t>
            </a:r>
          </a:p>
          <a:p>
            <a:r>
              <a:rPr lang="cs-CZ" sz="2400" dirty="0">
                <a:solidFill>
                  <a:schemeClr val="accent5">
                    <a:lumMod val="50000"/>
                  </a:schemeClr>
                </a:solidFill>
              </a:rPr>
              <a:t>4</a:t>
            </a:r>
            <a:r>
              <a:rPr lang="cs-CZ" sz="2400" dirty="0" smtClean="0">
                <a:solidFill>
                  <a:schemeClr val="accent5">
                    <a:lumMod val="50000"/>
                  </a:schemeClr>
                </a:solidFill>
              </a:rPr>
              <a:t>.   Jak probíhal tzv. střepinový soud?</a:t>
            </a:r>
            <a:endParaRPr lang="cs-CZ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vrdý obal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Tvrdý obal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vrdý obal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1633</TotalTime>
  <Words>715</Words>
  <Application>Microsoft Office PowerPoint</Application>
  <PresentationFormat>Předvádění na obrazovce (4:3)</PresentationFormat>
  <Paragraphs>91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Tvrdý obal</vt:lpstr>
      <vt:lpstr>Prezentace aplikace PowerPoint</vt:lpstr>
      <vt:lpstr>Athény (nejvýznamnější řecké městské státy)</vt:lpstr>
      <vt:lpstr>Báje o založení Athén</vt:lpstr>
      <vt:lpstr>Společnost</vt:lpstr>
      <vt:lpstr>Společnost</vt:lpstr>
      <vt:lpstr>Práva a povinnosti občanů</vt:lpstr>
      <vt:lpstr>Ostrakismos </vt:lpstr>
      <vt:lpstr>Athény - Acropolis</vt:lpstr>
      <vt:lpstr>Úkoly</vt:lpstr>
      <vt:lpstr>Úkoly - řešení</vt:lpstr>
      <vt:lpstr>Citace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Radek</dc:creator>
  <cp:lastModifiedBy>Lucie Babišová</cp:lastModifiedBy>
  <cp:revision>132</cp:revision>
  <dcterms:created xsi:type="dcterms:W3CDTF">2012-09-25T16:39:59Z</dcterms:created>
  <dcterms:modified xsi:type="dcterms:W3CDTF">2013-06-12T16:36:05Z</dcterms:modified>
</cp:coreProperties>
</file>