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79" r:id="rId2"/>
    <p:sldId id="278" r:id="rId3"/>
    <p:sldId id="259" r:id="rId4"/>
    <p:sldId id="276" r:id="rId5"/>
    <p:sldId id="270" r:id="rId6"/>
    <p:sldId id="272" r:id="rId7"/>
    <p:sldId id="274" r:id="rId8"/>
    <p:sldId id="273" r:id="rId9"/>
    <p:sldId id="275" r:id="rId10"/>
    <p:sldId id="277" r:id="rId11"/>
    <p:sldId id="267" r:id="rId12"/>
    <p:sldId id="268" r:id="rId1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DBDCB6"/>
    <a:srgbClr val="00CC99"/>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1" autoAdjust="0"/>
    <p:restoredTop sz="94660" autoAdjust="0"/>
  </p:normalViewPr>
  <p:slideViewPr>
    <p:cSldViewPr>
      <p:cViewPr varScale="1">
        <p:scale>
          <a:sx n="74" d="100"/>
          <a:sy n="74" d="100"/>
        </p:scale>
        <p:origin x="-127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8A2481B-5154-415F-B752-558547769AA3}" type="datetimeFigureOut">
              <a:rPr lang="cs-CZ" smtClean="0"/>
              <a:pPr/>
              <a:t>12.6.2013</a:t>
            </a:fld>
            <a:endParaRPr lang="cs-CZ"/>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cs-CZ"/>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0264769-77EF-4CD0-90DE-F7D7F2D423C4}" type="slidenum">
              <a:rPr lang="cs-CZ" smtClean="0"/>
              <a:pPr/>
              <a:t>‹#›</a:t>
            </a:fld>
            <a:endParaRPr lang="cs-CZ"/>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cs-CZ" smtClean="0"/>
              <a:t>Kliknutím lze upravit styl.</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Tree>
  </p:cSld>
  <p:clrMapOvr>
    <a:masterClrMapping/>
  </p:clrMapOvr>
  <p:transition spd="slow">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nchor="ct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18A2481B-5154-415F-B752-558547769AA3}" type="datetimeFigureOut">
              <a:rPr lang="cs-CZ" smtClean="0"/>
              <a:pPr/>
              <a:t>12.6.2013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0264769-77EF-4CD0-90DE-F7D7F2D423C4}" type="slidenum">
              <a:rPr lang="cs-CZ" smtClean="0"/>
              <a:pPr/>
              <a:t>‹#›</a:t>
            </a:fld>
            <a:endParaRPr lang="cs-CZ"/>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18A2481B-5154-415F-B752-558547769AA3}" type="datetimeFigureOut">
              <a:rPr lang="cs-CZ" smtClean="0"/>
              <a:pPr/>
              <a:t>12.6.2013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0264769-77EF-4CD0-90DE-F7D7F2D423C4}" type="slidenum">
              <a:rPr lang="cs-CZ" smtClean="0"/>
              <a:pPr/>
              <a:t>‹#›</a:t>
            </a:fld>
            <a:endParaRPr lang="cs-CZ"/>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18A2481B-5154-415F-B752-558547769AA3}" type="datetimeFigureOut">
              <a:rPr lang="cs-CZ" smtClean="0"/>
              <a:pPr/>
              <a:t>12.6.2013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0264769-77EF-4CD0-90DE-F7D7F2D423C4}" type="slidenum">
              <a:rPr lang="cs-CZ" smtClean="0"/>
              <a:pPr/>
              <a:t>‹#›</a:t>
            </a:fld>
            <a:endParaRPr lang="cs-CZ"/>
          </a:p>
        </p:txBody>
      </p:sp>
      <p:sp>
        <p:nvSpPr>
          <p:cNvPr id="11" name="Title 10"/>
          <p:cNvSpPr>
            <a:spLocks noGrp="1"/>
          </p:cNvSpPr>
          <p:nvPr>
            <p:ph type="title"/>
          </p:nvPr>
        </p:nvSpPr>
        <p:spPr/>
        <p:txBody>
          <a:bodyPr/>
          <a:lstStyle/>
          <a:p>
            <a:r>
              <a:rPr lang="cs-CZ" smtClean="0"/>
              <a:t>Kliknutím lze upravit styl.</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18A2481B-5154-415F-B752-558547769AA3}" type="datetimeFigureOut">
              <a:rPr lang="cs-CZ" smtClean="0"/>
              <a:pPr/>
              <a:t>12.6.2013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transition spd="slow">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8A2481B-5154-415F-B752-558547769AA3}" type="datetimeFigureOut">
              <a:rPr lang="cs-CZ" smtClean="0"/>
              <a:pPr/>
              <a:t>12.6.2013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0264769-77EF-4CD0-90DE-F7D7F2D423C4}" type="slidenum">
              <a:rPr lang="cs-CZ" smtClean="0"/>
              <a:pPr/>
              <a:t>‹#›</a:t>
            </a:fld>
            <a:endParaRPr lang="cs-CZ"/>
          </a:p>
        </p:txBody>
      </p:sp>
      <p:sp>
        <p:nvSpPr>
          <p:cNvPr id="12" name="Title 11"/>
          <p:cNvSpPr>
            <a:spLocks noGrp="1"/>
          </p:cNvSpPr>
          <p:nvPr>
            <p:ph type="title"/>
          </p:nvPr>
        </p:nvSpPr>
        <p:spPr/>
        <p:txBody>
          <a:bodyPr/>
          <a:lstStyle>
            <a:lvl1pPr>
              <a:defRPr>
                <a:solidFill>
                  <a:schemeClr val="tx2"/>
                </a:solidFill>
              </a:defRPr>
            </a:lvl1pPr>
          </a:lstStyle>
          <a:p>
            <a:r>
              <a:rPr lang="cs-CZ" smtClean="0"/>
              <a:t>Kliknutím lze upravit styl.</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cSld>
  <p:clrMapOvr>
    <a:masterClrMapping/>
  </p:clrMapOvr>
  <p:transition spd="slow">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18A2481B-5154-415F-B752-558547769AA3}" type="datetimeFigureOut">
              <a:rPr lang="cs-CZ" smtClean="0"/>
              <a:pPr/>
              <a:t>12.6.2013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0264769-77EF-4CD0-90DE-F7D7F2D423C4}" type="slidenum">
              <a:rPr lang="cs-CZ" smtClean="0"/>
              <a:pPr/>
              <a:t>‹#›</a:t>
            </a:fld>
            <a:endParaRPr lang="cs-CZ"/>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18A2481B-5154-415F-B752-558547769AA3}" type="datetimeFigureOut">
              <a:rPr lang="cs-CZ" smtClean="0"/>
              <a:pPr/>
              <a:t>12.6.2013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20264769-77EF-4CD0-90DE-F7D7F2D423C4}" type="slidenum">
              <a:rPr lang="cs-CZ" smtClean="0"/>
              <a:pPr/>
              <a:t>‹#›</a:t>
            </a:fld>
            <a:endParaRPr lang="cs-CZ"/>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A2481B-5154-415F-B752-558547769AA3}" type="datetimeFigureOut">
              <a:rPr lang="cs-CZ" smtClean="0"/>
              <a:pPr/>
              <a:t>12.6.2013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transition spd="slow">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cs-CZ" smtClean="0"/>
              <a:t>Kliknutím lze upravit styl.</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18A2481B-5154-415F-B752-558547769AA3}" type="datetimeFigureOut">
              <a:rPr lang="cs-CZ" smtClean="0"/>
              <a:pPr/>
              <a:t>12.6.2013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transition spd="slow">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cs-CZ" smtClean="0"/>
              <a:t>Kliknutím lze upravit styl.</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18A2481B-5154-415F-B752-558547769AA3}" type="datetimeFigureOut">
              <a:rPr lang="cs-CZ" smtClean="0"/>
              <a:pPr/>
              <a:t>12.6.2013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transition spd="slow">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cs-CZ" smtClean="0"/>
              <a:t>Kliknutím lze upravit styl.</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8A2481B-5154-415F-B752-558547769AA3}" type="datetimeFigureOut">
              <a:rPr lang="cs-CZ" smtClean="0"/>
              <a:pPr/>
              <a:t>12.6.2013</a:t>
            </a:fld>
            <a:endParaRPr lang="cs-CZ"/>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cs-CZ"/>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20264769-77EF-4CD0-90DE-F7D7F2D423C4}" type="slidenum">
              <a:rPr lang="cs-CZ" smtClean="0"/>
              <a:pPr/>
              <a:t>‹#›</a:t>
            </a:fld>
            <a:endParaRPr lang="cs-CZ"/>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spd="slow">
    <p:fade thruBlk="1"/>
  </p:transition>
  <p:timing>
    <p:tnLst>
      <p:par>
        <p:cTn id="1" dur="indefinite" restart="never" nodeType="tmRoot"/>
      </p:par>
    </p:tnLst>
  </p:timing>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3.wdp"/><Relationship Id="rId7" Type="http://schemas.openxmlformats.org/officeDocument/2006/relationships/hyperlink" Target="http://commons.wikimedia.org/wiki/File:Louvre_neptune_RF3006.jpg"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commons.wikimedia.org/wiki/File:Athena_Parthenos_Harpers.png" TargetMode="External"/><Relationship Id="rId5" Type="http://schemas.openxmlformats.org/officeDocument/2006/relationships/hyperlink" Target="http://commons.wikimedia.org/wiki/File:Zeus_Bithynia_Nicomedia.jpg" TargetMode="External"/><Relationship Id="rId4" Type="http://schemas.openxmlformats.org/officeDocument/2006/relationships/image" Target="../media/image9.jpg"/><Relationship Id="rId9"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http://commons.wikimedia.org/wiki/File:GrLangPrehistory.jpg" TargetMode="Externa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hyperlink" Target="http://commons.wikimedia.org/wiki/File:Homeros_MFA_Munich_272.jpg" TargetMode="Externa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50000"/>
                <a:satMod val="340000"/>
                <a:lumMod val="40000"/>
              </a:schemeClr>
              <a:schemeClr val="bg2">
                <a:tint val="92000"/>
                <a:shade val="94000"/>
                <a:hueMod val="110000"/>
                <a:satMod val="236000"/>
                <a:lumMod val="120000"/>
              </a:schemeClr>
            </a:duotone>
            <a:extLst>
              <a:ext uri="{BEBA8EAE-BF5A-486C-A8C5-ECC9F3942E4B}">
                <a14:imgProps xmlns:a14="http://schemas.microsoft.com/office/drawing/2010/main">
                  <a14:imgLayer r:embed="rId3">
                    <a14:imgEffect>
                      <a14:artisticPhotocopy/>
                    </a14:imgEffect>
                    <a14:imgEffect>
                      <a14:brightnessContrast bright="20000" contrast="40000"/>
                    </a14:imgEffect>
                  </a14:imgLayer>
                </a14:imgProps>
              </a:ext>
            </a:extLst>
          </a:blip>
          <a:stretch/>
        </a:blipFill>
        <a:effectLst/>
      </p:bgPr>
    </p:bg>
    <p:spTree>
      <p:nvGrpSpPr>
        <p:cNvPr id="1" name=""/>
        <p:cNvGrpSpPr/>
        <p:nvPr/>
      </p:nvGrpSpPr>
      <p:grpSpPr>
        <a:xfrm>
          <a:off x="0" y="0"/>
          <a:ext cx="0" cy="0"/>
          <a:chOff x="0" y="0"/>
          <a:chExt cx="0" cy="0"/>
        </a:xfrm>
      </p:grpSpPr>
      <p:graphicFrame>
        <p:nvGraphicFramePr>
          <p:cNvPr id="6" name="Tabulka 5"/>
          <p:cNvGraphicFramePr>
            <a:graphicFrameLocks noGrp="1"/>
          </p:cNvGraphicFramePr>
          <p:nvPr>
            <p:extLst>
              <p:ext uri="{D42A27DB-BD31-4B8C-83A1-F6EECF244321}">
                <p14:modId xmlns:p14="http://schemas.microsoft.com/office/powerpoint/2010/main" val="1507575576"/>
              </p:ext>
            </p:extLst>
          </p:nvPr>
        </p:nvGraphicFramePr>
        <p:xfrm>
          <a:off x="467544" y="1794389"/>
          <a:ext cx="8136904" cy="4826190"/>
        </p:xfrm>
        <a:graphic>
          <a:graphicData uri="http://schemas.openxmlformats.org/drawingml/2006/table">
            <a:tbl>
              <a:tblPr firstRow="1" bandRow="1">
                <a:effectLst/>
                <a:tableStyleId>{5940675A-B579-460E-94D1-54222C63F5DA}</a:tableStyleId>
              </a:tblPr>
              <a:tblGrid>
                <a:gridCol w="1729380"/>
                <a:gridCol w="6407524"/>
              </a:tblGrid>
              <a:tr h="508075">
                <a:tc>
                  <a:txBody>
                    <a:bodyPr/>
                    <a:lstStyle/>
                    <a:p>
                      <a:pPr algn="l"/>
                      <a:r>
                        <a:rPr lang="cs-CZ" sz="1700" b="1" baseline="0" dirty="0" smtClean="0">
                          <a:solidFill>
                            <a:schemeClr val="accent5">
                              <a:lumMod val="50000"/>
                            </a:schemeClr>
                          </a:solidFill>
                          <a:latin typeface="Arial" pitchFamily="34" charset="0"/>
                          <a:cs typeface="Arial" pitchFamily="34" charset="0"/>
                        </a:rPr>
                        <a:t>Název</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cs-CZ" sz="1800" b="1" dirty="0" smtClean="0">
                          <a:solidFill>
                            <a:schemeClr val="accent5">
                              <a:lumMod val="50000"/>
                            </a:schemeClr>
                          </a:solidFill>
                          <a:latin typeface="Arial" pitchFamily="34" charset="0"/>
                          <a:cs typeface="Arial" pitchFamily="34" charset="0"/>
                        </a:rPr>
                        <a:t>Homérské Řecko</a:t>
                      </a:r>
                      <a:endParaRPr lang="cs-CZ" sz="1700" b="1" baseline="0" dirty="0" smtClean="0">
                        <a:solidFill>
                          <a:schemeClr val="accent5">
                            <a:lumMod val="50000"/>
                          </a:schemeClr>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86563">
                <a:tc>
                  <a:txBody>
                    <a:bodyPr/>
                    <a:lstStyle/>
                    <a:p>
                      <a:pPr algn="l"/>
                      <a:r>
                        <a:rPr lang="cs-CZ" sz="1700" b="1" baseline="0" dirty="0" smtClean="0">
                          <a:solidFill>
                            <a:schemeClr val="accent5">
                              <a:lumMod val="50000"/>
                            </a:schemeClr>
                          </a:solidFill>
                          <a:latin typeface="Arial" pitchFamily="34" charset="0"/>
                          <a:cs typeface="Arial" pitchFamily="34" charset="0"/>
                        </a:rPr>
                        <a:t>Předmět, ročník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cs-CZ" sz="1700" b="1" baseline="0" dirty="0" smtClean="0">
                          <a:solidFill>
                            <a:schemeClr val="accent5">
                              <a:lumMod val="50000"/>
                            </a:schemeClr>
                          </a:solidFill>
                          <a:latin typeface="Arial" pitchFamily="34" charset="0"/>
                          <a:cs typeface="Arial" pitchFamily="34" charset="0"/>
                        </a:rPr>
                        <a:t>Dějepis, prima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86563">
                <a:tc>
                  <a:txBody>
                    <a:bodyPr/>
                    <a:lstStyle/>
                    <a:p>
                      <a:pPr algn="l"/>
                      <a:r>
                        <a:rPr lang="cs-CZ" sz="1700" b="1" baseline="0" dirty="0" smtClean="0">
                          <a:solidFill>
                            <a:schemeClr val="accent5">
                              <a:lumMod val="50000"/>
                            </a:schemeClr>
                          </a:solidFill>
                          <a:latin typeface="Arial" pitchFamily="34" charset="0"/>
                          <a:cs typeface="Arial" pitchFamily="34" charset="0"/>
                        </a:rPr>
                        <a:t>Tematická oblast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cs-CZ" sz="1700" b="1" baseline="0" dirty="0" smtClean="0">
                          <a:solidFill>
                            <a:schemeClr val="accent5">
                              <a:lumMod val="50000"/>
                            </a:schemeClr>
                          </a:solidFill>
                          <a:latin typeface="Arial" pitchFamily="34" charset="0"/>
                          <a:cs typeface="Arial" pitchFamily="34" charset="0"/>
                        </a:rPr>
                        <a:t>Starověké Řecko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97863">
                <a:tc>
                  <a:txBody>
                    <a:bodyPr/>
                    <a:lstStyle/>
                    <a:p>
                      <a:r>
                        <a:rPr lang="cs-CZ" sz="1700" b="1" dirty="0" smtClean="0">
                          <a:solidFill>
                            <a:schemeClr val="accent5">
                              <a:lumMod val="50000"/>
                            </a:schemeClr>
                          </a:solidFill>
                          <a:latin typeface="Arial" pitchFamily="34" charset="0"/>
                          <a:cs typeface="Arial" pitchFamily="34" charset="0"/>
                        </a:rPr>
                        <a:t>Anotace</a:t>
                      </a:r>
                      <a:endParaRPr lang="cs-CZ" sz="1700" b="1" dirty="0">
                        <a:solidFill>
                          <a:schemeClr val="accent5">
                            <a:lumMod val="50000"/>
                          </a:schemeClr>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cs-CZ" sz="1700" b="0" dirty="0" smtClean="0">
                          <a:solidFill>
                            <a:schemeClr val="accent5">
                              <a:lumMod val="50000"/>
                            </a:schemeClr>
                          </a:solidFill>
                          <a:latin typeface="Arial" pitchFamily="34" charset="0"/>
                          <a:cs typeface="Arial" pitchFamily="34" charset="0"/>
                        </a:rPr>
                        <a:t>Jedná se o prezentaci s výkladem, obrázky a úkoly. </a:t>
                      </a:r>
                      <a:endParaRPr lang="cs-CZ" sz="1700" b="0" dirty="0">
                        <a:solidFill>
                          <a:schemeClr val="accent5">
                            <a:lumMod val="50000"/>
                          </a:schemeClr>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97863">
                <a:tc>
                  <a:txBody>
                    <a:bodyPr/>
                    <a:lstStyle/>
                    <a:p>
                      <a:r>
                        <a:rPr lang="cs-CZ" sz="1700" b="1" dirty="0" smtClean="0">
                          <a:solidFill>
                            <a:schemeClr val="accent5">
                              <a:lumMod val="50000"/>
                            </a:schemeClr>
                          </a:solidFill>
                          <a:latin typeface="Arial" pitchFamily="34" charset="0"/>
                          <a:cs typeface="Arial" pitchFamily="34" charset="0"/>
                        </a:rPr>
                        <a:t>Klíčová</a:t>
                      </a:r>
                      <a:r>
                        <a:rPr lang="cs-CZ" sz="1700" b="1" baseline="0" dirty="0" smtClean="0">
                          <a:solidFill>
                            <a:schemeClr val="accent5">
                              <a:lumMod val="50000"/>
                            </a:schemeClr>
                          </a:solidFill>
                          <a:latin typeface="Arial" pitchFamily="34" charset="0"/>
                          <a:cs typeface="Arial" pitchFamily="34" charset="0"/>
                        </a:rPr>
                        <a:t> slova</a:t>
                      </a:r>
                      <a:endParaRPr lang="cs-CZ" sz="1700" b="1" dirty="0" smtClean="0">
                        <a:solidFill>
                          <a:schemeClr val="accent5">
                            <a:lumMod val="50000"/>
                          </a:schemeClr>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cs-CZ" sz="1700" b="0" dirty="0" smtClean="0">
                          <a:solidFill>
                            <a:schemeClr val="accent5">
                              <a:lumMod val="50000"/>
                            </a:schemeClr>
                          </a:solidFill>
                          <a:latin typeface="Arial" pitchFamily="34" charset="0"/>
                          <a:cs typeface="Arial" pitchFamily="34" charset="0"/>
                        </a:rPr>
                        <a:t>kolonizace, aristokracie, epos, Trojská válka, polyteismus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97863">
                <a:tc>
                  <a:txBody>
                    <a:bodyPr/>
                    <a:lstStyle/>
                    <a:p>
                      <a:r>
                        <a:rPr lang="cs-CZ" sz="1700" b="1" dirty="0" smtClean="0">
                          <a:solidFill>
                            <a:schemeClr val="accent5">
                              <a:lumMod val="50000"/>
                            </a:schemeClr>
                          </a:solidFill>
                          <a:latin typeface="Arial" pitchFamily="34" charset="0"/>
                          <a:cs typeface="Arial" pitchFamily="34" charset="0"/>
                        </a:rPr>
                        <a:t>Autor</a:t>
                      </a:r>
                      <a:endParaRPr lang="cs-CZ" sz="1700" b="1" dirty="0">
                        <a:solidFill>
                          <a:schemeClr val="accent5">
                            <a:lumMod val="50000"/>
                          </a:schemeClr>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cs-CZ" sz="1700" b="0" dirty="0" smtClean="0">
                          <a:solidFill>
                            <a:schemeClr val="accent5">
                              <a:lumMod val="50000"/>
                            </a:schemeClr>
                          </a:solidFill>
                          <a:latin typeface="Arial" pitchFamily="34" charset="0"/>
                          <a:cs typeface="Arial" pitchFamily="34" charset="0"/>
                        </a:rPr>
                        <a:t>Mgr. Lucie</a:t>
                      </a:r>
                      <a:r>
                        <a:rPr lang="cs-CZ" sz="1700" b="0" baseline="0" dirty="0" smtClean="0">
                          <a:solidFill>
                            <a:schemeClr val="accent5">
                              <a:lumMod val="50000"/>
                            </a:schemeClr>
                          </a:solidFill>
                          <a:latin typeface="Arial" pitchFamily="34" charset="0"/>
                          <a:cs typeface="Arial" pitchFamily="34" charset="0"/>
                        </a:rPr>
                        <a:t> </a:t>
                      </a:r>
                      <a:r>
                        <a:rPr lang="cs-CZ" sz="1700" b="0" baseline="0" dirty="0" err="1" smtClean="0">
                          <a:solidFill>
                            <a:schemeClr val="accent5">
                              <a:lumMod val="50000"/>
                            </a:schemeClr>
                          </a:solidFill>
                          <a:latin typeface="Arial" pitchFamily="34" charset="0"/>
                          <a:cs typeface="Arial" pitchFamily="34" charset="0"/>
                        </a:rPr>
                        <a:t>Babišová</a:t>
                      </a:r>
                      <a:endParaRPr lang="cs-CZ" sz="1700" b="0" dirty="0">
                        <a:solidFill>
                          <a:schemeClr val="accent5">
                            <a:lumMod val="50000"/>
                          </a:schemeClr>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97863">
                <a:tc>
                  <a:txBody>
                    <a:bodyPr/>
                    <a:lstStyle/>
                    <a:p>
                      <a:r>
                        <a:rPr lang="cs-CZ" sz="1700" b="1" dirty="0" smtClean="0">
                          <a:solidFill>
                            <a:schemeClr val="accent5">
                              <a:lumMod val="50000"/>
                            </a:schemeClr>
                          </a:solidFill>
                          <a:latin typeface="Arial" pitchFamily="34" charset="0"/>
                          <a:cs typeface="Arial" pitchFamily="34" charset="0"/>
                        </a:rPr>
                        <a:t>Datum</a:t>
                      </a:r>
                      <a:endParaRPr lang="cs-CZ" sz="1700" b="1" dirty="0">
                        <a:solidFill>
                          <a:schemeClr val="accent5">
                            <a:lumMod val="50000"/>
                          </a:schemeClr>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cs-CZ" sz="1700" b="0" dirty="0" smtClean="0">
                          <a:solidFill>
                            <a:schemeClr val="accent5">
                              <a:lumMod val="50000"/>
                            </a:schemeClr>
                          </a:solidFill>
                          <a:latin typeface="Arial" pitchFamily="34" charset="0"/>
                          <a:cs typeface="Arial" pitchFamily="34" charset="0"/>
                        </a:rPr>
                        <a:t>5. 2. 2013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97863">
                <a:tc>
                  <a:txBody>
                    <a:bodyPr/>
                    <a:lstStyle/>
                    <a:p>
                      <a:r>
                        <a:rPr lang="cs-CZ" sz="1700" b="1" dirty="0" smtClean="0">
                          <a:solidFill>
                            <a:schemeClr val="accent5">
                              <a:lumMod val="50000"/>
                            </a:schemeClr>
                          </a:solidFill>
                          <a:latin typeface="Arial" pitchFamily="34" charset="0"/>
                          <a:cs typeface="Arial" pitchFamily="34" charset="0"/>
                        </a:rPr>
                        <a:t>Škola</a:t>
                      </a:r>
                      <a:endParaRPr lang="cs-CZ" sz="1700" b="1" dirty="0">
                        <a:solidFill>
                          <a:schemeClr val="accent5">
                            <a:lumMod val="50000"/>
                          </a:schemeClr>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cs-CZ" sz="1700" b="0" dirty="0" smtClean="0">
                          <a:solidFill>
                            <a:schemeClr val="accent5">
                              <a:lumMod val="50000"/>
                            </a:schemeClr>
                          </a:solidFill>
                          <a:latin typeface="Arial" pitchFamily="34" charset="0"/>
                          <a:cs typeface="Arial" pitchFamily="34" charset="0"/>
                        </a:rPr>
                        <a:t>Gymnázium Jana Opletala, Litovel, Opletalova 189</a:t>
                      </a:r>
                      <a:endParaRPr lang="cs-CZ" sz="1700" b="0" dirty="0">
                        <a:solidFill>
                          <a:schemeClr val="accent5">
                            <a:lumMod val="50000"/>
                          </a:schemeClr>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86563">
                <a:tc>
                  <a:txBody>
                    <a:bodyPr/>
                    <a:lstStyle/>
                    <a:p>
                      <a:r>
                        <a:rPr lang="cs-CZ" sz="1700" b="1" dirty="0" smtClean="0">
                          <a:solidFill>
                            <a:schemeClr val="accent5">
                              <a:lumMod val="50000"/>
                            </a:schemeClr>
                          </a:solidFill>
                          <a:latin typeface="Arial" pitchFamily="34" charset="0"/>
                          <a:cs typeface="Arial" pitchFamily="34" charset="0"/>
                        </a:rPr>
                        <a:t>Projekt</a:t>
                      </a:r>
                      <a:endParaRPr lang="cs-CZ" sz="1700" b="1" dirty="0">
                        <a:solidFill>
                          <a:schemeClr val="accent5">
                            <a:lumMod val="50000"/>
                          </a:schemeClr>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cs-CZ" sz="1700" b="0" dirty="0" smtClean="0">
                          <a:solidFill>
                            <a:schemeClr val="accent5">
                              <a:lumMod val="50000"/>
                            </a:schemeClr>
                          </a:solidFill>
                          <a:latin typeface="Arial" pitchFamily="34" charset="0"/>
                          <a:cs typeface="Arial" pitchFamily="34" charset="0"/>
                        </a:rPr>
                        <a:t>EU peníze středním školám, </a:t>
                      </a:r>
                      <a:r>
                        <a:rPr lang="cs-CZ" sz="1700" b="0" dirty="0" err="1" smtClean="0">
                          <a:solidFill>
                            <a:schemeClr val="accent5">
                              <a:lumMod val="50000"/>
                            </a:schemeClr>
                          </a:solidFill>
                          <a:latin typeface="Arial" pitchFamily="34" charset="0"/>
                          <a:cs typeface="Arial" pitchFamily="34" charset="0"/>
                        </a:rPr>
                        <a:t>reg</a:t>
                      </a:r>
                      <a:r>
                        <a:rPr lang="cs-CZ" sz="1700" b="0" dirty="0" smtClean="0">
                          <a:solidFill>
                            <a:schemeClr val="accent5">
                              <a:lumMod val="50000"/>
                            </a:schemeClr>
                          </a:solidFill>
                          <a:latin typeface="Arial" pitchFamily="34" charset="0"/>
                          <a:cs typeface="Arial" pitchFamily="34" charset="0"/>
                        </a:rPr>
                        <a:t>. č.: CZ.1.07/1.5.00/34.0221</a:t>
                      </a:r>
                    </a:p>
                    <a:p>
                      <a:endParaRPr lang="cs-CZ" sz="1700" b="0" dirty="0">
                        <a:solidFill>
                          <a:schemeClr val="accent5">
                            <a:lumMod val="50000"/>
                          </a:schemeClr>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2" name="Nadpis 1"/>
          <p:cNvSpPr>
            <a:spLocks noGrp="1"/>
          </p:cNvSpPr>
          <p:nvPr>
            <p:ph type="ctrTitle"/>
          </p:nvPr>
        </p:nvSpPr>
        <p:spPr>
          <a:xfrm>
            <a:off x="395536" y="188482"/>
            <a:ext cx="8062912" cy="1470025"/>
          </a:xfrm>
        </p:spPr>
        <p:txBody>
          <a:bodyPr>
            <a:normAutofit/>
          </a:bodyPr>
          <a:lstStyle/>
          <a:p>
            <a:endParaRPr lang="cs-CZ" sz="3600" b="1" dirty="0">
              <a:solidFill>
                <a:schemeClr val="accent5">
                  <a:lumMod val="50000"/>
                </a:schemeClr>
              </a:solidFill>
              <a:effectLst/>
            </a:endParaRPr>
          </a:p>
        </p:txBody>
      </p:sp>
      <p:pic>
        <p:nvPicPr>
          <p:cNvPr id="5" name="Obrázek 4"/>
          <p:cNvPicPr>
            <a:picLocks noChangeAspect="1"/>
          </p:cNvPicPr>
          <p:nvPr/>
        </p:nvPicPr>
        <p:blipFill>
          <a:blip r:embed="rId4">
            <a:extLst>
              <a:ext uri="{BEBA8EAE-BF5A-486C-A8C5-ECC9F3942E4B}">
                <a14:imgProps xmlns:a14="http://schemas.microsoft.com/office/drawing/2010/main">
                  <a14:imgLayer r:embed="rId5">
                    <a14:imgEffect>
                      <a14:colorTemperature colorTemp="66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395536" y="404663"/>
            <a:ext cx="8280920" cy="1363739"/>
          </a:xfrm>
          <a:prstGeom prst="rect">
            <a:avLst/>
          </a:prstGeom>
          <a:solidFill>
            <a:srgbClr val="F6AD5C"/>
          </a:solidFill>
          <a:effectLst>
            <a:outerShdw blurRad="50800" dist="50800" dir="5400000" algn="ctr" rotWithShape="0">
              <a:srgbClr val="F7A731"/>
            </a:outerShdw>
          </a:effectLst>
          <a:scene3d>
            <a:camera prst="orthographicFront"/>
            <a:lightRig rig="threePt" dir="t"/>
          </a:scene3d>
          <a:sp3d extrusionH="76200" contourW="12700">
            <a:extrusionClr>
              <a:schemeClr val="accent5"/>
            </a:extrusionClr>
            <a:contourClr>
              <a:schemeClr val="accent5">
                <a:lumMod val="75000"/>
              </a:schemeClr>
            </a:contourClr>
          </a:sp3d>
        </p:spPr>
      </p:pic>
    </p:spTree>
    <p:extLst>
      <p:ext uri="{BB962C8B-B14F-4D97-AF65-F5344CB8AC3E}">
        <p14:creationId xmlns:p14="http://schemas.microsoft.com/office/powerpoint/2010/main" val="26844974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50000"/>
                <a:satMod val="340000"/>
                <a:lumMod val="40000"/>
              </a:schemeClr>
              <a:schemeClr val="bg2">
                <a:tint val="92000"/>
                <a:shade val="94000"/>
                <a:hueMod val="110000"/>
                <a:satMod val="236000"/>
                <a:lumMod val="120000"/>
              </a:schemeClr>
            </a:duotone>
            <a:extLst>
              <a:ext uri="{BEBA8EAE-BF5A-486C-A8C5-ECC9F3942E4B}">
                <a14:imgProps xmlns:a14="http://schemas.microsoft.com/office/drawing/2010/main">
                  <a14:imgLayer r:embed="rId3">
                    <a14:imgEffect>
                      <a14:artisticPhotocopy/>
                    </a14:imgEffect>
                    <a14:imgEffect>
                      <a14:brightnessContrast bright="20000" contrast="40000"/>
                    </a14:imgEffect>
                  </a14:imgLayer>
                </a14:imgProps>
              </a:ext>
            </a:extLst>
          </a:blip>
          <a:stretch/>
        </a:blipFill>
        <a:effectLst/>
      </p:bgPr>
    </p:bg>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11967" y="2160056"/>
            <a:ext cx="2347865" cy="3130488"/>
          </a:xfrm>
        </p:spPr>
      </p:pic>
      <p:sp>
        <p:nvSpPr>
          <p:cNvPr id="3" name="Nadpis 2"/>
          <p:cNvSpPr>
            <a:spLocks noGrp="1"/>
          </p:cNvSpPr>
          <p:nvPr>
            <p:ph type="title"/>
          </p:nvPr>
        </p:nvSpPr>
        <p:spPr/>
        <p:txBody>
          <a:bodyPr/>
          <a:lstStyle/>
          <a:p>
            <a:r>
              <a:rPr lang="cs-CZ" dirty="0">
                <a:solidFill>
                  <a:schemeClr val="accent5">
                    <a:lumMod val="50000"/>
                  </a:schemeClr>
                </a:solidFill>
              </a:rPr>
              <a:t>Řečtí bohové</a:t>
            </a:r>
            <a:endParaRPr lang="cs-CZ" dirty="0"/>
          </a:p>
        </p:txBody>
      </p:sp>
      <p:sp>
        <p:nvSpPr>
          <p:cNvPr id="5" name="TextovéPole 4"/>
          <p:cNvSpPr txBox="1"/>
          <p:nvPr/>
        </p:nvSpPr>
        <p:spPr>
          <a:xfrm>
            <a:off x="827584" y="2348880"/>
            <a:ext cx="7560840" cy="5109091"/>
          </a:xfrm>
          <a:prstGeom prst="rect">
            <a:avLst/>
          </a:prstGeom>
          <a:noFill/>
        </p:spPr>
        <p:txBody>
          <a:bodyPr wrap="square" rtlCol="0">
            <a:spAutoFit/>
          </a:bodyPr>
          <a:lstStyle/>
          <a:p>
            <a:endParaRPr lang="cs-CZ" sz="2000" dirty="0" smtClean="0">
              <a:solidFill>
                <a:schemeClr val="accent5">
                  <a:lumMod val="50000"/>
                </a:schemeClr>
              </a:solidFill>
            </a:endParaRPr>
          </a:p>
          <a:p>
            <a:pPr marL="285750" indent="-285750">
              <a:buFont typeface="Arial" pitchFamily="34" charset="0"/>
              <a:buChar char="•"/>
            </a:pPr>
            <a:endParaRPr lang="cs-CZ" sz="2000" dirty="0">
              <a:solidFill>
                <a:schemeClr val="accent5">
                  <a:lumMod val="50000"/>
                </a:schemeClr>
              </a:solidFill>
            </a:endParaRPr>
          </a:p>
          <a:p>
            <a:pPr marL="285750" indent="-285750">
              <a:buFont typeface="Arial" pitchFamily="34" charset="0"/>
              <a:buChar char="•"/>
            </a:pPr>
            <a:endParaRPr lang="cs-CZ" sz="2000" dirty="0" smtClean="0">
              <a:solidFill>
                <a:schemeClr val="accent5">
                  <a:lumMod val="50000"/>
                </a:schemeClr>
              </a:solidFill>
            </a:endParaRPr>
          </a:p>
          <a:p>
            <a:pPr marL="285750" indent="-285750">
              <a:buFont typeface="Arial" pitchFamily="34" charset="0"/>
              <a:buChar char="•"/>
            </a:pPr>
            <a:endParaRPr lang="cs-CZ" sz="2000" dirty="0">
              <a:solidFill>
                <a:schemeClr val="accent5">
                  <a:lumMod val="50000"/>
                </a:schemeClr>
              </a:solidFill>
            </a:endParaRPr>
          </a:p>
          <a:p>
            <a:pPr marL="285750" indent="-285750">
              <a:buFont typeface="Arial" pitchFamily="34" charset="0"/>
              <a:buChar char="•"/>
            </a:pPr>
            <a:endParaRPr lang="cs-CZ" sz="2000" dirty="0" smtClean="0">
              <a:solidFill>
                <a:schemeClr val="accent5">
                  <a:lumMod val="50000"/>
                </a:schemeClr>
              </a:solidFill>
            </a:endParaRPr>
          </a:p>
          <a:p>
            <a:pPr marL="285750" indent="-285750">
              <a:buFont typeface="Arial" pitchFamily="34" charset="0"/>
              <a:buChar char="•"/>
            </a:pPr>
            <a:endParaRPr lang="cs-CZ" sz="2000" dirty="0">
              <a:solidFill>
                <a:schemeClr val="accent5">
                  <a:lumMod val="50000"/>
                </a:schemeClr>
              </a:solidFill>
            </a:endParaRPr>
          </a:p>
          <a:p>
            <a:pPr marL="285750" indent="-285750">
              <a:buFont typeface="Arial" pitchFamily="34" charset="0"/>
              <a:buChar char="•"/>
            </a:pPr>
            <a:endParaRPr lang="cs-CZ" sz="2000" dirty="0" smtClean="0">
              <a:solidFill>
                <a:schemeClr val="accent5">
                  <a:lumMod val="50000"/>
                </a:schemeClr>
              </a:solidFill>
            </a:endParaRPr>
          </a:p>
          <a:p>
            <a:pPr marL="285750" indent="-285750">
              <a:buFont typeface="Arial" pitchFamily="34" charset="0"/>
              <a:buChar char="•"/>
            </a:pPr>
            <a:endParaRPr lang="cs-CZ" sz="2000" dirty="0">
              <a:solidFill>
                <a:schemeClr val="accent5">
                  <a:lumMod val="50000"/>
                </a:schemeClr>
              </a:solidFill>
            </a:endParaRPr>
          </a:p>
          <a:p>
            <a:pPr marL="285750" indent="-285750">
              <a:buFont typeface="Arial" pitchFamily="34" charset="0"/>
              <a:buChar char="•"/>
            </a:pPr>
            <a:endParaRPr lang="cs-CZ" sz="2000" dirty="0" smtClean="0">
              <a:solidFill>
                <a:schemeClr val="accent5">
                  <a:lumMod val="50000"/>
                </a:schemeClr>
              </a:solidFill>
            </a:endParaRPr>
          </a:p>
          <a:p>
            <a:pPr marL="285750" indent="-285750">
              <a:buFont typeface="Arial" pitchFamily="34" charset="0"/>
              <a:buChar char="•"/>
            </a:pPr>
            <a:endParaRPr lang="cs-CZ" sz="2000" dirty="0">
              <a:solidFill>
                <a:schemeClr val="accent5">
                  <a:lumMod val="50000"/>
                </a:schemeClr>
              </a:solidFill>
            </a:endParaRPr>
          </a:p>
          <a:p>
            <a:pPr marL="285750" indent="-285750">
              <a:buFont typeface="Arial" pitchFamily="34" charset="0"/>
              <a:buChar char="•"/>
            </a:pPr>
            <a:endParaRPr lang="cs-CZ" sz="2000" dirty="0" smtClean="0">
              <a:solidFill>
                <a:schemeClr val="accent5">
                  <a:lumMod val="50000"/>
                </a:schemeClr>
              </a:solidFill>
            </a:endParaRPr>
          </a:p>
          <a:p>
            <a:r>
              <a:rPr lang="cs-CZ" sz="1000" dirty="0" smtClean="0">
                <a:solidFill>
                  <a:schemeClr val="accent5">
                    <a:lumMod val="50000"/>
                  </a:schemeClr>
                </a:solidFill>
              </a:rPr>
              <a:t>Zdroj </a:t>
            </a:r>
            <a:r>
              <a:rPr lang="cs-CZ" sz="1000" dirty="0">
                <a:solidFill>
                  <a:schemeClr val="accent5">
                    <a:lumMod val="50000"/>
                  </a:schemeClr>
                </a:solidFill>
              </a:rPr>
              <a:t>Zeus: </a:t>
            </a:r>
            <a:r>
              <a:rPr lang="cs-CZ" sz="1000" b="1" dirty="0">
                <a:solidFill>
                  <a:schemeClr val="accent5">
                    <a:lumMod val="50000"/>
                  </a:schemeClr>
                </a:solidFill>
              </a:rPr>
              <a:t>[cit. 2013-02-05]. Dostupný pod licencí </a:t>
            </a:r>
            <a:r>
              <a:rPr lang="cs-CZ" sz="1000" b="1" dirty="0" err="1">
                <a:solidFill>
                  <a:schemeClr val="accent5">
                    <a:lumMod val="50000"/>
                  </a:schemeClr>
                </a:solidFill>
              </a:rPr>
              <a:t>Creative</a:t>
            </a:r>
            <a:r>
              <a:rPr lang="cs-CZ" sz="1000" b="1" dirty="0">
                <a:solidFill>
                  <a:schemeClr val="accent5">
                    <a:lumMod val="50000"/>
                  </a:schemeClr>
                </a:solidFill>
              </a:rPr>
              <a:t> </a:t>
            </a:r>
            <a:r>
              <a:rPr lang="cs-CZ" sz="1000" b="1" dirty="0" err="1">
                <a:solidFill>
                  <a:schemeClr val="accent5">
                    <a:lumMod val="50000"/>
                  </a:schemeClr>
                </a:solidFill>
              </a:rPr>
              <a:t>Commons</a:t>
            </a:r>
            <a:r>
              <a:rPr lang="cs-CZ" sz="1000" b="1" dirty="0">
                <a:solidFill>
                  <a:schemeClr val="accent5">
                    <a:lumMod val="50000"/>
                  </a:schemeClr>
                </a:solidFill>
              </a:rPr>
              <a:t> na WWW: </a:t>
            </a:r>
            <a:endParaRPr lang="cs-CZ" sz="1000" dirty="0" smtClean="0">
              <a:solidFill>
                <a:schemeClr val="accent5">
                  <a:lumMod val="50000"/>
                </a:schemeClr>
              </a:solidFill>
            </a:endParaRPr>
          </a:p>
          <a:p>
            <a:r>
              <a:rPr lang="cs-CZ" sz="1000" dirty="0" smtClean="0">
                <a:solidFill>
                  <a:schemeClr val="accent5">
                    <a:lumMod val="50000"/>
                  </a:schemeClr>
                </a:solidFill>
                <a:hlinkClick r:id="rId5"/>
              </a:rPr>
              <a:t>http</a:t>
            </a:r>
            <a:r>
              <a:rPr lang="cs-CZ" sz="1000" dirty="0">
                <a:solidFill>
                  <a:schemeClr val="accent5">
                    <a:lumMod val="50000"/>
                  </a:schemeClr>
                </a:solidFill>
                <a:hlinkClick r:id="rId5"/>
              </a:rPr>
              <a:t>://</a:t>
            </a:r>
            <a:r>
              <a:rPr lang="cs-CZ" sz="1000" dirty="0" smtClean="0">
                <a:solidFill>
                  <a:schemeClr val="accent5">
                    <a:lumMod val="50000"/>
                  </a:schemeClr>
                </a:solidFill>
                <a:hlinkClick r:id="rId5"/>
              </a:rPr>
              <a:t>commons.wikimedia.org/wiki/File:Zeus_Bithynia_Nicomedia.jpg</a:t>
            </a:r>
            <a:endParaRPr lang="cs-CZ" sz="1000" dirty="0" smtClean="0">
              <a:solidFill>
                <a:schemeClr val="accent5">
                  <a:lumMod val="50000"/>
                </a:schemeClr>
              </a:solidFill>
            </a:endParaRPr>
          </a:p>
          <a:p>
            <a:r>
              <a:rPr lang="cs-CZ" sz="1000" dirty="0" smtClean="0">
                <a:solidFill>
                  <a:schemeClr val="accent5">
                    <a:lumMod val="50000"/>
                  </a:schemeClr>
                </a:solidFill>
              </a:rPr>
              <a:t>Zdroj </a:t>
            </a:r>
            <a:r>
              <a:rPr lang="cs-CZ" sz="1000" dirty="0" err="1" smtClean="0">
                <a:solidFill>
                  <a:schemeClr val="accent5">
                    <a:lumMod val="50000"/>
                  </a:schemeClr>
                </a:solidFill>
              </a:rPr>
              <a:t>Athena</a:t>
            </a:r>
            <a:r>
              <a:rPr lang="cs-CZ" sz="1000" dirty="0">
                <a:solidFill>
                  <a:schemeClr val="accent5">
                    <a:lumMod val="50000"/>
                  </a:schemeClr>
                </a:solidFill>
              </a:rPr>
              <a:t>: </a:t>
            </a:r>
            <a:r>
              <a:rPr lang="cs-CZ" sz="1000" b="1" dirty="0">
                <a:solidFill>
                  <a:schemeClr val="accent5">
                    <a:lumMod val="50000"/>
                  </a:schemeClr>
                </a:solidFill>
              </a:rPr>
              <a:t>[cit. 2013-02-05]. Dostupný pod licencí </a:t>
            </a:r>
            <a:r>
              <a:rPr lang="cs-CZ" sz="1000" b="1" dirty="0" err="1">
                <a:solidFill>
                  <a:schemeClr val="accent5">
                    <a:lumMod val="50000"/>
                  </a:schemeClr>
                </a:solidFill>
              </a:rPr>
              <a:t>Creative</a:t>
            </a:r>
            <a:r>
              <a:rPr lang="cs-CZ" sz="1000" b="1" dirty="0">
                <a:solidFill>
                  <a:schemeClr val="accent5">
                    <a:lumMod val="50000"/>
                  </a:schemeClr>
                </a:solidFill>
              </a:rPr>
              <a:t> </a:t>
            </a:r>
            <a:r>
              <a:rPr lang="cs-CZ" sz="1000" b="1" dirty="0" err="1">
                <a:solidFill>
                  <a:schemeClr val="accent5">
                    <a:lumMod val="50000"/>
                  </a:schemeClr>
                </a:solidFill>
              </a:rPr>
              <a:t>Commons</a:t>
            </a:r>
            <a:r>
              <a:rPr lang="cs-CZ" sz="1000" b="1" dirty="0">
                <a:solidFill>
                  <a:schemeClr val="accent5">
                    <a:lumMod val="50000"/>
                  </a:schemeClr>
                </a:solidFill>
              </a:rPr>
              <a:t> na WWW: </a:t>
            </a:r>
            <a:endParaRPr lang="cs-CZ" sz="1000" dirty="0" smtClean="0">
              <a:solidFill>
                <a:schemeClr val="accent5">
                  <a:lumMod val="50000"/>
                </a:schemeClr>
              </a:solidFill>
            </a:endParaRPr>
          </a:p>
          <a:p>
            <a:r>
              <a:rPr lang="cs-CZ" sz="1000" dirty="0" smtClean="0">
                <a:solidFill>
                  <a:schemeClr val="accent5">
                    <a:lumMod val="50000"/>
                  </a:schemeClr>
                </a:solidFill>
                <a:hlinkClick r:id="rId6"/>
              </a:rPr>
              <a:t>http</a:t>
            </a:r>
            <a:r>
              <a:rPr lang="cs-CZ" sz="1000" dirty="0">
                <a:solidFill>
                  <a:schemeClr val="accent5">
                    <a:lumMod val="50000"/>
                  </a:schemeClr>
                </a:solidFill>
                <a:hlinkClick r:id="rId6"/>
              </a:rPr>
              <a:t>://</a:t>
            </a:r>
            <a:r>
              <a:rPr lang="cs-CZ" sz="1000" dirty="0" smtClean="0">
                <a:solidFill>
                  <a:schemeClr val="accent5">
                    <a:lumMod val="50000"/>
                  </a:schemeClr>
                </a:solidFill>
                <a:hlinkClick r:id="rId6"/>
              </a:rPr>
              <a:t>commons.wikimedia.org/wiki/File%3AAthena_Parthenos_Harpers.png</a:t>
            </a:r>
            <a:endParaRPr lang="cs-CZ" sz="1000" dirty="0" smtClean="0">
              <a:solidFill>
                <a:schemeClr val="accent5">
                  <a:lumMod val="50000"/>
                </a:schemeClr>
              </a:solidFill>
            </a:endParaRPr>
          </a:p>
          <a:p>
            <a:r>
              <a:rPr lang="cs-CZ" sz="1000" dirty="0" smtClean="0">
                <a:solidFill>
                  <a:schemeClr val="accent5">
                    <a:lumMod val="50000"/>
                  </a:schemeClr>
                </a:solidFill>
              </a:rPr>
              <a:t>Zdroj </a:t>
            </a:r>
            <a:r>
              <a:rPr lang="cs-CZ" sz="1000" dirty="0">
                <a:solidFill>
                  <a:schemeClr val="accent5">
                    <a:lumMod val="50000"/>
                  </a:schemeClr>
                </a:solidFill>
              </a:rPr>
              <a:t>Poseidon</a:t>
            </a:r>
            <a:r>
              <a:rPr lang="cs-CZ" sz="1000" dirty="0" smtClean="0">
                <a:solidFill>
                  <a:schemeClr val="accent5">
                    <a:lumMod val="50000"/>
                  </a:schemeClr>
                </a:solidFill>
              </a:rPr>
              <a:t>: </a:t>
            </a:r>
            <a:r>
              <a:rPr lang="cs-CZ" sz="1000" b="1" dirty="0">
                <a:solidFill>
                  <a:schemeClr val="accent5">
                    <a:lumMod val="50000"/>
                  </a:schemeClr>
                </a:solidFill>
              </a:rPr>
              <a:t>[cit. 2013-02-05]. Dostupný pod licencí </a:t>
            </a:r>
            <a:r>
              <a:rPr lang="cs-CZ" sz="1000" b="1" dirty="0" err="1">
                <a:solidFill>
                  <a:schemeClr val="accent5">
                    <a:lumMod val="50000"/>
                  </a:schemeClr>
                </a:solidFill>
              </a:rPr>
              <a:t>Creative</a:t>
            </a:r>
            <a:r>
              <a:rPr lang="cs-CZ" sz="1000" b="1" dirty="0">
                <a:solidFill>
                  <a:schemeClr val="accent5">
                    <a:lumMod val="50000"/>
                  </a:schemeClr>
                </a:solidFill>
              </a:rPr>
              <a:t> </a:t>
            </a:r>
            <a:r>
              <a:rPr lang="cs-CZ" sz="1000" b="1" dirty="0" err="1">
                <a:solidFill>
                  <a:schemeClr val="accent5">
                    <a:lumMod val="50000"/>
                  </a:schemeClr>
                </a:solidFill>
              </a:rPr>
              <a:t>Commons</a:t>
            </a:r>
            <a:r>
              <a:rPr lang="cs-CZ" sz="1000" b="1" dirty="0">
                <a:solidFill>
                  <a:schemeClr val="accent5">
                    <a:lumMod val="50000"/>
                  </a:schemeClr>
                </a:solidFill>
              </a:rPr>
              <a:t> na WWW: </a:t>
            </a:r>
            <a:endParaRPr lang="cs-CZ" sz="1000" dirty="0" smtClean="0">
              <a:solidFill>
                <a:schemeClr val="accent5">
                  <a:lumMod val="50000"/>
                </a:schemeClr>
              </a:solidFill>
            </a:endParaRPr>
          </a:p>
          <a:p>
            <a:r>
              <a:rPr lang="cs-CZ" sz="1000" dirty="0" smtClean="0">
                <a:solidFill>
                  <a:schemeClr val="accent5">
                    <a:lumMod val="50000"/>
                  </a:schemeClr>
                </a:solidFill>
              </a:rPr>
              <a:t> </a:t>
            </a:r>
            <a:r>
              <a:rPr lang="cs-CZ" sz="1000" dirty="0">
                <a:hlinkClick r:id="rId7"/>
              </a:rPr>
              <a:t>http://commons.wikimedia.org/wiki/File:Louvre_neptune_RF3006.jpg</a:t>
            </a:r>
            <a:endParaRPr lang="cs-CZ" sz="1000" dirty="0" smtClean="0">
              <a:solidFill>
                <a:schemeClr val="accent5">
                  <a:lumMod val="50000"/>
                </a:schemeClr>
              </a:solidFill>
            </a:endParaRPr>
          </a:p>
          <a:p>
            <a:pPr marL="285750" indent="-285750">
              <a:buFont typeface="Arial" pitchFamily="34" charset="0"/>
              <a:buChar char="•"/>
            </a:pPr>
            <a:endParaRPr lang="cs-CZ" sz="2000" dirty="0" smtClean="0">
              <a:solidFill>
                <a:schemeClr val="accent5">
                  <a:lumMod val="50000"/>
                </a:schemeClr>
              </a:solidFill>
            </a:endParaRPr>
          </a:p>
          <a:p>
            <a:pPr marL="285750" indent="-285750">
              <a:buFont typeface="Arial" pitchFamily="34" charset="0"/>
              <a:buChar char="•"/>
            </a:pPr>
            <a:endParaRPr lang="cs-CZ" dirty="0">
              <a:solidFill>
                <a:schemeClr val="accent5">
                  <a:lumMod val="50000"/>
                </a:schemeClr>
              </a:solidFill>
            </a:endParaRPr>
          </a:p>
        </p:txBody>
      </p:sp>
      <p:pic>
        <p:nvPicPr>
          <p:cNvPr id="6" name="Obrázek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67225" y="2172808"/>
            <a:ext cx="2305501" cy="3166328"/>
          </a:xfrm>
          <a:prstGeom prst="rect">
            <a:avLst/>
          </a:prstGeom>
        </p:spPr>
      </p:pic>
      <p:pic>
        <p:nvPicPr>
          <p:cNvPr id="7" name="Obrázek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56176" y="2221400"/>
            <a:ext cx="2278159" cy="3069144"/>
          </a:xfrm>
          <a:prstGeom prst="rect">
            <a:avLst/>
          </a:prstGeom>
        </p:spPr>
      </p:pic>
    </p:spTree>
    <p:extLst>
      <p:ext uri="{BB962C8B-B14F-4D97-AF65-F5344CB8AC3E}">
        <p14:creationId xmlns:p14="http://schemas.microsoft.com/office/powerpoint/2010/main" val="658250969"/>
      </p:ext>
    </p:extLst>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50000"/>
                <a:satMod val="340000"/>
                <a:lumMod val="40000"/>
              </a:schemeClr>
              <a:schemeClr val="bg2">
                <a:tint val="92000"/>
                <a:shade val="94000"/>
                <a:hueMod val="110000"/>
                <a:satMod val="236000"/>
                <a:lumMod val="120000"/>
              </a:schemeClr>
            </a:duotone>
            <a:extLst>
              <a:ext uri="{BEBA8EAE-BF5A-486C-A8C5-ECC9F3942E4B}">
                <a14:imgProps xmlns:a14="http://schemas.microsoft.com/office/drawing/2010/main">
                  <a14:imgLayer r:embed="rId3">
                    <a14:imgEffect>
                      <a14:artisticPhotocopy/>
                    </a14:imgEffect>
                    <a14:imgEffect>
                      <a14:brightnessContrast bright="20000" contrast="40000"/>
                    </a14:imgEffect>
                  </a14:imgLayer>
                </a14:imgProps>
              </a:ext>
            </a:extLst>
          </a:blip>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249057" y="188640"/>
            <a:ext cx="8229600" cy="1399032"/>
          </a:xfrm>
        </p:spPr>
        <p:txBody>
          <a:bodyPr/>
          <a:lstStyle/>
          <a:p>
            <a:r>
              <a:rPr lang="cs-CZ" dirty="0" smtClean="0">
                <a:solidFill>
                  <a:schemeClr val="accent5">
                    <a:lumMod val="50000"/>
                  </a:schemeClr>
                </a:solidFill>
              </a:rPr>
              <a:t>Úkoly</a:t>
            </a:r>
            <a:endParaRPr lang="cs-CZ" dirty="0">
              <a:solidFill>
                <a:schemeClr val="accent5">
                  <a:lumMod val="50000"/>
                </a:schemeClr>
              </a:solidFill>
            </a:endParaRPr>
          </a:p>
        </p:txBody>
      </p:sp>
      <p:sp>
        <p:nvSpPr>
          <p:cNvPr id="55" name="TextovéPole 54"/>
          <p:cNvSpPr txBox="1"/>
          <p:nvPr/>
        </p:nvSpPr>
        <p:spPr>
          <a:xfrm>
            <a:off x="827584" y="2348880"/>
            <a:ext cx="7560840" cy="2831544"/>
          </a:xfrm>
          <a:prstGeom prst="rect">
            <a:avLst/>
          </a:prstGeom>
          <a:noFill/>
        </p:spPr>
        <p:txBody>
          <a:bodyPr wrap="square" rtlCol="0">
            <a:spAutoFit/>
          </a:bodyPr>
          <a:lstStyle/>
          <a:p>
            <a:pPr marL="285750" indent="-285750">
              <a:buFont typeface="Arial" pitchFamily="34" charset="0"/>
              <a:buChar char="•"/>
            </a:pPr>
            <a:r>
              <a:rPr lang="cs-CZ" sz="2000" dirty="0" smtClean="0">
                <a:solidFill>
                  <a:schemeClr val="accent5">
                    <a:lumMod val="50000"/>
                  </a:schemeClr>
                </a:solidFill>
              </a:rPr>
              <a:t>Práce s historickým atlasem: zjisti, kde se nachází </a:t>
            </a:r>
            <a:r>
              <a:rPr lang="cs-CZ" sz="2000" dirty="0" err="1" smtClean="0">
                <a:solidFill>
                  <a:schemeClr val="accent5">
                    <a:lumMod val="50000"/>
                  </a:schemeClr>
                </a:solidFill>
              </a:rPr>
              <a:t>Peloponnés</a:t>
            </a:r>
            <a:r>
              <a:rPr lang="cs-CZ" sz="2000" dirty="0">
                <a:solidFill>
                  <a:schemeClr val="accent5">
                    <a:lumMod val="50000"/>
                  </a:schemeClr>
                </a:solidFill>
              </a:rPr>
              <a:t> </a:t>
            </a:r>
            <a:r>
              <a:rPr lang="cs-CZ" sz="2000" dirty="0" smtClean="0">
                <a:solidFill>
                  <a:schemeClr val="accent5">
                    <a:lumMod val="50000"/>
                  </a:schemeClr>
                </a:solidFill>
              </a:rPr>
              <a:t>a Malá Asie</a:t>
            </a:r>
          </a:p>
          <a:p>
            <a:pPr marL="285750" indent="-285750">
              <a:buFont typeface="Arial" pitchFamily="34" charset="0"/>
              <a:buChar char="•"/>
            </a:pPr>
            <a:r>
              <a:rPr lang="cs-CZ" sz="2000" dirty="0" smtClean="0">
                <a:solidFill>
                  <a:schemeClr val="accent5">
                    <a:lumMod val="50000"/>
                  </a:schemeClr>
                </a:solidFill>
              </a:rPr>
              <a:t>Jak se nazývají kmeny nově přicházející do oblasti Řecka v 11./10. stol. př. n. l.?</a:t>
            </a:r>
          </a:p>
          <a:p>
            <a:pPr marL="285750" indent="-285750">
              <a:buFont typeface="Arial" pitchFamily="34" charset="0"/>
              <a:buChar char="•"/>
            </a:pPr>
            <a:r>
              <a:rPr lang="cs-CZ" sz="2000" dirty="0" smtClean="0">
                <a:solidFill>
                  <a:schemeClr val="accent5">
                    <a:lumMod val="50000"/>
                  </a:schemeClr>
                </a:solidFill>
              </a:rPr>
              <a:t>Vysvětli termín </a:t>
            </a:r>
            <a:r>
              <a:rPr lang="cs-CZ" sz="2000" i="1" dirty="0" smtClean="0">
                <a:solidFill>
                  <a:schemeClr val="accent5">
                    <a:lumMod val="50000"/>
                  </a:schemeClr>
                </a:solidFill>
              </a:rPr>
              <a:t>aristokracie.</a:t>
            </a:r>
            <a:endParaRPr lang="cs-CZ" sz="2000" dirty="0" smtClean="0">
              <a:solidFill>
                <a:schemeClr val="accent5">
                  <a:lumMod val="50000"/>
                </a:schemeClr>
              </a:solidFill>
            </a:endParaRPr>
          </a:p>
          <a:p>
            <a:pPr marL="285750" indent="-285750">
              <a:buFont typeface="Arial" pitchFamily="34" charset="0"/>
              <a:buChar char="•"/>
            </a:pPr>
            <a:r>
              <a:rPr lang="cs-CZ" sz="2000" dirty="0" smtClean="0">
                <a:solidFill>
                  <a:schemeClr val="accent5">
                    <a:lumMod val="50000"/>
                  </a:schemeClr>
                </a:solidFill>
              </a:rPr>
              <a:t>Kdo to byl Homér a jaký skutek je mu přisuzován?</a:t>
            </a:r>
          </a:p>
          <a:p>
            <a:pPr marL="285750" indent="-285750">
              <a:buFont typeface="Arial" pitchFamily="34" charset="0"/>
              <a:buChar char="•"/>
            </a:pPr>
            <a:r>
              <a:rPr lang="cs-CZ" sz="2000" dirty="0" smtClean="0">
                <a:solidFill>
                  <a:schemeClr val="accent5">
                    <a:lumMod val="50000"/>
                  </a:schemeClr>
                </a:solidFill>
              </a:rPr>
              <a:t>Vyjmenuj alespoň pět řeckých bohů a uveď koho ochraňovali.</a:t>
            </a:r>
          </a:p>
          <a:p>
            <a:pPr marL="285750" indent="-285750">
              <a:buFont typeface="Arial" pitchFamily="34" charset="0"/>
              <a:buChar char="•"/>
            </a:pPr>
            <a:endParaRPr lang="cs-CZ" sz="2000" dirty="0" smtClean="0">
              <a:solidFill>
                <a:schemeClr val="accent5">
                  <a:lumMod val="50000"/>
                </a:schemeClr>
              </a:solidFill>
            </a:endParaRPr>
          </a:p>
          <a:p>
            <a:pPr marL="285750" indent="-285750">
              <a:buFont typeface="Arial" pitchFamily="34" charset="0"/>
              <a:buChar char="•"/>
            </a:pPr>
            <a:endParaRPr lang="cs-CZ" dirty="0">
              <a:solidFill>
                <a:schemeClr val="accent5">
                  <a:lumMod val="50000"/>
                </a:schemeClr>
              </a:solidFill>
            </a:endParaRPr>
          </a:p>
        </p:txBody>
      </p:sp>
    </p:spTree>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50000"/>
                <a:satMod val="340000"/>
                <a:lumMod val="40000"/>
              </a:schemeClr>
              <a:schemeClr val="bg2">
                <a:tint val="92000"/>
                <a:shade val="94000"/>
                <a:hueMod val="110000"/>
                <a:satMod val="236000"/>
                <a:lumMod val="120000"/>
              </a:schemeClr>
            </a:duotone>
            <a:extLst>
              <a:ext uri="{BEBA8EAE-BF5A-486C-A8C5-ECC9F3942E4B}">
                <a14:imgProps xmlns:a14="http://schemas.microsoft.com/office/drawing/2010/main">
                  <a14:imgLayer r:embed="rId3">
                    <a14:imgEffect>
                      <a14:artisticPhotocopy/>
                    </a14:imgEffect>
                    <a14:imgEffect>
                      <a14:brightnessContrast bright="20000" contrast="40000"/>
                    </a14:imgEffect>
                  </a14:imgLayer>
                </a14:imgProps>
              </a:ext>
            </a:extLst>
          </a:blip>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5">
                    <a:lumMod val="50000"/>
                  </a:schemeClr>
                </a:solidFill>
              </a:rPr>
              <a:t>Citace</a:t>
            </a:r>
            <a:endParaRPr lang="cs-CZ" dirty="0">
              <a:solidFill>
                <a:schemeClr val="accent5">
                  <a:lumMod val="50000"/>
                </a:schemeClr>
              </a:solidFill>
            </a:endParaRPr>
          </a:p>
        </p:txBody>
      </p:sp>
      <p:sp>
        <p:nvSpPr>
          <p:cNvPr id="4" name="TextovéPole 3"/>
          <p:cNvSpPr txBox="1"/>
          <p:nvPr/>
        </p:nvSpPr>
        <p:spPr>
          <a:xfrm>
            <a:off x="822468" y="2336304"/>
            <a:ext cx="7560840" cy="3231654"/>
          </a:xfrm>
          <a:prstGeom prst="rect">
            <a:avLst/>
          </a:prstGeom>
          <a:noFill/>
        </p:spPr>
        <p:txBody>
          <a:bodyPr wrap="square" rtlCol="0">
            <a:spAutoFit/>
          </a:bodyPr>
          <a:lstStyle/>
          <a:p>
            <a:r>
              <a:rPr lang="cs-CZ" sz="1400" dirty="0">
                <a:solidFill>
                  <a:schemeClr val="accent5">
                    <a:lumMod val="50000"/>
                  </a:schemeClr>
                </a:solidFill>
              </a:rPr>
              <a:t>KUNSTOVÁ, Eliška, Helena MANDELOVÁ a Ilona PAŘÍZKOVÁ. </a:t>
            </a:r>
            <a:r>
              <a:rPr lang="cs-CZ" sz="1400" i="1" dirty="0">
                <a:solidFill>
                  <a:schemeClr val="accent5">
                    <a:lumMod val="50000"/>
                  </a:schemeClr>
                </a:solidFill>
              </a:rPr>
              <a:t>Dějiny pravěku a starověku: dějepis pro 6. ročník základní školy a primu osmiletého gymnázia</a:t>
            </a:r>
            <a:r>
              <a:rPr lang="cs-CZ" sz="1400" dirty="0">
                <a:solidFill>
                  <a:schemeClr val="accent5">
                    <a:lumMod val="50000"/>
                  </a:schemeClr>
                </a:solidFill>
              </a:rPr>
              <a:t>. Vyd. 1. Ilustrace Jan Tichý. Liberec: Dialog. ISBN 80-862-1857-0</a:t>
            </a:r>
            <a:r>
              <a:rPr lang="cs-CZ" sz="1400" dirty="0" smtClean="0">
                <a:solidFill>
                  <a:schemeClr val="accent5">
                    <a:lumMod val="50000"/>
                  </a:schemeClr>
                </a:solidFill>
              </a:rPr>
              <a:t>.</a:t>
            </a:r>
          </a:p>
          <a:p>
            <a:endParaRPr lang="cs-CZ" sz="1400" dirty="0">
              <a:solidFill>
                <a:schemeClr val="accent5">
                  <a:lumMod val="50000"/>
                </a:schemeClr>
              </a:solidFill>
            </a:endParaRPr>
          </a:p>
          <a:p>
            <a:r>
              <a:rPr lang="cs-CZ" sz="1400" dirty="0">
                <a:solidFill>
                  <a:schemeClr val="accent5">
                    <a:lumMod val="50000"/>
                  </a:schemeClr>
                </a:solidFill>
              </a:rPr>
              <a:t>ROBERTS, John M. </a:t>
            </a:r>
            <a:r>
              <a:rPr lang="cs-CZ" sz="1400" i="1" dirty="0">
                <a:solidFill>
                  <a:schemeClr val="accent5">
                    <a:lumMod val="50000"/>
                  </a:schemeClr>
                </a:solidFill>
              </a:rPr>
              <a:t>Ilustrované dějiny světa</a:t>
            </a:r>
            <a:r>
              <a:rPr lang="cs-CZ" sz="1400" dirty="0">
                <a:solidFill>
                  <a:schemeClr val="accent5">
                    <a:lumMod val="50000"/>
                  </a:schemeClr>
                </a:solidFill>
              </a:rPr>
              <a:t>. Vyd. 1. V Praze: Knižní klub, 1999, 191 s. ISBN </a:t>
            </a:r>
            <a:r>
              <a:rPr lang="cs-CZ" sz="1400" dirty="0" smtClean="0">
                <a:solidFill>
                  <a:schemeClr val="accent5">
                    <a:lumMod val="50000"/>
                  </a:schemeClr>
                </a:solidFill>
              </a:rPr>
              <a:t>80-717-6775-1.</a:t>
            </a:r>
          </a:p>
          <a:p>
            <a:endParaRPr lang="cs-CZ" sz="1400" dirty="0">
              <a:solidFill>
                <a:schemeClr val="accent5">
                  <a:lumMod val="50000"/>
                </a:schemeClr>
              </a:solidFill>
            </a:endParaRPr>
          </a:p>
          <a:p>
            <a:r>
              <a:rPr lang="cs-CZ" sz="1400" dirty="0">
                <a:solidFill>
                  <a:schemeClr val="accent5">
                    <a:lumMod val="50000"/>
                  </a:schemeClr>
                </a:solidFill>
              </a:rPr>
              <a:t>RULF, Jan a Veronika VÁLKOVÁ. </a:t>
            </a:r>
            <a:r>
              <a:rPr lang="cs-CZ" sz="1400" i="1" dirty="0">
                <a:solidFill>
                  <a:schemeClr val="accent5">
                    <a:lumMod val="50000"/>
                  </a:schemeClr>
                </a:solidFill>
              </a:rPr>
              <a:t>Dějepis pro 6. ročník základní školy a 1. ročník osmiletého gymnázia</a:t>
            </a:r>
            <a:r>
              <a:rPr lang="cs-CZ" sz="1400" dirty="0">
                <a:solidFill>
                  <a:schemeClr val="accent5">
                    <a:lumMod val="50000"/>
                  </a:schemeClr>
                </a:solidFill>
              </a:rPr>
              <a:t>. 2. vyd. Praha: SPN - pedagogické nakladatelství, 2004, 139 s. ISBN 80-723-5274-1</a:t>
            </a:r>
            <a:r>
              <a:rPr lang="cs-CZ" sz="1400" dirty="0" smtClean="0">
                <a:solidFill>
                  <a:schemeClr val="accent5">
                    <a:lumMod val="50000"/>
                  </a:schemeClr>
                </a:solidFill>
              </a:rPr>
              <a:t>.</a:t>
            </a:r>
          </a:p>
          <a:p>
            <a:endParaRPr lang="cs-CZ" sz="1400" dirty="0">
              <a:solidFill>
                <a:schemeClr val="accent5">
                  <a:lumMod val="50000"/>
                </a:schemeClr>
              </a:solidFill>
            </a:endParaRPr>
          </a:p>
          <a:p>
            <a:r>
              <a:rPr lang="cs-CZ" sz="1400" dirty="0">
                <a:solidFill>
                  <a:schemeClr val="accent5">
                    <a:lumMod val="50000"/>
                  </a:schemeClr>
                </a:solidFill>
              </a:rPr>
              <a:t>SOCHROVÁ, Marie. </a:t>
            </a:r>
            <a:r>
              <a:rPr lang="cs-CZ" sz="1400" i="1" dirty="0">
                <a:solidFill>
                  <a:schemeClr val="accent5">
                    <a:lumMod val="50000"/>
                  </a:schemeClr>
                </a:solidFill>
              </a:rPr>
              <a:t>Dějepis v kostce</a:t>
            </a:r>
            <a:r>
              <a:rPr lang="cs-CZ" sz="1400" dirty="0">
                <a:solidFill>
                  <a:schemeClr val="accent5">
                    <a:lumMod val="50000"/>
                  </a:schemeClr>
                </a:solidFill>
              </a:rPr>
              <a:t>. Vyd. 1. Havlíčkův Brod: Fragment, 1997, 159 s. ISBN 80-720-0094-2</a:t>
            </a:r>
            <a:r>
              <a:rPr lang="cs-CZ" sz="1400" dirty="0" smtClean="0">
                <a:solidFill>
                  <a:schemeClr val="accent5">
                    <a:lumMod val="50000"/>
                  </a:schemeClr>
                </a:solidFill>
              </a:rPr>
              <a:t>.</a:t>
            </a:r>
          </a:p>
          <a:p>
            <a:endParaRPr lang="cs-CZ" sz="1400" dirty="0">
              <a:solidFill>
                <a:schemeClr val="accent5">
                  <a:lumMod val="50000"/>
                </a:schemeClr>
              </a:solidFill>
            </a:endParaRPr>
          </a:p>
          <a:p>
            <a:endParaRPr lang="cs-CZ" sz="1400" dirty="0">
              <a:solidFill>
                <a:schemeClr val="accent5">
                  <a:lumMod val="50000"/>
                </a:schemeClr>
              </a:solidFill>
            </a:endParaRPr>
          </a:p>
        </p:txBody>
      </p:sp>
    </p:spTree>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50000"/>
                <a:satMod val="340000"/>
                <a:lumMod val="40000"/>
              </a:schemeClr>
              <a:schemeClr val="bg2">
                <a:tint val="92000"/>
                <a:shade val="94000"/>
                <a:hueMod val="110000"/>
                <a:satMod val="236000"/>
                <a:lumMod val="120000"/>
              </a:schemeClr>
            </a:duotone>
            <a:extLst>
              <a:ext uri="{BEBA8EAE-BF5A-486C-A8C5-ECC9F3942E4B}">
                <a14:imgProps xmlns:a14="http://schemas.microsoft.com/office/drawing/2010/main">
                  <a14:imgLayer r:embed="rId3">
                    <a14:imgEffect>
                      <a14:artisticPhotocopy/>
                    </a14:imgEffect>
                    <a14:imgEffect>
                      <a14:brightnessContrast bright="20000" contrast="40000"/>
                    </a14:imgEffect>
                  </a14:imgLayer>
                </a14:imgProps>
              </a:ext>
            </a:extLst>
          </a:blip>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539552" y="1340768"/>
            <a:ext cx="8062912" cy="1470025"/>
          </a:xfrm>
        </p:spPr>
        <p:txBody>
          <a:bodyPr>
            <a:normAutofit fontScale="90000"/>
          </a:bodyPr>
          <a:lstStyle/>
          <a:p>
            <a:r>
              <a:rPr lang="cs-CZ" sz="7300" b="1" dirty="0" smtClean="0">
                <a:solidFill>
                  <a:schemeClr val="accent5">
                    <a:lumMod val="50000"/>
                  </a:schemeClr>
                </a:solidFill>
              </a:rPr>
              <a:t>Homérské Řecko</a:t>
            </a:r>
            <a:r>
              <a:rPr lang="cs-CZ" sz="4000" dirty="0" smtClean="0"/>
              <a:t/>
            </a:r>
            <a:br>
              <a:rPr lang="cs-CZ" sz="4000" dirty="0" smtClean="0"/>
            </a:br>
            <a:r>
              <a:rPr lang="cs-CZ" sz="3600" b="1" dirty="0" smtClean="0">
                <a:solidFill>
                  <a:schemeClr val="accent5">
                    <a:lumMod val="50000"/>
                  </a:schemeClr>
                </a:solidFill>
                <a:effectLst/>
              </a:rPr>
              <a:t>(10. </a:t>
            </a:r>
            <a:r>
              <a:rPr lang="cs-CZ" sz="3600" b="1" dirty="0">
                <a:solidFill>
                  <a:schemeClr val="accent5">
                    <a:lumMod val="50000"/>
                  </a:schemeClr>
                </a:solidFill>
                <a:effectLst/>
              </a:rPr>
              <a:t>– 8</a:t>
            </a:r>
            <a:r>
              <a:rPr lang="cs-CZ" sz="3600" b="1" dirty="0" smtClean="0">
                <a:solidFill>
                  <a:schemeClr val="accent5">
                    <a:lumMod val="50000"/>
                  </a:schemeClr>
                </a:solidFill>
                <a:effectLst/>
              </a:rPr>
              <a:t>. </a:t>
            </a:r>
            <a:r>
              <a:rPr lang="cs-CZ" sz="3600" b="1" dirty="0">
                <a:solidFill>
                  <a:schemeClr val="accent5">
                    <a:lumMod val="50000"/>
                  </a:schemeClr>
                </a:solidFill>
                <a:effectLst/>
              </a:rPr>
              <a:t>stol. př. n. l.)</a:t>
            </a:r>
            <a:endParaRPr lang="cs-CZ" sz="3600" dirty="0"/>
          </a:p>
        </p:txBody>
      </p:sp>
      <p:sp>
        <p:nvSpPr>
          <p:cNvPr id="4" name="TextovéPole 3"/>
          <p:cNvSpPr txBox="1"/>
          <p:nvPr/>
        </p:nvSpPr>
        <p:spPr>
          <a:xfrm>
            <a:off x="351409" y="3140968"/>
            <a:ext cx="8253039" cy="2308324"/>
          </a:xfrm>
          <a:prstGeom prst="rect">
            <a:avLst/>
          </a:prstGeom>
          <a:noFill/>
        </p:spPr>
        <p:txBody>
          <a:bodyPr wrap="square" rtlCol="0">
            <a:spAutoFit/>
          </a:bodyPr>
          <a:lstStyle/>
          <a:p>
            <a:r>
              <a:rPr lang="cs-CZ" b="1" dirty="0"/>
              <a:t> </a:t>
            </a:r>
            <a:endParaRPr lang="cs-CZ" dirty="0">
              <a:solidFill>
                <a:schemeClr val="accent5">
                  <a:lumMod val="50000"/>
                </a:schemeClr>
              </a:solidFill>
            </a:endParaRPr>
          </a:p>
          <a:p>
            <a:endParaRPr lang="cs-CZ" b="1" dirty="0" smtClean="0">
              <a:solidFill>
                <a:schemeClr val="accent5">
                  <a:lumMod val="50000"/>
                </a:schemeClr>
              </a:solidFill>
            </a:endParaRPr>
          </a:p>
          <a:p>
            <a:endParaRPr lang="cs-CZ" b="1" dirty="0">
              <a:solidFill>
                <a:schemeClr val="accent5">
                  <a:lumMod val="50000"/>
                </a:schemeClr>
              </a:solidFill>
            </a:endParaRPr>
          </a:p>
          <a:p>
            <a:r>
              <a:rPr lang="cs-CZ" b="1" dirty="0" smtClean="0">
                <a:solidFill>
                  <a:schemeClr val="accent5">
                    <a:lumMod val="50000"/>
                  </a:schemeClr>
                </a:solidFill>
              </a:rPr>
              <a:t>Předmět</a:t>
            </a:r>
            <a:r>
              <a:rPr lang="cs-CZ" b="1" dirty="0">
                <a:solidFill>
                  <a:schemeClr val="accent5">
                    <a:lumMod val="50000"/>
                  </a:schemeClr>
                </a:solidFill>
              </a:rPr>
              <a:t>: </a:t>
            </a:r>
            <a:r>
              <a:rPr lang="cs-CZ" dirty="0" smtClean="0">
                <a:solidFill>
                  <a:schemeClr val="accent5">
                    <a:lumMod val="50000"/>
                  </a:schemeClr>
                </a:solidFill>
              </a:rPr>
              <a:t>dějepis</a:t>
            </a:r>
            <a:endParaRPr lang="cs-CZ" dirty="0">
              <a:solidFill>
                <a:schemeClr val="accent5">
                  <a:lumMod val="50000"/>
                </a:schemeClr>
              </a:solidFill>
            </a:endParaRPr>
          </a:p>
          <a:p>
            <a:r>
              <a:rPr lang="cs-CZ" b="1" dirty="0">
                <a:solidFill>
                  <a:schemeClr val="accent5">
                    <a:lumMod val="50000"/>
                  </a:schemeClr>
                </a:solidFill>
              </a:rPr>
              <a:t>Ročník: </a:t>
            </a:r>
            <a:r>
              <a:rPr lang="cs-CZ" dirty="0" smtClean="0">
                <a:solidFill>
                  <a:schemeClr val="accent5">
                    <a:lumMod val="50000"/>
                  </a:schemeClr>
                </a:solidFill>
              </a:rPr>
              <a:t>prima</a:t>
            </a:r>
            <a:endParaRPr lang="cs-CZ" dirty="0">
              <a:solidFill>
                <a:schemeClr val="accent5">
                  <a:lumMod val="50000"/>
                </a:schemeClr>
              </a:solidFill>
            </a:endParaRPr>
          </a:p>
          <a:p>
            <a:r>
              <a:rPr lang="cs-CZ" b="1" dirty="0" smtClean="0">
                <a:solidFill>
                  <a:schemeClr val="accent5">
                    <a:lumMod val="50000"/>
                  </a:schemeClr>
                </a:solidFill>
              </a:rPr>
              <a:t>Anotace: </a:t>
            </a:r>
            <a:r>
              <a:rPr lang="cs-CZ" dirty="0" smtClean="0">
                <a:solidFill>
                  <a:schemeClr val="accent5">
                    <a:lumMod val="50000"/>
                  </a:schemeClr>
                </a:solidFill>
              </a:rPr>
              <a:t>prezentace s výkladem, obrázky a úkoly </a:t>
            </a:r>
            <a:endParaRPr lang="cs-CZ" dirty="0">
              <a:solidFill>
                <a:schemeClr val="accent5">
                  <a:lumMod val="50000"/>
                </a:schemeClr>
              </a:solidFill>
            </a:endParaRPr>
          </a:p>
          <a:p>
            <a:r>
              <a:rPr lang="cs-CZ" b="1" dirty="0">
                <a:solidFill>
                  <a:schemeClr val="accent5">
                    <a:lumMod val="50000"/>
                  </a:schemeClr>
                </a:solidFill>
              </a:rPr>
              <a:t>Klíčová slova</a:t>
            </a:r>
            <a:r>
              <a:rPr lang="cs-CZ" dirty="0" smtClean="0">
                <a:solidFill>
                  <a:schemeClr val="accent5">
                    <a:lumMod val="50000"/>
                  </a:schemeClr>
                </a:solidFill>
              </a:rPr>
              <a:t>: kolonizace, aristokracie, epos, Trojská válka, polyteismus</a:t>
            </a:r>
          </a:p>
          <a:p>
            <a:endParaRPr lang="cs-CZ" dirty="0"/>
          </a:p>
        </p:txBody>
      </p:sp>
    </p:spTree>
    <p:extLst>
      <p:ext uri="{BB962C8B-B14F-4D97-AF65-F5344CB8AC3E}">
        <p14:creationId xmlns:p14="http://schemas.microsoft.com/office/powerpoint/2010/main" val="1054776019"/>
      </p:ext>
    </p:extLst>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50000"/>
                <a:satMod val="340000"/>
                <a:lumMod val="40000"/>
              </a:schemeClr>
              <a:schemeClr val="bg2">
                <a:tint val="92000"/>
                <a:shade val="94000"/>
                <a:hueMod val="110000"/>
                <a:satMod val="236000"/>
                <a:lumMod val="120000"/>
              </a:schemeClr>
            </a:duotone>
            <a:extLst>
              <a:ext uri="{BEBA8EAE-BF5A-486C-A8C5-ECC9F3942E4B}">
                <a14:imgProps xmlns:a14="http://schemas.microsoft.com/office/drawing/2010/main">
                  <a14:imgLayer r:embed="rId3">
                    <a14:imgEffect>
                      <a14:artisticPhotocopy/>
                    </a14:imgEffect>
                    <a14:imgEffect>
                      <a14:brightnessContrast bright="20000" contrast="40000"/>
                    </a14:imgEffect>
                  </a14:imgLayer>
                </a14:imgProps>
              </a:ext>
            </a:extLst>
          </a:blip>
          <a:stretch/>
        </a:blipFill>
        <a:effectLst/>
      </p:bgPr>
    </p:bg>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412776"/>
            <a:ext cx="8229600" cy="5042032"/>
          </a:xfrm>
        </p:spPr>
        <p:txBody>
          <a:bodyPr>
            <a:normAutofit/>
          </a:bodyPr>
          <a:lstStyle/>
          <a:p>
            <a:pPr>
              <a:buFont typeface="Wingdings" pitchFamily="2" charset="2"/>
              <a:buChar char="§"/>
            </a:pPr>
            <a:endParaRPr lang="cs-CZ" sz="1800" dirty="0" smtClean="0"/>
          </a:p>
          <a:p>
            <a:pPr>
              <a:buFont typeface="Wingdings" pitchFamily="2" charset="2"/>
              <a:buChar char="§"/>
            </a:pPr>
            <a:endParaRPr lang="cs-CZ" sz="1800" dirty="0" smtClean="0"/>
          </a:p>
        </p:txBody>
      </p:sp>
      <p:sp>
        <p:nvSpPr>
          <p:cNvPr id="2" name="Nadpis 1"/>
          <p:cNvSpPr>
            <a:spLocks noGrp="1"/>
          </p:cNvSpPr>
          <p:nvPr>
            <p:ph type="title"/>
          </p:nvPr>
        </p:nvSpPr>
        <p:spPr>
          <a:xfrm>
            <a:off x="539552" y="404664"/>
            <a:ext cx="8229600" cy="1333870"/>
          </a:xfrm>
        </p:spPr>
        <p:txBody>
          <a:bodyPr/>
          <a:lstStyle/>
          <a:p>
            <a:r>
              <a:rPr lang="cs-CZ" dirty="0" smtClean="0">
                <a:solidFill>
                  <a:schemeClr val="accent5">
                    <a:lumMod val="50000"/>
                  </a:schemeClr>
                </a:solidFill>
              </a:rPr>
              <a:t>Příchod řeckých kmenů</a:t>
            </a:r>
            <a:r>
              <a:rPr lang="cs-CZ" dirty="0" smtClean="0"/>
              <a:t>	</a:t>
            </a:r>
            <a:endParaRPr lang="cs-CZ" dirty="0"/>
          </a:p>
        </p:txBody>
      </p:sp>
      <p:sp>
        <p:nvSpPr>
          <p:cNvPr id="4" name="TextovéPole 3"/>
          <p:cNvSpPr txBox="1"/>
          <p:nvPr/>
        </p:nvSpPr>
        <p:spPr>
          <a:xfrm>
            <a:off x="755576" y="2492896"/>
            <a:ext cx="7560840" cy="4708981"/>
          </a:xfrm>
          <a:prstGeom prst="rect">
            <a:avLst/>
          </a:prstGeom>
          <a:noFill/>
        </p:spPr>
        <p:txBody>
          <a:bodyPr wrap="square" rtlCol="0">
            <a:spAutoFit/>
          </a:bodyPr>
          <a:lstStyle/>
          <a:p>
            <a:pPr marL="285750" indent="-285750">
              <a:buFont typeface="Arial" pitchFamily="34" charset="0"/>
              <a:buChar char="•"/>
            </a:pPr>
            <a:r>
              <a:rPr lang="cs-CZ" sz="2000" dirty="0" smtClean="0">
                <a:solidFill>
                  <a:schemeClr val="accent5">
                    <a:lumMod val="50000"/>
                  </a:schemeClr>
                </a:solidFill>
              </a:rPr>
              <a:t>s příchodem nových kmenů do oblasti  pevninského Řecka došlo k posunu původního obyvatelstva do oblasti Malé Asie a ostrovního Řecka (tzv. 1. řecká kolonizace)</a:t>
            </a:r>
          </a:p>
          <a:p>
            <a:pPr marL="285750" indent="-285750">
              <a:buFont typeface="Arial" pitchFamily="34" charset="0"/>
              <a:buChar char="•"/>
            </a:pPr>
            <a:r>
              <a:rPr lang="cs-CZ" sz="2000" dirty="0" smtClean="0">
                <a:solidFill>
                  <a:schemeClr val="accent5">
                    <a:lumMod val="50000"/>
                  </a:schemeClr>
                </a:solidFill>
              </a:rPr>
              <a:t>nově příchozí kmeny (Dórové, Iónové a </a:t>
            </a:r>
            <a:r>
              <a:rPr lang="cs-CZ" sz="2000" dirty="0" err="1" smtClean="0">
                <a:solidFill>
                  <a:schemeClr val="accent5">
                    <a:lumMod val="50000"/>
                  </a:schemeClr>
                </a:solidFill>
              </a:rPr>
              <a:t>Achajové</a:t>
            </a:r>
            <a:r>
              <a:rPr lang="cs-CZ" sz="2000" dirty="0" smtClean="0">
                <a:solidFill>
                  <a:schemeClr val="accent5">
                    <a:lumMod val="50000"/>
                  </a:schemeClr>
                </a:solidFill>
              </a:rPr>
              <a:t>) pronikají do oblasti pevninského </a:t>
            </a:r>
            <a:r>
              <a:rPr lang="cs-CZ" sz="2000" dirty="0">
                <a:solidFill>
                  <a:schemeClr val="accent5">
                    <a:lumMod val="50000"/>
                  </a:schemeClr>
                </a:solidFill>
              </a:rPr>
              <a:t>Ř</a:t>
            </a:r>
            <a:r>
              <a:rPr lang="cs-CZ" sz="2000" dirty="0" smtClean="0">
                <a:solidFill>
                  <a:schemeClr val="accent5">
                    <a:lumMod val="50000"/>
                  </a:schemeClr>
                </a:solidFill>
              </a:rPr>
              <a:t>ecka z Balkánů – nižší civilizační úroveň než obyvatelé  </a:t>
            </a:r>
            <a:r>
              <a:rPr lang="cs-CZ" sz="2000" dirty="0" err="1" smtClean="0">
                <a:solidFill>
                  <a:schemeClr val="accent5">
                    <a:lumMod val="50000"/>
                  </a:schemeClr>
                </a:solidFill>
              </a:rPr>
              <a:t>Peloponnésu</a:t>
            </a:r>
            <a:r>
              <a:rPr lang="cs-CZ" sz="2000" dirty="0" smtClean="0">
                <a:solidFill>
                  <a:schemeClr val="accent5">
                    <a:lumMod val="50000"/>
                  </a:schemeClr>
                </a:solidFill>
              </a:rPr>
              <a:t> → toto období také nazýváno  „obdobím temna“ (období úpadku + málo zpráv a archeologických nálezů )</a:t>
            </a:r>
          </a:p>
          <a:p>
            <a:pPr marL="285750" indent="-285750">
              <a:buFont typeface="Arial" pitchFamily="34" charset="0"/>
              <a:buChar char="•"/>
            </a:pPr>
            <a:r>
              <a:rPr lang="cs-CZ" sz="2000" dirty="0" smtClean="0">
                <a:solidFill>
                  <a:schemeClr val="accent5">
                    <a:lumMod val="50000"/>
                  </a:schemeClr>
                </a:solidFill>
              </a:rPr>
              <a:t>na konci období mykénského a na začátku období homérského probíhá válečný konflikt známý jako trójská válka</a:t>
            </a:r>
          </a:p>
          <a:p>
            <a:endParaRPr lang="cs-CZ" sz="2000" dirty="0" smtClean="0">
              <a:solidFill>
                <a:schemeClr val="accent5">
                  <a:lumMod val="50000"/>
                </a:schemeClr>
              </a:solidFill>
            </a:endParaRPr>
          </a:p>
          <a:p>
            <a:pPr marL="285750" indent="-285750">
              <a:buFont typeface="Arial" pitchFamily="34" charset="0"/>
              <a:buChar char="•"/>
            </a:pPr>
            <a:endParaRPr lang="cs-CZ" sz="2000" dirty="0" smtClean="0">
              <a:solidFill>
                <a:schemeClr val="accent5">
                  <a:lumMod val="50000"/>
                </a:schemeClr>
              </a:solidFill>
            </a:endParaRPr>
          </a:p>
          <a:p>
            <a:pPr marL="285750" indent="-285750">
              <a:buFont typeface="Arial" pitchFamily="34" charset="0"/>
              <a:buChar char="•"/>
            </a:pPr>
            <a:endParaRPr lang="cs-CZ" sz="2000" dirty="0" smtClean="0">
              <a:solidFill>
                <a:schemeClr val="accent5">
                  <a:lumMod val="50000"/>
                </a:schemeClr>
              </a:solidFill>
            </a:endParaRPr>
          </a:p>
          <a:p>
            <a:endParaRPr lang="cs-CZ" sz="2000" dirty="0">
              <a:solidFill>
                <a:schemeClr val="accent5">
                  <a:lumMod val="50000"/>
                </a:schemeClr>
              </a:solidFill>
            </a:endParaRPr>
          </a:p>
          <a:p>
            <a:pPr marL="285750" indent="-285750">
              <a:buFont typeface="Arial" pitchFamily="34" charset="0"/>
              <a:buChar char="•"/>
            </a:pPr>
            <a:endParaRPr lang="cs-CZ" sz="2000" dirty="0" smtClean="0">
              <a:solidFill>
                <a:schemeClr val="accent5">
                  <a:lumMod val="50000"/>
                </a:schemeClr>
              </a:solidFill>
            </a:endParaRPr>
          </a:p>
        </p:txBody>
      </p:sp>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50000"/>
                <a:satMod val="340000"/>
                <a:lumMod val="40000"/>
              </a:schemeClr>
              <a:schemeClr val="bg2">
                <a:tint val="92000"/>
                <a:shade val="94000"/>
                <a:hueMod val="110000"/>
                <a:satMod val="236000"/>
                <a:lumMod val="120000"/>
              </a:schemeClr>
            </a:duotone>
            <a:extLst>
              <a:ext uri="{BEBA8EAE-BF5A-486C-A8C5-ECC9F3942E4B}">
                <a14:imgProps xmlns:a14="http://schemas.microsoft.com/office/drawing/2010/main">
                  <a14:imgLayer r:embed="rId3">
                    <a14:imgEffect>
                      <a14:artisticPhotocopy/>
                    </a14:imgEffect>
                    <a14:imgEffect>
                      <a14:brightnessContrast bright="20000" contrast="40000"/>
                    </a14:imgEffect>
                  </a14:imgLayer>
                </a14:imgProps>
              </a:ext>
            </a:extLst>
          </a:blip>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smtClean="0">
                <a:solidFill>
                  <a:schemeClr val="accent5">
                    <a:lumMod val="50000"/>
                  </a:schemeClr>
                </a:solidFill>
              </a:rPr>
              <a:t>Mapa</a:t>
            </a:r>
            <a:endParaRPr lang="cs-CZ" dirty="0">
              <a:solidFill>
                <a:schemeClr val="accent5">
                  <a:lumMod val="50000"/>
                </a:schemeClr>
              </a:solidFill>
            </a:endParaRPr>
          </a:p>
        </p:txBody>
      </p:sp>
      <p:sp>
        <p:nvSpPr>
          <p:cNvPr id="4" name="TextovéPole 3"/>
          <p:cNvSpPr txBox="1"/>
          <p:nvPr/>
        </p:nvSpPr>
        <p:spPr>
          <a:xfrm>
            <a:off x="827584" y="2348880"/>
            <a:ext cx="7560840" cy="400110"/>
          </a:xfrm>
          <a:prstGeom prst="rect">
            <a:avLst/>
          </a:prstGeom>
          <a:noFill/>
        </p:spPr>
        <p:txBody>
          <a:bodyPr wrap="square" rtlCol="0">
            <a:spAutoFit/>
          </a:bodyPr>
          <a:lstStyle/>
          <a:p>
            <a:r>
              <a:rPr lang="cs-CZ" sz="2000" dirty="0" smtClean="0">
                <a:solidFill>
                  <a:schemeClr val="accent5">
                    <a:lumMod val="50000"/>
                  </a:schemeClr>
                </a:solidFill>
              </a:rPr>
              <a:t> </a:t>
            </a:r>
            <a:endParaRPr lang="cs-CZ" dirty="0">
              <a:solidFill>
                <a:schemeClr val="accent5">
                  <a:lumMod val="50000"/>
                </a:schemeClr>
              </a:solidFill>
            </a:endParaRPr>
          </a:p>
        </p:txBody>
      </p:sp>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656" y="2132856"/>
            <a:ext cx="6105723" cy="4360344"/>
          </a:xfrm>
          <a:prstGeom prst="rect">
            <a:avLst/>
          </a:prstGeom>
        </p:spPr>
      </p:pic>
      <p:sp>
        <p:nvSpPr>
          <p:cNvPr id="6" name="Obdélník 5"/>
          <p:cNvSpPr/>
          <p:nvPr/>
        </p:nvSpPr>
        <p:spPr>
          <a:xfrm>
            <a:off x="683568" y="2132856"/>
            <a:ext cx="7560840" cy="6401753"/>
          </a:xfrm>
          <a:prstGeom prst="rect">
            <a:avLst/>
          </a:prstGeom>
        </p:spPr>
        <p:txBody>
          <a:bodyPr wrap="square">
            <a:spAutoFit/>
          </a:bodyPr>
          <a:lstStyle/>
          <a:p>
            <a:pPr marL="285750" indent="-285750">
              <a:buFont typeface="Arial" pitchFamily="34" charset="0"/>
              <a:buChar char="•"/>
            </a:pPr>
            <a:endParaRPr lang="cs-CZ" sz="2000" dirty="0">
              <a:solidFill>
                <a:schemeClr val="accent5">
                  <a:lumMod val="50000"/>
                </a:schemeClr>
              </a:solidFill>
            </a:endParaRPr>
          </a:p>
          <a:p>
            <a:pPr marL="285750" indent="-285750">
              <a:buFont typeface="Arial" pitchFamily="34" charset="0"/>
              <a:buChar char="•"/>
            </a:pPr>
            <a:endParaRPr lang="cs-CZ" sz="2000" dirty="0" smtClean="0">
              <a:solidFill>
                <a:schemeClr val="accent5">
                  <a:lumMod val="50000"/>
                </a:schemeClr>
              </a:solidFill>
            </a:endParaRPr>
          </a:p>
          <a:p>
            <a:pPr marL="285750" indent="-285750">
              <a:buFont typeface="Arial" pitchFamily="34" charset="0"/>
              <a:buChar char="•"/>
            </a:pPr>
            <a:endParaRPr lang="cs-CZ" sz="2000" dirty="0">
              <a:solidFill>
                <a:schemeClr val="accent5">
                  <a:lumMod val="50000"/>
                </a:schemeClr>
              </a:solidFill>
            </a:endParaRPr>
          </a:p>
          <a:p>
            <a:pPr marL="285750" indent="-285750">
              <a:buFont typeface="Arial" pitchFamily="34" charset="0"/>
              <a:buChar char="•"/>
            </a:pPr>
            <a:endParaRPr lang="cs-CZ" sz="2000" dirty="0" smtClean="0">
              <a:solidFill>
                <a:schemeClr val="accent5">
                  <a:lumMod val="50000"/>
                </a:schemeClr>
              </a:solidFill>
            </a:endParaRPr>
          </a:p>
          <a:p>
            <a:pPr marL="285750" indent="-285750">
              <a:buFont typeface="Arial" pitchFamily="34" charset="0"/>
              <a:buChar char="•"/>
            </a:pPr>
            <a:endParaRPr lang="cs-CZ" sz="2000" dirty="0">
              <a:solidFill>
                <a:schemeClr val="accent5">
                  <a:lumMod val="50000"/>
                </a:schemeClr>
              </a:solidFill>
            </a:endParaRPr>
          </a:p>
          <a:p>
            <a:pPr marL="285750" indent="-285750">
              <a:buFont typeface="Arial" pitchFamily="34" charset="0"/>
              <a:buChar char="•"/>
            </a:pPr>
            <a:endParaRPr lang="cs-CZ" sz="2000" dirty="0" smtClean="0">
              <a:solidFill>
                <a:schemeClr val="accent5">
                  <a:lumMod val="50000"/>
                </a:schemeClr>
              </a:solidFill>
            </a:endParaRPr>
          </a:p>
          <a:p>
            <a:pPr marL="285750" indent="-285750">
              <a:buFont typeface="Arial" pitchFamily="34" charset="0"/>
              <a:buChar char="•"/>
            </a:pPr>
            <a:endParaRPr lang="cs-CZ" sz="2000" dirty="0">
              <a:solidFill>
                <a:schemeClr val="accent5">
                  <a:lumMod val="50000"/>
                </a:schemeClr>
              </a:solidFill>
            </a:endParaRPr>
          </a:p>
          <a:p>
            <a:pPr marL="285750" indent="-285750">
              <a:buFont typeface="Arial" pitchFamily="34" charset="0"/>
              <a:buChar char="•"/>
            </a:pPr>
            <a:endParaRPr lang="cs-CZ" sz="2000" dirty="0" smtClean="0">
              <a:solidFill>
                <a:schemeClr val="accent5">
                  <a:lumMod val="50000"/>
                </a:schemeClr>
              </a:solidFill>
            </a:endParaRPr>
          </a:p>
          <a:p>
            <a:pPr marL="285750" indent="-285750">
              <a:buFont typeface="Arial" pitchFamily="34" charset="0"/>
              <a:buChar char="•"/>
            </a:pPr>
            <a:endParaRPr lang="cs-CZ" sz="2000" dirty="0">
              <a:solidFill>
                <a:schemeClr val="accent5">
                  <a:lumMod val="50000"/>
                </a:schemeClr>
              </a:solidFill>
            </a:endParaRPr>
          </a:p>
          <a:p>
            <a:pPr marL="285750" indent="-285750">
              <a:buFont typeface="Arial" pitchFamily="34" charset="0"/>
              <a:buChar char="•"/>
            </a:pPr>
            <a:endParaRPr lang="cs-CZ" sz="2000" dirty="0" smtClean="0">
              <a:solidFill>
                <a:schemeClr val="accent5">
                  <a:lumMod val="50000"/>
                </a:schemeClr>
              </a:solidFill>
            </a:endParaRPr>
          </a:p>
          <a:p>
            <a:pPr marL="285750" indent="-285750">
              <a:buFont typeface="Arial" pitchFamily="34" charset="0"/>
              <a:buChar char="•"/>
            </a:pPr>
            <a:endParaRPr lang="cs-CZ" sz="2000" dirty="0">
              <a:solidFill>
                <a:schemeClr val="accent5">
                  <a:lumMod val="50000"/>
                </a:schemeClr>
              </a:solidFill>
            </a:endParaRPr>
          </a:p>
          <a:p>
            <a:pPr marL="285750" indent="-285750">
              <a:buFont typeface="Arial" pitchFamily="34" charset="0"/>
              <a:buChar char="•"/>
            </a:pPr>
            <a:endParaRPr lang="cs-CZ" sz="2000" dirty="0" smtClean="0">
              <a:solidFill>
                <a:schemeClr val="accent5">
                  <a:lumMod val="50000"/>
                </a:schemeClr>
              </a:solidFill>
            </a:endParaRPr>
          </a:p>
          <a:p>
            <a:pPr marL="285750" indent="-285750">
              <a:buFont typeface="Arial" pitchFamily="34" charset="0"/>
              <a:buChar char="•"/>
            </a:pPr>
            <a:endParaRPr lang="cs-CZ" sz="2000" dirty="0">
              <a:solidFill>
                <a:schemeClr val="accent5">
                  <a:lumMod val="50000"/>
                </a:schemeClr>
              </a:solidFill>
            </a:endParaRPr>
          </a:p>
          <a:p>
            <a:pPr marL="285750" indent="-285750">
              <a:buFont typeface="Arial" pitchFamily="34" charset="0"/>
              <a:buChar char="•"/>
            </a:pPr>
            <a:endParaRPr lang="cs-CZ" sz="2000" dirty="0" smtClean="0">
              <a:solidFill>
                <a:schemeClr val="accent5">
                  <a:lumMod val="50000"/>
                </a:schemeClr>
              </a:solidFill>
            </a:endParaRPr>
          </a:p>
          <a:p>
            <a:endParaRPr lang="cs-CZ" sz="1000" dirty="0">
              <a:solidFill>
                <a:schemeClr val="accent5">
                  <a:lumMod val="50000"/>
                </a:schemeClr>
              </a:solidFill>
            </a:endParaRPr>
          </a:p>
          <a:p>
            <a:r>
              <a:rPr lang="cs-CZ" sz="1000" dirty="0" smtClean="0">
                <a:solidFill>
                  <a:schemeClr val="accent5">
                    <a:lumMod val="50000"/>
                  </a:schemeClr>
                </a:solidFill>
              </a:rPr>
              <a:t>Zdroj: </a:t>
            </a:r>
            <a:r>
              <a:rPr lang="cs-CZ" sz="1000" b="1" dirty="0">
                <a:solidFill>
                  <a:schemeClr val="accent5">
                    <a:lumMod val="50000"/>
                  </a:schemeClr>
                </a:solidFill>
              </a:rPr>
              <a:t>[cit. </a:t>
            </a:r>
            <a:r>
              <a:rPr lang="cs-CZ" sz="1000" b="1" dirty="0" smtClean="0">
                <a:solidFill>
                  <a:schemeClr val="accent5">
                    <a:lumMod val="50000"/>
                  </a:schemeClr>
                </a:solidFill>
              </a:rPr>
              <a:t>2013-02-05]. </a:t>
            </a:r>
            <a:r>
              <a:rPr lang="cs-CZ" sz="1000" b="1" dirty="0">
                <a:solidFill>
                  <a:schemeClr val="accent5">
                    <a:lumMod val="50000"/>
                  </a:schemeClr>
                </a:solidFill>
              </a:rPr>
              <a:t>Dostupný pod licencí </a:t>
            </a:r>
            <a:r>
              <a:rPr lang="cs-CZ" sz="1000" b="1" dirty="0" err="1">
                <a:solidFill>
                  <a:schemeClr val="accent5">
                    <a:lumMod val="50000"/>
                  </a:schemeClr>
                </a:solidFill>
              </a:rPr>
              <a:t>Creative</a:t>
            </a:r>
            <a:r>
              <a:rPr lang="cs-CZ" sz="1000" b="1" dirty="0">
                <a:solidFill>
                  <a:schemeClr val="accent5">
                    <a:lumMod val="50000"/>
                  </a:schemeClr>
                </a:solidFill>
              </a:rPr>
              <a:t> </a:t>
            </a:r>
            <a:r>
              <a:rPr lang="cs-CZ" sz="1000" b="1" dirty="0" err="1">
                <a:solidFill>
                  <a:schemeClr val="accent5">
                    <a:lumMod val="50000"/>
                  </a:schemeClr>
                </a:solidFill>
              </a:rPr>
              <a:t>Commons</a:t>
            </a:r>
            <a:r>
              <a:rPr lang="cs-CZ" sz="1000" b="1" dirty="0">
                <a:solidFill>
                  <a:schemeClr val="accent5">
                    <a:lumMod val="50000"/>
                  </a:schemeClr>
                </a:solidFill>
              </a:rPr>
              <a:t> na WWW: </a:t>
            </a:r>
            <a:endParaRPr lang="cs-CZ" sz="1000" dirty="0" smtClean="0">
              <a:solidFill>
                <a:schemeClr val="accent5">
                  <a:lumMod val="50000"/>
                </a:schemeClr>
              </a:solidFill>
            </a:endParaRPr>
          </a:p>
          <a:p>
            <a:r>
              <a:rPr lang="cs-CZ" sz="1000" dirty="0" smtClean="0">
                <a:solidFill>
                  <a:schemeClr val="accent5">
                    <a:lumMod val="50000"/>
                  </a:schemeClr>
                </a:solidFill>
                <a:hlinkClick r:id="rId5"/>
              </a:rPr>
              <a:t>http</a:t>
            </a:r>
            <a:r>
              <a:rPr lang="cs-CZ" sz="1000" dirty="0">
                <a:solidFill>
                  <a:schemeClr val="accent5">
                    <a:lumMod val="50000"/>
                  </a:schemeClr>
                </a:solidFill>
                <a:hlinkClick r:id="rId5"/>
              </a:rPr>
              <a:t>://</a:t>
            </a:r>
            <a:r>
              <a:rPr lang="cs-CZ" sz="1000" dirty="0" smtClean="0">
                <a:solidFill>
                  <a:schemeClr val="accent5">
                    <a:lumMod val="50000"/>
                  </a:schemeClr>
                </a:solidFill>
                <a:hlinkClick r:id="rId5"/>
              </a:rPr>
              <a:t>commons.wikimedia.org/wiki/File%3AGrLangPrehistory.jpg</a:t>
            </a:r>
            <a:endParaRPr lang="cs-CZ" sz="1000" dirty="0" smtClean="0">
              <a:solidFill>
                <a:schemeClr val="accent5">
                  <a:lumMod val="50000"/>
                </a:schemeClr>
              </a:solidFill>
            </a:endParaRPr>
          </a:p>
          <a:p>
            <a:endParaRPr lang="cs-CZ" sz="1000" dirty="0" smtClean="0">
              <a:solidFill>
                <a:schemeClr val="accent5">
                  <a:lumMod val="50000"/>
                </a:schemeClr>
              </a:solidFill>
            </a:endParaRPr>
          </a:p>
          <a:p>
            <a:pPr marL="285750" indent="-285750">
              <a:buFont typeface="Arial" pitchFamily="34" charset="0"/>
              <a:buChar char="•"/>
            </a:pPr>
            <a:endParaRPr lang="cs-CZ" dirty="0">
              <a:solidFill>
                <a:schemeClr val="accent5">
                  <a:lumMod val="50000"/>
                </a:schemeClr>
              </a:solidFill>
            </a:endParaRPr>
          </a:p>
          <a:p>
            <a:pPr marL="285750" indent="-285750">
              <a:buFont typeface="Arial" pitchFamily="34" charset="0"/>
              <a:buChar char="•"/>
            </a:pPr>
            <a:endParaRPr lang="cs-CZ" dirty="0" smtClean="0">
              <a:solidFill>
                <a:schemeClr val="accent5">
                  <a:lumMod val="50000"/>
                </a:schemeClr>
              </a:solidFill>
            </a:endParaRPr>
          </a:p>
          <a:p>
            <a:pPr marL="285750" indent="-285750">
              <a:buFont typeface="Arial" pitchFamily="34" charset="0"/>
              <a:buChar char="•"/>
            </a:pPr>
            <a:endParaRPr lang="cs-CZ" dirty="0">
              <a:solidFill>
                <a:schemeClr val="accent5">
                  <a:lumMod val="50000"/>
                </a:schemeClr>
              </a:solidFill>
            </a:endParaRPr>
          </a:p>
          <a:p>
            <a:pPr marL="285750" indent="-285750">
              <a:buFont typeface="Arial" pitchFamily="34" charset="0"/>
              <a:buChar char="•"/>
            </a:pPr>
            <a:endParaRPr lang="cs-CZ" dirty="0" smtClean="0">
              <a:solidFill>
                <a:schemeClr val="accent5">
                  <a:lumMod val="50000"/>
                </a:schemeClr>
              </a:solidFill>
            </a:endParaRPr>
          </a:p>
          <a:p>
            <a:pPr marL="285750" indent="-285750">
              <a:buFont typeface="Arial" pitchFamily="34" charset="0"/>
              <a:buChar char="•"/>
            </a:pPr>
            <a:endParaRPr lang="cs-CZ" dirty="0">
              <a:solidFill>
                <a:schemeClr val="accent5">
                  <a:lumMod val="50000"/>
                </a:schemeClr>
              </a:solidFill>
            </a:endParaRPr>
          </a:p>
        </p:txBody>
      </p:sp>
    </p:spTree>
    <p:extLst>
      <p:ext uri="{BB962C8B-B14F-4D97-AF65-F5344CB8AC3E}">
        <p14:creationId xmlns:p14="http://schemas.microsoft.com/office/powerpoint/2010/main" val="591141063"/>
      </p:ext>
    </p:extLst>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50000"/>
                <a:satMod val="340000"/>
                <a:lumMod val="40000"/>
              </a:schemeClr>
              <a:schemeClr val="bg2">
                <a:tint val="92000"/>
                <a:shade val="94000"/>
                <a:hueMod val="110000"/>
                <a:satMod val="236000"/>
                <a:lumMod val="120000"/>
              </a:schemeClr>
            </a:duotone>
            <a:extLst>
              <a:ext uri="{BEBA8EAE-BF5A-486C-A8C5-ECC9F3942E4B}">
                <a14:imgProps xmlns:a14="http://schemas.microsoft.com/office/drawing/2010/main">
                  <a14:imgLayer r:embed="rId3">
                    <a14:imgEffect>
                      <a14:artisticPhotocopy/>
                    </a14:imgEffect>
                    <a14:imgEffect>
                      <a14:brightnessContrast bright="20000" contrast="40000"/>
                    </a14:imgEffect>
                  </a14:imgLayer>
                </a14:imgProps>
              </a:ext>
            </a:extLst>
          </a:blip>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39552" y="476672"/>
            <a:ext cx="8229600" cy="1399032"/>
          </a:xfrm>
        </p:spPr>
        <p:txBody>
          <a:bodyPr/>
          <a:lstStyle/>
          <a:p>
            <a:r>
              <a:rPr lang="cs-CZ" dirty="0">
                <a:solidFill>
                  <a:schemeClr val="accent5">
                    <a:lumMod val="50000"/>
                  </a:schemeClr>
                </a:solidFill>
              </a:rPr>
              <a:t>Společnost</a:t>
            </a:r>
            <a:endParaRPr lang="cs-CZ" dirty="0"/>
          </a:p>
        </p:txBody>
      </p:sp>
      <p:sp>
        <p:nvSpPr>
          <p:cNvPr id="6" name="TextovéPole 5"/>
          <p:cNvSpPr txBox="1"/>
          <p:nvPr/>
        </p:nvSpPr>
        <p:spPr>
          <a:xfrm>
            <a:off x="827584" y="2348880"/>
            <a:ext cx="7560840" cy="3170099"/>
          </a:xfrm>
          <a:prstGeom prst="rect">
            <a:avLst/>
          </a:prstGeom>
          <a:noFill/>
        </p:spPr>
        <p:txBody>
          <a:bodyPr wrap="square" rtlCol="0">
            <a:spAutoFit/>
          </a:bodyPr>
          <a:lstStyle/>
          <a:p>
            <a:pPr marL="285750" indent="-285750">
              <a:buFont typeface="Arial" pitchFamily="34" charset="0"/>
              <a:buChar char="•"/>
            </a:pPr>
            <a:r>
              <a:rPr lang="cs-CZ" sz="2000" dirty="0" smtClean="0">
                <a:solidFill>
                  <a:schemeClr val="accent5">
                    <a:lumMod val="50000"/>
                  </a:schemeClr>
                </a:solidFill>
              </a:rPr>
              <a:t>nově příchozí kmeny byly převážně zemědělské (hlavní zdroj obživy)</a:t>
            </a:r>
          </a:p>
          <a:p>
            <a:pPr marL="285750" indent="-285750">
              <a:buFont typeface="Arial" pitchFamily="34" charset="0"/>
              <a:buChar char="•"/>
            </a:pPr>
            <a:r>
              <a:rPr lang="cs-CZ" sz="2000" dirty="0" smtClean="0">
                <a:solidFill>
                  <a:schemeClr val="accent5">
                    <a:lumMod val="50000"/>
                  </a:schemeClr>
                </a:solidFill>
              </a:rPr>
              <a:t>společnost byla rozdělena dle majetku:</a:t>
            </a:r>
          </a:p>
          <a:p>
            <a:r>
              <a:rPr lang="cs-CZ" sz="2000" dirty="0" smtClean="0">
                <a:solidFill>
                  <a:schemeClr val="accent5">
                    <a:lumMod val="50000"/>
                  </a:schemeClr>
                </a:solidFill>
              </a:rPr>
              <a:t> -    nejvýznamnější byla rodová šlechta (aristokracie)  v čele s                       králem (postavení bylo dědičné)</a:t>
            </a:r>
          </a:p>
          <a:p>
            <a:pPr marL="342900" indent="-342900">
              <a:buFontTx/>
              <a:buChar char="-"/>
            </a:pPr>
            <a:r>
              <a:rPr lang="cs-CZ" sz="2000" dirty="0" smtClean="0">
                <a:solidFill>
                  <a:schemeClr val="accent5">
                    <a:lumMod val="50000"/>
                  </a:schemeClr>
                </a:solidFill>
              </a:rPr>
              <a:t>svobodní muži (bojovníci) – tvořili poradní sbor/shromáždění</a:t>
            </a:r>
          </a:p>
          <a:p>
            <a:r>
              <a:rPr lang="cs-CZ" sz="2000" dirty="0" smtClean="0">
                <a:solidFill>
                  <a:schemeClr val="accent5">
                    <a:lumMod val="50000"/>
                  </a:schemeClr>
                </a:solidFill>
              </a:rPr>
              <a:t>-    žili zde i otroci – sluhové bez práv</a:t>
            </a:r>
          </a:p>
          <a:p>
            <a:pPr marL="285750" indent="-285750">
              <a:buFont typeface="Arial" pitchFamily="34" charset="0"/>
              <a:buChar char="•"/>
            </a:pPr>
            <a:r>
              <a:rPr lang="cs-CZ" sz="2000" dirty="0" smtClean="0">
                <a:solidFill>
                  <a:schemeClr val="accent5">
                    <a:lumMod val="50000"/>
                  </a:schemeClr>
                </a:solidFill>
              </a:rPr>
              <a:t>ženy se veřejného života neúčastnily (dle Homérových básní)</a:t>
            </a:r>
          </a:p>
          <a:p>
            <a:pPr marL="285750" indent="-285750">
              <a:buFont typeface="Arial" pitchFamily="34" charset="0"/>
              <a:buChar char="•"/>
            </a:pPr>
            <a:r>
              <a:rPr lang="cs-CZ" sz="2000" dirty="0" smtClean="0">
                <a:solidFill>
                  <a:schemeClr val="accent5">
                    <a:lumMod val="50000"/>
                  </a:schemeClr>
                </a:solidFill>
              </a:rPr>
              <a:t>písmo: hláskové (přejata abeceda od Féničanů) – řecká abeceda označována jako </a:t>
            </a:r>
            <a:r>
              <a:rPr lang="cs-CZ" sz="2000" i="1" dirty="0" smtClean="0">
                <a:solidFill>
                  <a:schemeClr val="accent5">
                    <a:lumMod val="50000"/>
                  </a:schemeClr>
                </a:solidFill>
              </a:rPr>
              <a:t>alfabeta</a:t>
            </a:r>
            <a:endParaRPr lang="cs-CZ" sz="2000" dirty="0">
              <a:solidFill>
                <a:schemeClr val="accent5">
                  <a:lumMod val="50000"/>
                </a:schemeClr>
              </a:solidFill>
            </a:endParaRPr>
          </a:p>
        </p:txBody>
      </p:sp>
    </p:spTree>
    <p:extLst>
      <p:ext uri="{BB962C8B-B14F-4D97-AF65-F5344CB8AC3E}">
        <p14:creationId xmlns:p14="http://schemas.microsoft.com/office/powerpoint/2010/main" val="644311123"/>
      </p:ext>
    </p:extLst>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50000"/>
                <a:satMod val="340000"/>
                <a:lumMod val="40000"/>
              </a:schemeClr>
              <a:schemeClr val="bg2">
                <a:tint val="92000"/>
                <a:shade val="94000"/>
                <a:hueMod val="110000"/>
                <a:satMod val="236000"/>
                <a:lumMod val="120000"/>
              </a:schemeClr>
            </a:duotone>
            <a:extLst>
              <a:ext uri="{BEBA8EAE-BF5A-486C-A8C5-ECC9F3942E4B}">
                <a14:imgProps xmlns:a14="http://schemas.microsoft.com/office/drawing/2010/main">
                  <a14:imgLayer r:embed="rId3">
                    <a14:imgEffect>
                      <a14:artisticPhotocopy/>
                    </a14:imgEffect>
                    <a14:imgEffect>
                      <a14:brightnessContrast bright="20000" contrast="40000"/>
                    </a14:imgEffect>
                  </a14:imgLayer>
                </a14:imgProps>
              </a:ext>
            </a:extLst>
          </a:blip>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09000" y="332656"/>
            <a:ext cx="8229600" cy="1399032"/>
          </a:xfrm>
        </p:spPr>
        <p:txBody>
          <a:bodyPr/>
          <a:lstStyle/>
          <a:p>
            <a:r>
              <a:rPr lang="cs-CZ" sz="4400" dirty="0" smtClean="0">
                <a:solidFill>
                  <a:schemeClr val="accent5">
                    <a:lumMod val="50000"/>
                  </a:schemeClr>
                </a:solidFill>
              </a:rPr>
              <a:t>O krásné Heleně, o dobývání Troje a o Odysseovi</a:t>
            </a:r>
            <a:endParaRPr lang="cs-CZ" sz="4400" dirty="0"/>
          </a:p>
        </p:txBody>
      </p:sp>
      <p:sp>
        <p:nvSpPr>
          <p:cNvPr id="4" name="TextovéPole 3"/>
          <p:cNvSpPr txBox="1"/>
          <p:nvPr/>
        </p:nvSpPr>
        <p:spPr>
          <a:xfrm>
            <a:off x="857321" y="2348880"/>
            <a:ext cx="7560840" cy="646331"/>
          </a:xfrm>
          <a:prstGeom prst="rect">
            <a:avLst/>
          </a:prstGeom>
          <a:noFill/>
        </p:spPr>
        <p:txBody>
          <a:bodyPr wrap="square" rtlCol="0">
            <a:spAutoFit/>
          </a:bodyPr>
          <a:lstStyle/>
          <a:p>
            <a:pPr marL="285750" indent="-285750">
              <a:buFont typeface="Arial" pitchFamily="34" charset="0"/>
              <a:buChar char="•"/>
            </a:pPr>
            <a:endParaRPr lang="cs-CZ" dirty="0">
              <a:solidFill>
                <a:schemeClr val="accent5">
                  <a:lumMod val="50000"/>
                </a:schemeClr>
              </a:solidFill>
            </a:endParaRPr>
          </a:p>
          <a:p>
            <a:pPr marL="285750" indent="-285750">
              <a:buFont typeface="Arial" pitchFamily="34" charset="0"/>
              <a:buChar char="•"/>
            </a:pPr>
            <a:endParaRPr lang="cs-CZ" dirty="0">
              <a:solidFill>
                <a:schemeClr val="accent5">
                  <a:lumMod val="50000"/>
                </a:schemeClr>
              </a:solidFill>
            </a:endParaRPr>
          </a:p>
        </p:txBody>
      </p:sp>
      <p:sp>
        <p:nvSpPr>
          <p:cNvPr id="5" name="TextovéPole 4"/>
          <p:cNvSpPr txBox="1"/>
          <p:nvPr/>
        </p:nvSpPr>
        <p:spPr>
          <a:xfrm>
            <a:off x="825236" y="2132856"/>
            <a:ext cx="7560840" cy="5278368"/>
          </a:xfrm>
          <a:prstGeom prst="rect">
            <a:avLst/>
          </a:prstGeom>
          <a:noFill/>
        </p:spPr>
        <p:txBody>
          <a:bodyPr wrap="square" rtlCol="0">
            <a:spAutoFit/>
          </a:bodyPr>
          <a:lstStyle/>
          <a:p>
            <a:r>
              <a:rPr lang="cs-CZ" i="1" dirty="0" smtClean="0">
                <a:solidFill>
                  <a:schemeClr val="accent5">
                    <a:lumMod val="50000"/>
                  </a:schemeClr>
                </a:solidFill>
              </a:rPr>
              <a:t>Paris, syn trojského krále Priama, byl požádán třemi bohyněmi – Hérou, Athénou a Afroditou – o rozsouzení sporu, které z nich právem náleží zlaté jablko s nápisem „té nejkrásnější.“ Každá mu slíbila odměnu – Héra moc, Athéna moudrost a Afrodita nejkrásnější ženu na světě. Paris dal jablko Afroditě a ona mu pomohla slíbenou lásku získat. Byla to však Helena, choť spartského krále Meneláa. Ten takovou pohanu nesnesl a vypravil se se svým bratrem, mykénským králem Agamemnónem, a mnoha dalšími do Troje získat Helenu zpět. </a:t>
            </a:r>
          </a:p>
          <a:p>
            <a:r>
              <a:rPr lang="cs-CZ" i="1" dirty="0" smtClean="0">
                <a:solidFill>
                  <a:schemeClr val="accent5">
                    <a:lumMod val="50000"/>
                  </a:schemeClr>
                </a:solidFill>
              </a:rPr>
              <a:t>Deset let však dokázala Troja oblehatelům vzdorovat. padlo mnoho hrdinů na obou stranách, než byla Troja dobyta lstí, kterou vymyslel Odysseus. Nechal sestrojit velkého dutého dřevěného koně, do nějž se ukryli řečtí vojáci. Trojanům oznámili, že se dalšího obléhání vzdávají a koně jim nechávají jako dar. Řecké lodě odpluly a ukryly se nedaleko. Trojané vtáhli koně do města a začali oslavovat. Když většina </a:t>
            </a:r>
            <a:r>
              <a:rPr lang="cs-CZ" i="1" dirty="0">
                <a:solidFill>
                  <a:schemeClr val="accent5">
                    <a:lumMod val="50000"/>
                  </a:schemeClr>
                </a:solidFill>
              </a:rPr>
              <a:t>T</a:t>
            </a:r>
            <a:r>
              <a:rPr lang="cs-CZ" i="1" dirty="0" smtClean="0">
                <a:solidFill>
                  <a:schemeClr val="accent5">
                    <a:lumMod val="50000"/>
                  </a:schemeClr>
                </a:solidFill>
              </a:rPr>
              <a:t>rojanů zpitá vínem usnula, vylezli Řekové z koně, otevřeli městské brány a dali znamení lodím, které rychle připluly. Tak byla Troja vyvrácena. </a:t>
            </a:r>
            <a:endParaRPr lang="cs-CZ" sz="1000" i="1" dirty="0" smtClean="0">
              <a:solidFill>
                <a:schemeClr val="accent5">
                  <a:lumMod val="50000"/>
                </a:schemeClr>
              </a:solidFill>
            </a:endParaRPr>
          </a:p>
          <a:p>
            <a:r>
              <a:rPr lang="cs-CZ" sz="900" dirty="0">
                <a:solidFill>
                  <a:schemeClr val="accent5">
                    <a:lumMod val="50000"/>
                  </a:schemeClr>
                </a:solidFill>
              </a:rPr>
              <a:t>Zdroj: RULF, Jan a Veronika VÁLKOVÁ. </a:t>
            </a:r>
            <a:r>
              <a:rPr lang="cs-CZ" sz="900" i="1" dirty="0">
                <a:solidFill>
                  <a:schemeClr val="accent5">
                    <a:lumMod val="50000"/>
                  </a:schemeClr>
                </a:solidFill>
              </a:rPr>
              <a:t>Dějepis pro 6. ročník základní školy a 1. ročník osmiletého gymnázia</a:t>
            </a:r>
            <a:r>
              <a:rPr lang="cs-CZ" sz="900" dirty="0">
                <a:solidFill>
                  <a:schemeClr val="accent5">
                    <a:lumMod val="50000"/>
                  </a:schemeClr>
                </a:solidFill>
              </a:rPr>
              <a:t>. 2. vyd. Praha: SPN - pedagogické nakladatelství, 2004, 139 s. ISBN 80-723-5274-1. s. </a:t>
            </a:r>
            <a:r>
              <a:rPr lang="cs-CZ" sz="900" dirty="0" smtClean="0">
                <a:solidFill>
                  <a:schemeClr val="accent5">
                    <a:lumMod val="50000"/>
                  </a:schemeClr>
                </a:solidFill>
              </a:rPr>
              <a:t>83. </a:t>
            </a:r>
            <a:endParaRPr lang="cs-CZ" sz="900" dirty="0">
              <a:solidFill>
                <a:schemeClr val="accent5">
                  <a:lumMod val="50000"/>
                </a:schemeClr>
              </a:solidFill>
            </a:endParaRPr>
          </a:p>
          <a:p>
            <a:endParaRPr lang="cs-CZ" sz="900" dirty="0">
              <a:solidFill>
                <a:schemeClr val="accent5">
                  <a:lumMod val="50000"/>
                </a:schemeClr>
              </a:solidFill>
            </a:endParaRPr>
          </a:p>
          <a:p>
            <a:pPr marL="285750" indent="-285750">
              <a:buFont typeface="Arial" pitchFamily="34" charset="0"/>
              <a:buChar char="•"/>
            </a:pPr>
            <a:endParaRPr lang="cs-CZ" dirty="0">
              <a:solidFill>
                <a:schemeClr val="accent5">
                  <a:lumMod val="50000"/>
                </a:schemeClr>
              </a:solidFill>
            </a:endParaRPr>
          </a:p>
        </p:txBody>
      </p:sp>
    </p:spTree>
    <p:extLst>
      <p:ext uri="{BB962C8B-B14F-4D97-AF65-F5344CB8AC3E}">
        <p14:creationId xmlns:p14="http://schemas.microsoft.com/office/powerpoint/2010/main" val="312989544"/>
      </p:ext>
    </p:extLst>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50000"/>
                <a:satMod val="340000"/>
                <a:lumMod val="40000"/>
              </a:schemeClr>
              <a:schemeClr val="bg2">
                <a:tint val="92000"/>
                <a:shade val="94000"/>
                <a:hueMod val="110000"/>
                <a:satMod val="236000"/>
                <a:lumMod val="120000"/>
              </a:schemeClr>
            </a:duotone>
            <a:extLst>
              <a:ext uri="{BEBA8EAE-BF5A-486C-A8C5-ECC9F3942E4B}">
                <a14:imgProps xmlns:a14="http://schemas.microsoft.com/office/drawing/2010/main">
                  <a14:imgLayer r:embed="rId3">
                    <a14:imgEffect>
                      <a14:artisticPhotocopy/>
                    </a14:imgEffect>
                    <a14:imgEffect>
                      <a14:brightnessContrast bright="20000" contrast="40000"/>
                    </a14:imgEffect>
                  </a14:imgLayer>
                </a14:imgProps>
              </a:ext>
            </a:extLst>
          </a:blip>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276880" y="260648"/>
            <a:ext cx="8229600" cy="1399032"/>
          </a:xfrm>
        </p:spPr>
        <p:txBody>
          <a:bodyPr>
            <a:normAutofit/>
          </a:bodyPr>
          <a:lstStyle/>
          <a:p>
            <a:r>
              <a:rPr lang="cs-CZ" sz="4400" dirty="0" smtClean="0">
                <a:solidFill>
                  <a:schemeClr val="accent5">
                    <a:lumMod val="50000"/>
                  </a:schemeClr>
                </a:solidFill>
              </a:rPr>
              <a:t>Homér a </a:t>
            </a:r>
            <a:r>
              <a:rPr lang="cs-CZ" sz="4400" dirty="0" err="1" smtClean="0">
                <a:solidFill>
                  <a:schemeClr val="accent5">
                    <a:lumMod val="50000"/>
                  </a:schemeClr>
                </a:solidFill>
              </a:rPr>
              <a:t>Ílias</a:t>
            </a:r>
            <a:r>
              <a:rPr lang="cs-CZ" sz="4400" dirty="0" smtClean="0">
                <a:solidFill>
                  <a:schemeClr val="accent5">
                    <a:lumMod val="50000"/>
                  </a:schemeClr>
                </a:solidFill>
              </a:rPr>
              <a:t> a </a:t>
            </a:r>
            <a:r>
              <a:rPr lang="cs-CZ" sz="4400" dirty="0" err="1" smtClean="0">
                <a:solidFill>
                  <a:schemeClr val="accent5">
                    <a:lumMod val="50000"/>
                  </a:schemeClr>
                </a:solidFill>
              </a:rPr>
              <a:t>Odysseia</a:t>
            </a:r>
            <a:r>
              <a:rPr lang="cs-CZ" sz="4400" dirty="0" smtClean="0">
                <a:solidFill>
                  <a:schemeClr val="accent5">
                    <a:lumMod val="50000"/>
                  </a:schemeClr>
                </a:solidFill>
              </a:rPr>
              <a:t> </a:t>
            </a:r>
            <a:endParaRPr lang="cs-CZ" sz="4400" dirty="0">
              <a:solidFill>
                <a:schemeClr val="accent5">
                  <a:lumMod val="50000"/>
                </a:schemeClr>
              </a:solidFill>
            </a:endParaRPr>
          </a:p>
        </p:txBody>
      </p:sp>
      <p:sp>
        <p:nvSpPr>
          <p:cNvPr id="5" name="TextovéPole 4"/>
          <p:cNvSpPr txBox="1"/>
          <p:nvPr/>
        </p:nvSpPr>
        <p:spPr>
          <a:xfrm>
            <a:off x="827584" y="2348880"/>
            <a:ext cx="7560840" cy="8094524"/>
          </a:xfrm>
          <a:prstGeom prst="rect">
            <a:avLst/>
          </a:prstGeom>
          <a:noFill/>
        </p:spPr>
        <p:txBody>
          <a:bodyPr wrap="square" rtlCol="0">
            <a:spAutoFit/>
          </a:bodyPr>
          <a:lstStyle/>
          <a:p>
            <a:pPr marL="285750" indent="-285750">
              <a:buFont typeface="Arial" pitchFamily="34" charset="0"/>
              <a:buChar char="•"/>
            </a:pPr>
            <a:r>
              <a:rPr lang="cs-CZ" sz="2000" dirty="0" smtClean="0">
                <a:solidFill>
                  <a:schemeClr val="accent5">
                    <a:lumMod val="50000"/>
                  </a:schemeClr>
                </a:solidFill>
              </a:rPr>
              <a:t>Homér: dle Herodota (řecký dějepisec) se jednalo o slepého potulného básníka, autora eposů </a:t>
            </a:r>
            <a:r>
              <a:rPr lang="cs-CZ" sz="2000" dirty="0" err="1" smtClean="0">
                <a:solidFill>
                  <a:schemeClr val="accent5">
                    <a:lumMod val="50000"/>
                  </a:schemeClr>
                </a:solidFill>
              </a:rPr>
              <a:t>Ílias</a:t>
            </a:r>
            <a:r>
              <a:rPr lang="cs-CZ" sz="2000" dirty="0" smtClean="0">
                <a:solidFill>
                  <a:schemeClr val="accent5">
                    <a:lumMod val="50000"/>
                  </a:schemeClr>
                </a:solidFill>
              </a:rPr>
              <a:t> a </a:t>
            </a:r>
            <a:r>
              <a:rPr lang="cs-CZ" sz="2000" dirty="0" err="1" smtClean="0">
                <a:solidFill>
                  <a:schemeClr val="accent5">
                    <a:lumMod val="50000"/>
                  </a:schemeClr>
                </a:solidFill>
              </a:rPr>
              <a:t>Odysseia</a:t>
            </a:r>
            <a:r>
              <a:rPr lang="cs-CZ" sz="2000" dirty="0" smtClean="0">
                <a:solidFill>
                  <a:schemeClr val="accent5">
                    <a:lumMod val="50000"/>
                  </a:schemeClr>
                </a:solidFill>
              </a:rPr>
              <a:t> (vzniklých v pol. 8. stol. př. n. l.)</a:t>
            </a:r>
          </a:p>
          <a:p>
            <a:pPr marL="285750" indent="-285750">
              <a:buFont typeface="Arial" pitchFamily="34" charset="0"/>
              <a:buChar char="•"/>
            </a:pPr>
            <a:r>
              <a:rPr lang="cs-CZ" sz="2000" dirty="0" smtClean="0">
                <a:solidFill>
                  <a:schemeClr val="accent5">
                    <a:lumMod val="50000"/>
                  </a:schemeClr>
                </a:solidFill>
              </a:rPr>
              <a:t>dle dnešních badatelů nebyl autorem eposů </a:t>
            </a:r>
          </a:p>
          <a:p>
            <a:r>
              <a:rPr lang="cs-CZ" sz="2000" dirty="0" smtClean="0">
                <a:solidFill>
                  <a:schemeClr val="accent5">
                    <a:lumMod val="50000"/>
                  </a:schemeClr>
                </a:solidFill>
              </a:rPr>
              <a:t>    jediný člověk, ale řada básníků (jejich básně </a:t>
            </a:r>
          </a:p>
          <a:p>
            <a:r>
              <a:rPr lang="cs-CZ" sz="2000" dirty="0" smtClean="0">
                <a:solidFill>
                  <a:schemeClr val="accent5">
                    <a:lumMod val="50000"/>
                  </a:schemeClr>
                </a:solidFill>
              </a:rPr>
              <a:t>    byly spojeny v jedno dílo pravděpodobně </a:t>
            </a:r>
          </a:p>
          <a:p>
            <a:r>
              <a:rPr lang="cs-CZ" sz="2000" dirty="0">
                <a:solidFill>
                  <a:schemeClr val="accent5">
                    <a:lumMod val="50000"/>
                  </a:schemeClr>
                </a:solidFill>
              </a:rPr>
              <a:t> </a:t>
            </a:r>
            <a:r>
              <a:rPr lang="cs-CZ" sz="2000" dirty="0" smtClean="0">
                <a:solidFill>
                  <a:schemeClr val="accent5">
                    <a:lumMod val="50000"/>
                  </a:schemeClr>
                </a:solidFill>
              </a:rPr>
              <a:t>   Homérem) </a:t>
            </a:r>
          </a:p>
          <a:p>
            <a:pPr marL="285750" indent="-285750">
              <a:buFont typeface="Arial" pitchFamily="34" charset="0"/>
              <a:buChar char="•"/>
            </a:pPr>
            <a:r>
              <a:rPr lang="cs-CZ" sz="2000" dirty="0" err="1" smtClean="0">
                <a:solidFill>
                  <a:schemeClr val="accent5">
                    <a:lumMod val="50000"/>
                  </a:schemeClr>
                </a:solidFill>
              </a:rPr>
              <a:t>Ílias</a:t>
            </a:r>
            <a:r>
              <a:rPr lang="cs-CZ" sz="2000" dirty="0" smtClean="0">
                <a:solidFill>
                  <a:schemeClr val="accent5">
                    <a:lumMod val="50000"/>
                  </a:schemeClr>
                </a:solidFill>
              </a:rPr>
              <a:t>: 16 tis. veršů popisujících událostí </a:t>
            </a:r>
          </a:p>
          <a:p>
            <a:r>
              <a:rPr lang="cs-CZ" sz="2000" dirty="0">
                <a:solidFill>
                  <a:schemeClr val="accent5">
                    <a:lumMod val="50000"/>
                  </a:schemeClr>
                </a:solidFill>
              </a:rPr>
              <a:t> </a:t>
            </a:r>
            <a:r>
              <a:rPr lang="cs-CZ" sz="2000" dirty="0" smtClean="0">
                <a:solidFill>
                  <a:schemeClr val="accent5">
                    <a:lumMod val="50000"/>
                  </a:schemeClr>
                </a:solidFill>
              </a:rPr>
              <a:t>   posledních dvou měsíců obléhání Troje Řeky</a:t>
            </a:r>
          </a:p>
          <a:p>
            <a:pPr marL="285750" indent="-285750">
              <a:buFont typeface="Arial" pitchFamily="34" charset="0"/>
              <a:buChar char="•"/>
            </a:pPr>
            <a:r>
              <a:rPr lang="cs-CZ" sz="2000" dirty="0" err="1" smtClean="0">
                <a:solidFill>
                  <a:schemeClr val="accent5">
                    <a:lumMod val="50000"/>
                  </a:schemeClr>
                </a:solidFill>
              </a:rPr>
              <a:t>Odysseia</a:t>
            </a:r>
            <a:r>
              <a:rPr lang="cs-CZ" sz="2000" dirty="0" smtClean="0">
                <a:solidFill>
                  <a:schemeClr val="accent5">
                    <a:lumMod val="50000"/>
                  </a:schemeClr>
                </a:solidFill>
              </a:rPr>
              <a:t>: 12 tis. veršů popisujících </a:t>
            </a:r>
          </a:p>
          <a:p>
            <a:pPr marL="285750" indent="-285750">
              <a:buFont typeface="Arial" pitchFamily="34" charset="0"/>
              <a:buChar char="•"/>
            </a:pPr>
            <a:r>
              <a:rPr lang="cs-CZ" sz="2000" dirty="0" smtClean="0">
                <a:solidFill>
                  <a:schemeClr val="accent5">
                    <a:lumMod val="50000"/>
                  </a:schemeClr>
                </a:solidFill>
              </a:rPr>
              <a:t>návrat Odyssea na rodný ostrov Ithaku</a:t>
            </a:r>
          </a:p>
          <a:p>
            <a:r>
              <a:rPr lang="cs-CZ" sz="2000" dirty="0">
                <a:solidFill>
                  <a:schemeClr val="accent5">
                    <a:lumMod val="50000"/>
                  </a:schemeClr>
                </a:solidFill>
              </a:rPr>
              <a:t> </a:t>
            </a:r>
            <a:r>
              <a:rPr lang="cs-CZ" sz="2000" dirty="0" smtClean="0">
                <a:solidFill>
                  <a:schemeClr val="accent5">
                    <a:lumMod val="50000"/>
                  </a:schemeClr>
                </a:solidFill>
              </a:rPr>
              <a:t>   (na Z Řecka)</a:t>
            </a:r>
          </a:p>
          <a:p>
            <a:endParaRPr lang="cs-CZ" sz="2000" dirty="0" smtClean="0">
              <a:solidFill>
                <a:schemeClr val="accent5">
                  <a:lumMod val="50000"/>
                </a:schemeClr>
              </a:solidFill>
            </a:endParaRPr>
          </a:p>
          <a:p>
            <a:r>
              <a:rPr lang="cs-CZ" sz="1000" dirty="0">
                <a:solidFill>
                  <a:schemeClr val="accent5">
                    <a:lumMod val="50000"/>
                  </a:schemeClr>
                </a:solidFill>
              </a:rPr>
              <a:t>Zdroj</a:t>
            </a:r>
            <a:r>
              <a:rPr lang="cs-CZ" sz="1000" dirty="0" smtClean="0">
                <a:solidFill>
                  <a:schemeClr val="accent5">
                    <a:lumMod val="50000"/>
                  </a:schemeClr>
                </a:solidFill>
              </a:rPr>
              <a:t>: </a:t>
            </a:r>
            <a:r>
              <a:rPr lang="cs-CZ" sz="1000" b="1" dirty="0">
                <a:solidFill>
                  <a:schemeClr val="accent5">
                    <a:lumMod val="50000"/>
                  </a:schemeClr>
                </a:solidFill>
              </a:rPr>
              <a:t>[cit. 2013-02-05]. Dostupný pod licencí </a:t>
            </a:r>
            <a:r>
              <a:rPr lang="cs-CZ" sz="1000" b="1" dirty="0" err="1">
                <a:solidFill>
                  <a:schemeClr val="accent5">
                    <a:lumMod val="50000"/>
                  </a:schemeClr>
                </a:solidFill>
              </a:rPr>
              <a:t>Creative</a:t>
            </a:r>
            <a:r>
              <a:rPr lang="cs-CZ" sz="1000" b="1" dirty="0">
                <a:solidFill>
                  <a:schemeClr val="accent5">
                    <a:lumMod val="50000"/>
                  </a:schemeClr>
                </a:solidFill>
              </a:rPr>
              <a:t> </a:t>
            </a:r>
            <a:r>
              <a:rPr lang="cs-CZ" sz="1000" b="1" dirty="0" err="1">
                <a:solidFill>
                  <a:schemeClr val="accent5">
                    <a:lumMod val="50000"/>
                  </a:schemeClr>
                </a:solidFill>
              </a:rPr>
              <a:t>Commons</a:t>
            </a:r>
            <a:r>
              <a:rPr lang="cs-CZ" sz="1000" b="1" dirty="0">
                <a:solidFill>
                  <a:schemeClr val="accent5">
                    <a:lumMod val="50000"/>
                  </a:schemeClr>
                </a:solidFill>
              </a:rPr>
              <a:t> na WWW: </a:t>
            </a:r>
            <a:endParaRPr lang="cs-CZ" sz="1000" dirty="0" smtClean="0">
              <a:solidFill>
                <a:schemeClr val="accent5">
                  <a:lumMod val="50000"/>
                </a:schemeClr>
              </a:solidFill>
            </a:endParaRPr>
          </a:p>
          <a:p>
            <a:r>
              <a:rPr lang="cs-CZ" sz="1000" dirty="0" smtClean="0">
                <a:solidFill>
                  <a:schemeClr val="accent5">
                    <a:lumMod val="50000"/>
                  </a:schemeClr>
                </a:solidFill>
              </a:rPr>
              <a:t> </a:t>
            </a:r>
            <a:r>
              <a:rPr lang="cs-CZ" sz="1000" dirty="0">
                <a:solidFill>
                  <a:schemeClr val="accent5">
                    <a:lumMod val="50000"/>
                  </a:schemeClr>
                </a:solidFill>
                <a:hlinkClick r:id="rId4"/>
              </a:rPr>
              <a:t>http://</a:t>
            </a:r>
            <a:r>
              <a:rPr lang="cs-CZ" sz="1000" dirty="0" smtClean="0">
                <a:solidFill>
                  <a:schemeClr val="accent5">
                    <a:lumMod val="50000"/>
                  </a:schemeClr>
                </a:solidFill>
                <a:hlinkClick r:id="rId4"/>
              </a:rPr>
              <a:t>commons.wikimedia.org/wiki/File%3AHomeros_MFA_Munich_272.jpg</a:t>
            </a:r>
            <a:endParaRPr lang="cs-CZ" sz="1000" dirty="0" smtClean="0">
              <a:solidFill>
                <a:schemeClr val="accent5">
                  <a:lumMod val="50000"/>
                </a:schemeClr>
              </a:solidFill>
            </a:endParaRPr>
          </a:p>
          <a:p>
            <a:endParaRPr lang="cs-CZ" sz="1000" dirty="0" smtClean="0">
              <a:solidFill>
                <a:schemeClr val="accent5">
                  <a:lumMod val="50000"/>
                </a:schemeClr>
              </a:solidFill>
            </a:endParaRPr>
          </a:p>
          <a:p>
            <a:pPr marL="285750" indent="-285750">
              <a:buFont typeface="Arial" pitchFamily="34" charset="0"/>
              <a:buChar char="•"/>
            </a:pPr>
            <a:endParaRPr lang="cs-CZ" sz="2000" dirty="0">
              <a:solidFill>
                <a:schemeClr val="accent5">
                  <a:lumMod val="50000"/>
                </a:schemeClr>
              </a:solidFill>
            </a:endParaRPr>
          </a:p>
          <a:p>
            <a:pPr marL="285750" indent="-285750">
              <a:buFont typeface="Arial" pitchFamily="34" charset="0"/>
              <a:buChar char="•"/>
            </a:pPr>
            <a:endParaRPr lang="cs-CZ" sz="2000" dirty="0" smtClean="0">
              <a:solidFill>
                <a:schemeClr val="accent5">
                  <a:lumMod val="50000"/>
                </a:schemeClr>
              </a:solidFill>
            </a:endParaRPr>
          </a:p>
          <a:p>
            <a:pPr marL="285750" indent="-285750">
              <a:buFont typeface="Arial" pitchFamily="34" charset="0"/>
              <a:buChar char="•"/>
            </a:pPr>
            <a:endParaRPr lang="cs-CZ" sz="2000" dirty="0">
              <a:solidFill>
                <a:schemeClr val="accent5">
                  <a:lumMod val="50000"/>
                </a:schemeClr>
              </a:solidFill>
            </a:endParaRPr>
          </a:p>
          <a:p>
            <a:pPr marL="285750" indent="-285750">
              <a:buFont typeface="Arial" pitchFamily="34" charset="0"/>
              <a:buChar char="•"/>
            </a:pPr>
            <a:endParaRPr lang="cs-CZ" sz="2000" dirty="0" smtClean="0">
              <a:solidFill>
                <a:schemeClr val="accent5">
                  <a:lumMod val="50000"/>
                </a:schemeClr>
              </a:solidFill>
            </a:endParaRPr>
          </a:p>
          <a:p>
            <a:pPr marL="285750" indent="-285750">
              <a:buFont typeface="Arial" pitchFamily="34" charset="0"/>
              <a:buChar char="•"/>
            </a:pPr>
            <a:endParaRPr lang="cs-CZ" sz="2000" dirty="0">
              <a:solidFill>
                <a:schemeClr val="accent5">
                  <a:lumMod val="50000"/>
                </a:schemeClr>
              </a:solidFill>
            </a:endParaRPr>
          </a:p>
          <a:p>
            <a:pPr marL="285750" indent="-285750">
              <a:buFont typeface="Arial" pitchFamily="34" charset="0"/>
              <a:buChar char="•"/>
            </a:pPr>
            <a:endParaRPr lang="cs-CZ" sz="2000" dirty="0" smtClean="0">
              <a:solidFill>
                <a:schemeClr val="accent5">
                  <a:lumMod val="50000"/>
                </a:schemeClr>
              </a:solidFill>
            </a:endParaRPr>
          </a:p>
          <a:p>
            <a:pPr marL="285750" indent="-285750">
              <a:buFont typeface="Arial" pitchFamily="34" charset="0"/>
              <a:buChar char="•"/>
            </a:pPr>
            <a:endParaRPr lang="cs-CZ" sz="2000" dirty="0">
              <a:solidFill>
                <a:schemeClr val="accent5">
                  <a:lumMod val="50000"/>
                </a:schemeClr>
              </a:solidFill>
            </a:endParaRPr>
          </a:p>
          <a:p>
            <a:pPr marL="285750" indent="-285750">
              <a:buFont typeface="Arial" pitchFamily="34" charset="0"/>
              <a:buChar char="•"/>
            </a:pPr>
            <a:endParaRPr lang="cs-CZ" sz="2000" dirty="0" smtClean="0">
              <a:solidFill>
                <a:schemeClr val="accent5">
                  <a:lumMod val="50000"/>
                </a:schemeClr>
              </a:solidFill>
            </a:endParaRPr>
          </a:p>
          <a:p>
            <a:pPr marL="285750" indent="-285750">
              <a:buFont typeface="Arial" pitchFamily="34" charset="0"/>
              <a:buChar char="•"/>
            </a:pPr>
            <a:endParaRPr lang="cs-CZ" sz="2000" dirty="0">
              <a:solidFill>
                <a:schemeClr val="accent5">
                  <a:lumMod val="50000"/>
                </a:schemeClr>
              </a:solidFill>
            </a:endParaRPr>
          </a:p>
          <a:p>
            <a:pPr marL="285750" indent="-285750">
              <a:buFont typeface="Arial" pitchFamily="34" charset="0"/>
              <a:buChar char="•"/>
            </a:pPr>
            <a:endParaRPr lang="cs-CZ" sz="2000" dirty="0" smtClean="0">
              <a:solidFill>
                <a:schemeClr val="accent5">
                  <a:lumMod val="50000"/>
                </a:schemeClr>
              </a:solidFill>
            </a:endParaRPr>
          </a:p>
          <a:p>
            <a:pPr marL="285750" indent="-285750">
              <a:buFont typeface="Arial" pitchFamily="34" charset="0"/>
              <a:buChar char="•"/>
            </a:pPr>
            <a:endParaRPr lang="cs-CZ" sz="2000" dirty="0">
              <a:solidFill>
                <a:schemeClr val="accent5">
                  <a:lumMod val="50000"/>
                </a:schemeClr>
              </a:solidFill>
            </a:endParaRPr>
          </a:p>
          <a:p>
            <a:pPr marL="171450" indent="-171450">
              <a:buFont typeface="Arial" pitchFamily="34" charset="0"/>
              <a:buChar char="•"/>
            </a:pPr>
            <a:endParaRPr lang="cs-CZ" sz="1000" dirty="0" smtClean="0">
              <a:solidFill>
                <a:schemeClr val="accent5">
                  <a:lumMod val="50000"/>
                </a:schemeClr>
              </a:solidFill>
            </a:endParaRPr>
          </a:p>
        </p:txBody>
      </p:sp>
      <p:pic>
        <p:nvPicPr>
          <p:cNvPr id="6" name="Obráze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0192" y="3233771"/>
            <a:ext cx="2232248" cy="3322213"/>
          </a:xfrm>
          <a:prstGeom prst="rect">
            <a:avLst/>
          </a:prstGeom>
        </p:spPr>
      </p:pic>
    </p:spTree>
    <p:extLst>
      <p:ext uri="{BB962C8B-B14F-4D97-AF65-F5344CB8AC3E}">
        <p14:creationId xmlns:p14="http://schemas.microsoft.com/office/powerpoint/2010/main" val="1605924919"/>
      </p:ext>
    </p:extLst>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50000"/>
                <a:satMod val="340000"/>
                <a:lumMod val="40000"/>
              </a:schemeClr>
              <a:schemeClr val="bg2">
                <a:tint val="92000"/>
                <a:shade val="94000"/>
                <a:hueMod val="110000"/>
                <a:satMod val="236000"/>
                <a:lumMod val="120000"/>
              </a:schemeClr>
            </a:duotone>
            <a:extLst>
              <a:ext uri="{BEBA8EAE-BF5A-486C-A8C5-ECC9F3942E4B}">
                <a14:imgProps xmlns:a14="http://schemas.microsoft.com/office/drawing/2010/main">
                  <a14:imgLayer r:embed="rId3">
                    <a14:imgEffect>
                      <a14:artisticPhotocopy/>
                    </a14:imgEffect>
                    <a14:imgEffect>
                      <a14:brightnessContrast bright="20000" contrast="40000"/>
                    </a14:imgEffect>
                  </a14:imgLayer>
                </a14:imgProps>
              </a:ext>
            </a:extLst>
          </a:blip>
          <a:stretch/>
        </a:blipFill>
        <a:effectLst/>
      </p:bgPr>
    </p:bg>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pPr marL="64008" indent="0">
              <a:buNone/>
            </a:pPr>
            <a:endParaRPr lang="cs-CZ" sz="2300" dirty="0" smtClean="0"/>
          </a:p>
          <a:p>
            <a:pPr>
              <a:buFont typeface="Wingdings" pitchFamily="2" charset="2"/>
              <a:buChar char="§"/>
            </a:pPr>
            <a:endParaRPr lang="cs-CZ" sz="1100" dirty="0"/>
          </a:p>
        </p:txBody>
      </p:sp>
      <p:sp>
        <p:nvSpPr>
          <p:cNvPr id="2" name="Nadpis 1"/>
          <p:cNvSpPr>
            <a:spLocks noGrp="1"/>
          </p:cNvSpPr>
          <p:nvPr>
            <p:ph type="title"/>
          </p:nvPr>
        </p:nvSpPr>
        <p:spPr>
          <a:xfrm>
            <a:off x="493204" y="332656"/>
            <a:ext cx="8229600" cy="1399032"/>
          </a:xfrm>
        </p:spPr>
        <p:txBody>
          <a:bodyPr>
            <a:normAutofit/>
          </a:bodyPr>
          <a:lstStyle/>
          <a:p>
            <a:r>
              <a:rPr lang="cs-CZ" dirty="0">
                <a:solidFill>
                  <a:schemeClr val="accent5">
                    <a:lumMod val="50000"/>
                  </a:schemeClr>
                </a:solidFill>
              </a:rPr>
              <a:t>M</a:t>
            </a:r>
            <a:r>
              <a:rPr lang="cs-CZ" dirty="0" smtClean="0">
                <a:solidFill>
                  <a:schemeClr val="accent5">
                    <a:lumMod val="50000"/>
                  </a:schemeClr>
                </a:solidFill>
              </a:rPr>
              <a:t>ytologie a náboženství</a:t>
            </a:r>
            <a:endParaRPr lang="cs-CZ" dirty="0"/>
          </a:p>
        </p:txBody>
      </p:sp>
      <p:sp>
        <p:nvSpPr>
          <p:cNvPr id="4" name="TextovéPole 3"/>
          <p:cNvSpPr txBox="1"/>
          <p:nvPr/>
        </p:nvSpPr>
        <p:spPr>
          <a:xfrm>
            <a:off x="827584" y="2348880"/>
            <a:ext cx="7560840" cy="5293757"/>
          </a:xfrm>
          <a:prstGeom prst="rect">
            <a:avLst/>
          </a:prstGeom>
          <a:noFill/>
        </p:spPr>
        <p:txBody>
          <a:bodyPr wrap="square" rtlCol="0">
            <a:spAutoFit/>
          </a:bodyPr>
          <a:lstStyle/>
          <a:p>
            <a:pPr marL="285750" indent="-285750">
              <a:buFont typeface="Arial" pitchFamily="34" charset="0"/>
              <a:buChar char="•"/>
            </a:pPr>
            <a:r>
              <a:rPr lang="cs-CZ" sz="2000" dirty="0" smtClean="0">
                <a:solidFill>
                  <a:schemeClr val="accent5">
                    <a:lumMod val="50000"/>
                  </a:schemeClr>
                </a:solidFill>
              </a:rPr>
              <a:t>náboženství mělo sjednocující prvek – slavnosti s atletickými a múzickými slavnostmi</a:t>
            </a:r>
          </a:p>
          <a:p>
            <a:pPr marL="285750" indent="-285750">
              <a:buFont typeface="Arial" pitchFamily="34" charset="0"/>
              <a:buChar char="•"/>
            </a:pPr>
            <a:r>
              <a:rPr lang="cs-CZ" sz="2000" dirty="0" smtClean="0">
                <a:solidFill>
                  <a:schemeClr val="accent5">
                    <a:lumMod val="50000"/>
                  </a:schemeClr>
                </a:solidFill>
              </a:rPr>
              <a:t>důležitou roli přisuzovali Řekové vůli bohů (snaha zjisti vůli bohů pomocí věštby – nejslavnější věštírna: </a:t>
            </a:r>
            <a:r>
              <a:rPr lang="cs-CZ" sz="2000" dirty="0" err="1" smtClean="0">
                <a:solidFill>
                  <a:schemeClr val="accent5">
                    <a:lumMod val="50000"/>
                  </a:schemeClr>
                </a:solidFill>
              </a:rPr>
              <a:t>Apollónova</a:t>
            </a:r>
            <a:r>
              <a:rPr lang="cs-CZ" sz="2000" dirty="0" smtClean="0">
                <a:solidFill>
                  <a:schemeClr val="accent5">
                    <a:lumMod val="50000"/>
                  </a:schemeClr>
                </a:solidFill>
              </a:rPr>
              <a:t> v Delfách)</a:t>
            </a:r>
          </a:p>
          <a:p>
            <a:pPr marL="285750" indent="-285750">
              <a:buFont typeface="Arial" pitchFamily="34" charset="0"/>
              <a:buChar char="•"/>
            </a:pPr>
            <a:r>
              <a:rPr lang="cs-CZ" sz="2000" dirty="0" smtClean="0">
                <a:solidFill>
                  <a:schemeClr val="accent5">
                    <a:lumMod val="50000"/>
                  </a:schemeClr>
                </a:solidFill>
              </a:rPr>
              <a:t>chrámy byly stavěny na tzv. akropoli (na kopci)</a:t>
            </a:r>
          </a:p>
          <a:p>
            <a:pPr marL="285750" indent="-285750">
              <a:buFont typeface="Arial" pitchFamily="34" charset="0"/>
              <a:buChar char="•"/>
            </a:pPr>
            <a:r>
              <a:rPr lang="cs-CZ" sz="2000" dirty="0" smtClean="0">
                <a:solidFill>
                  <a:schemeClr val="accent5">
                    <a:lumMod val="50000"/>
                  </a:schemeClr>
                </a:solidFill>
              </a:rPr>
              <a:t>bohové homérské doby: antropomorfní (líčeni jako lidé s lidskými slabostmi, ale krásnější, silnější a nesmrtelní), sídlící na hoře Olymp (S Řecka)</a:t>
            </a:r>
          </a:p>
          <a:p>
            <a:pPr marL="285750" indent="-285750">
              <a:buFont typeface="Arial" pitchFamily="34" charset="0"/>
              <a:buChar char="•"/>
            </a:pPr>
            <a:r>
              <a:rPr lang="cs-CZ" sz="2000" dirty="0" smtClean="0">
                <a:solidFill>
                  <a:schemeClr val="accent5">
                    <a:lumMod val="50000"/>
                  </a:schemeClr>
                </a:solidFill>
              </a:rPr>
              <a:t>uctívání mnoha bohů (polyteismus)</a:t>
            </a:r>
          </a:p>
          <a:p>
            <a:pPr marL="285750" indent="-285750">
              <a:buFont typeface="Arial" pitchFamily="34" charset="0"/>
              <a:buChar char="•"/>
            </a:pPr>
            <a:r>
              <a:rPr lang="cs-CZ" sz="2000" dirty="0" smtClean="0">
                <a:solidFill>
                  <a:schemeClr val="accent5">
                    <a:lumMod val="50000"/>
                  </a:schemeClr>
                </a:solidFill>
              </a:rPr>
              <a:t>mytologie: soubor mýtů a legend, které se šířily především ústní formou</a:t>
            </a:r>
            <a:endParaRPr lang="cs-CZ" sz="2000" dirty="0">
              <a:solidFill>
                <a:schemeClr val="accent5">
                  <a:lumMod val="50000"/>
                </a:schemeClr>
              </a:solidFill>
            </a:endParaRPr>
          </a:p>
          <a:p>
            <a:pPr marL="285750" indent="-285750">
              <a:buFont typeface="Arial" pitchFamily="34" charset="0"/>
              <a:buChar char="•"/>
            </a:pPr>
            <a:endParaRPr lang="cs-CZ" sz="2000" dirty="0" smtClean="0">
              <a:solidFill>
                <a:schemeClr val="accent5">
                  <a:lumMod val="50000"/>
                </a:schemeClr>
              </a:solidFill>
            </a:endParaRPr>
          </a:p>
          <a:p>
            <a:pPr marL="285750" indent="-285750">
              <a:buFont typeface="Arial" pitchFamily="34" charset="0"/>
              <a:buChar char="•"/>
            </a:pPr>
            <a:endParaRPr lang="cs-CZ" sz="2000" dirty="0">
              <a:solidFill>
                <a:schemeClr val="accent5">
                  <a:lumMod val="50000"/>
                </a:schemeClr>
              </a:solidFill>
            </a:endParaRPr>
          </a:p>
          <a:p>
            <a:pPr marL="285750" indent="-285750">
              <a:buFont typeface="Arial" pitchFamily="34" charset="0"/>
              <a:buChar char="•"/>
            </a:pPr>
            <a:endParaRPr lang="cs-CZ" sz="2000" dirty="0" smtClean="0">
              <a:solidFill>
                <a:schemeClr val="accent5">
                  <a:lumMod val="50000"/>
                </a:schemeClr>
              </a:solidFill>
            </a:endParaRPr>
          </a:p>
          <a:p>
            <a:pPr marL="285750" indent="-285750">
              <a:buFont typeface="Arial" pitchFamily="34" charset="0"/>
              <a:buChar char="•"/>
            </a:pPr>
            <a:endParaRPr lang="cs-CZ" sz="2000" dirty="0" smtClean="0">
              <a:solidFill>
                <a:schemeClr val="accent5">
                  <a:lumMod val="50000"/>
                </a:schemeClr>
              </a:solidFill>
            </a:endParaRPr>
          </a:p>
          <a:p>
            <a:pPr marL="285750" indent="-285750">
              <a:buFont typeface="Arial" pitchFamily="34" charset="0"/>
              <a:buChar char="•"/>
            </a:pPr>
            <a:endParaRPr lang="cs-CZ" dirty="0">
              <a:solidFill>
                <a:schemeClr val="accent5">
                  <a:lumMod val="50000"/>
                </a:schemeClr>
              </a:solidFill>
            </a:endParaRPr>
          </a:p>
        </p:txBody>
      </p:sp>
    </p:spTree>
    <p:extLst>
      <p:ext uri="{BB962C8B-B14F-4D97-AF65-F5344CB8AC3E}">
        <p14:creationId xmlns:p14="http://schemas.microsoft.com/office/powerpoint/2010/main" val="1645465982"/>
      </p:ext>
    </p:extLst>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50000"/>
                <a:satMod val="340000"/>
                <a:lumMod val="40000"/>
              </a:schemeClr>
              <a:schemeClr val="bg2">
                <a:tint val="92000"/>
                <a:shade val="94000"/>
                <a:hueMod val="110000"/>
                <a:satMod val="236000"/>
                <a:lumMod val="120000"/>
              </a:schemeClr>
            </a:duotone>
            <a:extLst>
              <a:ext uri="{BEBA8EAE-BF5A-486C-A8C5-ECC9F3942E4B}">
                <a14:imgProps xmlns:a14="http://schemas.microsoft.com/office/drawing/2010/main">
                  <a14:imgLayer r:embed="rId3">
                    <a14:imgEffect>
                      <a14:artisticPhotocopy/>
                    </a14:imgEffect>
                    <a14:imgEffect>
                      <a14:brightnessContrast bright="20000" contrast="40000"/>
                    </a14:imgEffect>
                  </a14:imgLayer>
                </a14:imgProps>
              </a:ext>
            </a:extLst>
          </a:blip>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smtClean="0">
                <a:solidFill>
                  <a:schemeClr val="accent5">
                    <a:lumMod val="50000"/>
                  </a:schemeClr>
                </a:solidFill>
              </a:rPr>
              <a:t>Řečtí bohové</a:t>
            </a:r>
            <a:endParaRPr lang="cs-CZ" dirty="0"/>
          </a:p>
        </p:txBody>
      </p:sp>
      <p:sp>
        <p:nvSpPr>
          <p:cNvPr id="4" name="Obdélník 3"/>
          <p:cNvSpPr/>
          <p:nvPr/>
        </p:nvSpPr>
        <p:spPr>
          <a:xfrm>
            <a:off x="683568" y="2132856"/>
            <a:ext cx="7560840" cy="5139869"/>
          </a:xfrm>
          <a:prstGeom prst="rect">
            <a:avLst/>
          </a:prstGeom>
        </p:spPr>
        <p:txBody>
          <a:bodyPr wrap="square">
            <a:spAutoFit/>
          </a:bodyPr>
          <a:lstStyle/>
          <a:p>
            <a:pPr marL="285750" indent="-285750">
              <a:buFont typeface="Arial" pitchFamily="34" charset="0"/>
              <a:buChar char="•"/>
            </a:pPr>
            <a:r>
              <a:rPr lang="cs-CZ" sz="2000" dirty="0" err="1" smtClean="0">
                <a:solidFill>
                  <a:schemeClr val="accent5">
                    <a:lumMod val="50000"/>
                  </a:schemeClr>
                </a:solidFill>
              </a:rPr>
              <a:t>Zues</a:t>
            </a:r>
            <a:r>
              <a:rPr lang="cs-CZ" sz="2000" dirty="0" smtClean="0">
                <a:solidFill>
                  <a:schemeClr val="accent5">
                    <a:lumMod val="50000"/>
                  </a:schemeClr>
                </a:solidFill>
              </a:rPr>
              <a:t> (2. p. Dia) – nejvyšší bůh a vládce světa (římský protějšek: Jupiter)</a:t>
            </a:r>
          </a:p>
          <a:p>
            <a:pPr marL="285750" indent="-285750">
              <a:buFont typeface="Arial" pitchFamily="34" charset="0"/>
              <a:buChar char="•"/>
            </a:pPr>
            <a:r>
              <a:rPr lang="cs-CZ" sz="2000" dirty="0" smtClean="0">
                <a:solidFill>
                  <a:schemeClr val="accent5">
                    <a:lumMod val="50000"/>
                  </a:schemeClr>
                </a:solidFill>
              </a:rPr>
              <a:t>Héra (Juno) – Diova manželka, ochránkyně manželství</a:t>
            </a:r>
          </a:p>
          <a:p>
            <a:pPr marL="285750" indent="-285750">
              <a:buFont typeface="Arial" pitchFamily="34" charset="0"/>
              <a:buChar char="•"/>
            </a:pPr>
            <a:r>
              <a:rPr lang="cs-CZ" sz="2000" dirty="0" err="1" smtClean="0">
                <a:solidFill>
                  <a:schemeClr val="accent5">
                    <a:lumMod val="50000"/>
                  </a:schemeClr>
                </a:solidFill>
              </a:rPr>
              <a:t>Poseidón</a:t>
            </a:r>
            <a:r>
              <a:rPr lang="cs-CZ" sz="2000" dirty="0" smtClean="0">
                <a:solidFill>
                  <a:schemeClr val="accent5">
                    <a:lumMod val="50000"/>
                  </a:schemeClr>
                </a:solidFill>
              </a:rPr>
              <a:t> (Neptun) – bůh moře a vodstva</a:t>
            </a:r>
          </a:p>
          <a:p>
            <a:pPr marL="285750" indent="-285750">
              <a:buFont typeface="Arial" pitchFamily="34" charset="0"/>
              <a:buChar char="•"/>
            </a:pPr>
            <a:r>
              <a:rPr lang="cs-CZ" sz="2000" dirty="0" smtClean="0">
                <a:solidFill>
                  <a:schemeClr val="accent5">
                    <a:lumMod val="50000"/>
                  </a:schemeClr>
                </a:solidFill>
              </a:rPr>
              <a:t>Hádes (Pluto) – bůh podsvětí</a:t>
            </a:r>
          </a:p>
          <a:p>
            <a:pPr marL="285750" indent="-285750">
              <a:buFont typeface="Arial" pitchFamily="34" charset="0"/>
              <a:buChar char="•"/>
            </a:pPr>
            <a:r>
              <a:rPr lang="cs-CZ" sz="2000" dirty="0" smtClean="0">
                <a:solidFill>
                  <a:schemeClr val="accent5">
                    <a:lumMod val="50000"/>
                  </a:schemeClr>
                </a:solidFill>
              </a:rPr>
              <a:t>Athéna (Minerva) – bohyně moudrosti, ochránkyně Athén</a:t>
            </a:r>
          </a:p>
          <a:p>
            <a:pPr marL="285750" indent="-285750">
              <a:buFont typeface="Arial" pitchFamily="34" charset="0"/>
              <a:buChar char="•"/>
            </a:pPr>
            <a:r>
              <a:rPr lang="cs-CZ" sz="2000" dirty="0" err="1" smtClean="0">
                <a:solidFill>
                  <a:schemeClr val="accent5">
                    <a:lumMod val="50000"/>
                  </a:schemeClr>
                </a:solidFill>
              </a:rPr>
              <a:t>Afrodité</a:t>
            </a:r>
            <a:r>
              <a:rPr lang="cs-CZ" sz="2000" dirty="0" smtClean="0">
                <a:solidFill>
                  <a:schemeClr val="accent5">
                    <a:lumMod val="50000"/>
                  </a:schemeClr>
                </a:solidFill>
              </a:rPr>
              <a:t> (Venuše) – bohyně lásky a krásy</a:t>
            </a:r>
          </a:p>
          <a:p>
            <a:pPr marL="285750" indent="-285750">
              <a:buFont typeface="Arial" pitchFamily="34" charset="0"/>
              <a:buChar char="•"/>
            </a:pPr>
            <a:r>
              <a:rPr lang="cs-CZ" sz="2000" dirty="0" err="1" smtClean="0">
                <a:solidFill>
                  <a:schemeClr val="accent5">
                    <a:lumMod val="50000"/>
                  </a:schemeClr>
                </a:solidFill>
              </a:rPr>
              <a:t>Arés</a:t>
            </a:r>
            <a:r>
              <a:rPr lang="cs-CZ" sz="2000" dirty="0" smtClean="0">
                <a:solidFill>
                  <a:schemeClr val="accent5">
                    <a:lumMod val="50000"/>
                  </a:schemeClr>
                </a:solidFill>
              </a:rPr>
              <a:t> (Mars) – bůh války</a:t>
            </a:r>
          </a:p>
          <a:p>
            <a:pPr marL="285750" indent="-285750">
              <a:buFont typeface="Arial" pitchFamily="34" charset="0"/>
              <a:buChar char="•"/>
            </a:pPr>
            <a:r>
              <a:rPr lang="cs-CZ" sz="2000" dirty="0" err="1" smtClean="0">
                <a:solidFill>
                  <a:schemeClr val="accent5">
                    <a:lumMod val="50000"/>
                  </a:schemeClr>
                </a:solidFill>
              </a:rPr>
              <a:t>Hermés</a:t>
            </a:r>
            <a:r>
              <a:rPr lang="cs-CZ" sz="2000" dirty="0" smtClean="0">
                <a:solidFill>
                  <a:schemeClr val="accent5">
                    <a:lumMod val="50000"/>
                  </a:schemeClr>
                </a:solidFill>
              </a:rPr>
              <a:t> (Merkur) – bůh obchodu, ochránce pocestných</a:t>
            </a:r>
          </a:p>
          <a:p>
            <a:pPr marL="285750" indent="-285750">
              <a:buFont typeface="Arial" pitchFamily="34" charset="0"/>
              <a:buChar char="•"/>
            </a:pPr>
            <a:r>
              <a:rPr lang="cs-CZ" sz="2000" dirty="0" err="1" smtClean="0">
                <a:solidFill>
                  <a:schemeClr val="accent5">
                    <a:lumMod val="50000"/>
                  </a:schemeClr>
                </a:solidFill>
              </a:rPr>
              <a:t>Héfaistos</a:t>
            </a:r>
            <a:r>
              <a:rPr lang="cs-CZ" sz="2000" dirty="0" smtClean="0">
                <a:solidFill>
                  <a:schemeClr val="accent5">
                    <a:lumMod val="50000"/>
                  </a:schemeClr>
                </a:solidFill>
              </a:rPr>
              <a:t> (Vulkán) – bůh ohně, ochránce kovářů</a:t>
            </a:r>
          </a:p>
          <a:p>
            <a:pPr marL="285750" indent="-285750">
              <a:buFont typeface="Arial" pitchFamily="34" charset="0"/>
              <a:buChar char="•"/>
            </a:pPr>
            <a:r>
              <a:rPr lang="cs-CZ" sz="2000" dirty="0" smtClean="0">
                <a:solidFill>
                  <a:schemeClr val="accent5">
                    <a:lumMod val="50000"/>
                  </a:schemeClr>
                </a:solidFill>
              </a:rPr>
              <a:t>Dionýsos (Ceres) – bůh vína, slavností a opojení</a:t>
            </a:r>
          </a:p>
          <a:p>
            <a:pPr marL="285750" indent="-285750">
              <a:buFont typeface="Arial" pitchFamily="34" charset="0"/>
              <a:buChar char="•"/>
            </a:pPr>
            <a:endParaRPr lang="cs-CZ" dirty="0" smtClean="0">
              <a:solidFill>
                <a:schemeClr val="accent5">
                  <a:lumMod val="50000"/>
                </a:schemeClr>
              </a:solidFill>
            </a:endParaRPr>
          </a:p>
          <a:p>
            <a:pPr marL="285750" indent="-285750">
              <a:buFont typeface="Arial" pitchFamily="34" charset="0"/>
              <a:buChar char="•"/>
            </a:pPr>
            <a:endParaRPr lang="cs-CZ" dirty="0">
              <a:solidFill>
                <a:schemeClr val="accent5">
                  <a:lumMod val="50000"/>
                </a:schemeClr>
              </a:solidFill>
            </a:endParaRPr>
          </a:p>
          <a:p>
            <a:pPr marL="285750" indent="-285750">
              <a:buFont typeface="Arial" pitchFamily="34" charset="0"/>
              <a:buChar char="•"/>
            </a:pPr>
            <a:endParaRPr lang="cs-CZ" dirty="0" smtClean="0">
              <a:solidFill>
                <a:schemeClr val="accent5">
                  <a:lumMod val="50000"/>
                </a:schemeClr>
              </a:solidFill>
            </a:endParaRPr>
          </a:p>
          <a:p>
            <a:pPr marL="285750" indent="-285750">
              <a:buFont typeface="Arial" pitchFamily="34" charset="0"/>
              <a:buChar char="•"/>
            </a:pPr>
            <a:endParaRPr lang="cs-CZ" dirty="0">
              <a:solidFill>
                <a:schemeClr val="accent5">
                  <a:lumMod val="50000"/>
                </a:schemeClr>
              </a:solidFill>
            </a:endParaRPr>
          </a:p>
          <a:p>
            <a:pPr marL="285750" indent="-285750">
              <a:buFont typeface="Arial" pitchFamily="34" charset="0"/>
              <a:buChar char="•"/>
            </a:pPr>
            <a:endParaRPr lang="cs-CZ" dirty="0" smtClean="0">
              <a:solidFill>
                <a:schemeClr val="accent5">
                  <a:lumMod val="50000"/>
                </a:schemeClr>
              </a:solidFill>
            </a:endParaRPr>
          </a:p>
          <a:p>
            <a:pPr marL="285750" indent="-285750">
              <a:buFont typeface="Arial" pitchFamily="34" charset="0"/>
              <a:buChar char="•"/>
            </a:pPr>
            <a:endParaRPr lang="cs-CZ" dirty="0">
              <a:solidFill>
                <a:schemeClr val="accent5">
                  <a:lumMod val="50000"/>
                </a:schemeClr>
              </a:solidFill>
            </a:endParaRPr>
          </a:p>
        </p:txBody>
      </p:sp>
    </p:spTree>
    <p:extLst>
      <p:ext uri="{BB962C8B-B14F-4D97-AF65-F5344CB8AC3E}">
        <p14:creationId xmlns:p14="http://schemas.microsoft.com/office/powerpoint/2010/main" val="4166960441"/>
      </p:ext>
    </p:extLst>
  </p:cSld>
  <p:clrMapOvr>
    <a:masterClrMapping/>
  </p:clrMapOvr>
  <p:transition spd="slow">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vrdý obal">
  <a:themeElements>
    <a:clrScheme name="Vlastní 1">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EA9B7B"/>
      </a:accent5>
      <a:accent6>
        <a:srgbClr val="B4B392"/>
      </a:accent6>
      <a:hlink>
        <a:srgbClr val="CC9900"/>
      </a:hlink>
      <a:folHlink>
        <a:srgbClr val="969696"/>
      </a:folHlink>
    </a:clrScheme>
    <a:fontScheme name="Tvrdý obal">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Tvrdý obal">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1627</TotalTime>
  <Words>926</Words>
  <Application>Microsoft Office PowerPoint</Application>
  <PresentationFormat>Předvádění na obrazovce (4:3)</PresentationFormat>
  <Paragraphs>150</Paragraphs>
  <Slides>12</Slides>
  <Notes>0</Notes>
  <HiddenSlides>0</HiddenSlides>
  <MMClips>0</MMClips>
  <ScaleCrop>false</ScaleCrop>
  <HeadingPairs>
    <vt:vector size="4" baseType="variant">
      <vt:variant>
        <vt:lpstr>Motiv</vt:lpstr>
      </vt:variant>
      <vt:variant>
        <vt:i4>1</vt:i4>
      </vt:variant>
      <vt:variant>
        <vt:lpstr>Nadpisy snímků</vt:lpstr>
      </vt:variant>
      <vt:variant>
        <vt:i4>12</vt:i4>
      </vt:variant>
    </vt:vector>
  </HeadingPairs>
  <TitlesOfParts>
    <vt:vector size="13" baseType="lpstr">
      <vt:lpstr>Tvrdý obal</vt:lpstr>
      <vt:lpstr>Prezentace aplikace PowerPoint</vt:lpstr>
      <vt:lpstr>Homérské Řecko (10. – 8. stol. př. n. l.)</vt:lpstr>
      <vt:lpstr>Příchod řeckých kmenů </vt:lpstr>
      <vt:lpstr>Mapa</vt:lpstr>
      <vt:lpstr>Společnost</vt:lpstr>
      <vt:lpstr>O krásné Heleně, o dobývání Troje a o Odysseovi</vt:lpstr>
      <vt:lpstr>Homér a Ílias a Odysseia </vt:lpstr>
      <vt:lpstr>Mytologie a náboženství</vt:lpstr>
      <vt:lpstr>Řečtí bohové</vt:lpstr>
      <vt:lpstr>Řečtí bohové</vt:lpstr>
      <vt:lpstr>Úkoly</vt:lpstr>
      <vt:lpstr>Citace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Radek</dc:creator>
  <cp:lastModifiedBy>Lucie Babišová</cp:lastModifiedBy>
  <cp:revision>120</cp:revision>
  <dcterms:created xsi:type="dcterms:W3CDTF">2012-09-25T16:39:59Z</dcterms:created>
  <dcterms:modified xsi:type="dcterms:W3CDTF">2013-06-12T16:54:33Z</dcterms:modified>
</cp:coreProperties>
</file>