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9" r:id="rId5"/>
    <p:sldId id="258" r:id="rId6"/>
    <p:sldId id="261" r:id="rId7"/>
    <p:sldId id="262" r:id="rId8"/>
    <p:sldId id="265" r:id="rId9"/>
    <p:sldId id="260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DEE7004-2789-40FC-AB9E-3DE01FDF3637}" type="datetimeFigureOut">
              <a:rPr lang="cs-CZ" smtClean="0"/>
              <a:pPr/>
              <a:t>28.5.2014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3B6773-439D-481C-8831-5E691E019A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Charlotte_Bront%C3%ABov%C3%A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ronte_birthplace,_Thornton_Village_-_geograph.org.uk_-_39907.jpg?uselang=cs" TargetMode="External"/><Relationship Id="rId2" Type="http://schemas.openxmlformats.org/officeDocument/2006/relationships/hyperlink" Target="http://commons.wikimedia.org/wiki/File:Charlotte_Bront%C3%AB_2.jpg?uselang=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68496"/>
              </p:ext>
            </p:extLst>
          </p:nvPr>
        </p:nvGraphicFramePr>
        <p:xfrm>
          <a:off x="611560" y="1685941"/>
          <a:ext cx="8119156" cy="4912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3424"/>
                <a:gridCol w="6865732"/>
              </a:tblGrid>
              <a:tr h="473361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Charlotta </a:t>
                      </a:r>
                      <a:r>
                        <a:rPr lang="cs-CZ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Brontëová</a:t>
                      </a:r>
                      <a:endParaRPr lang="cs-CZ" sz="17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Český jazyk a literatura, tercie</a:t>
                      </a:r>
                      <a:endParaRPr lang="cs-CZ" sz="1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Vybraní</a:t>
                      </a:r>
                      <a:r>
                        <a:rPr lang="cs-CZ" sz="1700" baseline="0" dirty="0" smtClean="0">
                          <a:latin typeface="Arial" pitchFamily="34" charset="0"/>
                          <a:cs typeface="Arial" pitchFamily="34" charset="0"/>
                        </a:rPr>
                        <a:t> autoři české a světové literatury z Čítanky 8 pro základní školy a víceletá gymnázia.</a:t>
                      </a:r>
                      <a:endParaRPr lang="cs-CZ" sz="1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Prezentace o životě a díle Charlotty</a:t>
                      </a:r>
                      <a:r>
                        <a:rPr lang="cs-CZ" sz="1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aseline="0" dirty="0" err="1" smtClean="0">
                          <a:latin typeface="Arial" pitchFamily="34" charset="0"/>
                          <a:cs typeface="Arial" pitchFamily="34" charset="0"/>
                        </a:rPr>
                        <a:t>Brontëové</a:t>
                      </a:r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. Doplňkové materiály</a:t>
                      </a:r>
                      <a:r>
                        <a:rPr lang="cs-CZ" sz="1700" baseline="0" dirty="0" smtClean="0">
                          <a:latin typeface="Arial" pitchFamily="34" charset="0"/>
                          <a:cs typeface="Arial" pitchFamily="34" charset="0"/>
                        </a:rPr>
                        <a:t> k Čítance 8 pro základní školy a víceletá gymnázia nakl. Fraus, 2005.</a:t>
                      </a:r>
                      <a:endParaRPr lang="cs-CZ" sz="1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err="1" smtClean="0">
                          <a:latin typeface="Arial" pitchFamily="34" charset="0"/>
                          <a:cs typeface="Arial" pitchFamily="34" charset="0"/>
                        </a:rPr>
                        <a:t>Brontëová</a:t>
                      </a:r>
                      <a:r>
                        <a:rPr lang="cs-CZ" sz="1700" baseline="0" dirty="0" smtClean="0">
                          <a:latin typeface="Arial" pitchFamily="34" charset="0"/>
                          <a:cs typeface="Arial" pitchFamily="34" charset="0"/>
                        </a:rPr>
                        <a:t> Charlotta,</a:t>
                      </a:r>
                      <a:r>
                        <a:rPr lang="cs-CZ" sz="1700" dirty="0" smtClean="0">
                          <a:latin typeface="Arial" pitchFamily="34" charset="0"/>
                          <a:cs typeface="Arial" pitchFamily="34" charset="0"/>
                        </a:rPr>
                        <a:t> život, dílo</a:t>
                      </a:r>
                    </a:p>
                  </a:txBody>
                  <a:tcPr anchor="ctr"/>
                </a:tc>
              </a:tr>
              <a:tr h="46384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Andrea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Kaňáková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6384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26.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4. 2014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6384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1265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 err="1"/>
              <a:t>Wikipedia</a:t>
            </a:r>
            <a:r>
              <a:rPr lang="cs-CZ" dirty="0"/>
              <a:t> [online]. </a:t>
            </a:r>
            <a:r>
              <a:rPr lang="cs-CZ" dirty="0" smtClean="0"/>
              <a:t>2014-04-24 </a:t>
            </a:r>
            <a:r>
              <a:rPr lang="cs-CZ" dirty="0"/>
              <a:t>[cit. </a:t>
            </a:r>
            <a:r>
              <a:rPr lang="cs-CZ" dirty="0" smtClean="0"/>
              <a:t>2014-04-24]. </a:t>
            </a:r>
            <a:r>
              <a:rPr lang="cs-CZ" dirty="0"/>
              <a:t>Dostupné z WWW: 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://cs.wikipedia.org/wiki/Charlotte_Bront%C3%ABov%C3%A1</a:t>
            </a:r>
            <a:endParaRPr lang="cs-CZ" dirty="0" smtClean="0"/>
          </a:p>
          <a:p>
            <a:r>
              <a:rPr lang="cs-CZ" dirty="0" smtClean="0"/>
              <a:t>4. </a:t>
            </a:r>
            <a:r>
              <a:rPr lang="cs-CZ" dirty="0" err="1"/>
              <a:t>Lederbuchová</a:t>
            </a:r>
            <a:r>
              <a:rPr lang="cs-CZ" dirty="0"/>
              <a:t>, Ladislava; Stehlíková, Monika. Čítanka 8. </a:t>
            </a:r>
            <a:r>
              <a:rPr lang="cs-CZ" dirty="0" smtClean="0"/>
              <a:t>Plzeň: Fraus, 2005. 224s</a:t>
            </a:r>
            <a:r>
              <a:rPr lang="cs-CZ" dirty="0"/>
              <a:t>. 1. vydání ISBN 80-7238-422-8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7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Charlotte </a:t>
            </a:r>
            <a:r>
              <a:rPr lang="cs-CZ" dirty="0" err="1" smtClean="0"/>
              <a:t>Brontëová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21.4.1816 – 31. 3. 1855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1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anglická spisovatelka</a:t>
            </a:r>
          </a:p>
          <a:p>
            <a:r>
              <a:rPr lang="cs-CZ" dirty="0" smtClean="0"/>
              <a:t>narodila se v rodině kněze </a:t>
            </a:r>
            <a:r>
              <a:rPr lang="cs-CZ" dirty="0"/>
              <a:t>P</a:t>
            </a:r>
            <a:r>
              <a:rPr lang="cs-CZ" dirty="0" smtClean="0"/>
              <a:t>atrika </a:t>
            </a:r>
            <a:r>
              <a:rPr lang="cs-CZ" dirty="0" err="1" smtClean="0"/>
              <a:t>Brontëho</a:t>
            </a:r>
            <a:endParaRPr lang="cs-CZ" dirty="0" smtClean="0"/>
          </a:p>
          <a:p>
            <a:r>
              <a:rPr lang="cs-CZ" dirty="0" smtClean="0"/>
              <a:t>její dvě mladší sestry Emily a Anna byly také spisovatelky</a:t>
            </a:r>
          </a:p>
          <a:p>
            <a:r>
              <a:rPr lang="cs-CZ" dirty="0" smtClean="0"/>
              <a:t>v 8 letech poslána spolu se svými třemi sestrami do dívčí školy v </a:t>
            </a:r>
            <a:r>
              <a:rPr lang="cs-CZ" dirty="0" err="1" smtClean="0">
                <a:effectLst/>
              </a:rPr>
              <a:t>Cowan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Bridge</a:t>
            </a:r>
            <a:r>
              <a:rPr lang="cs-CZ" dirty="0" smtClean="0">
                <a:effectLst/>
              </a:rPr>
              <a:t> v </a:t>
            </a:r>
            <a:r>
              <a:rPr lang="cs-CZ" dirty="0" err="1" smtClean="0">
                <a:effectLst/>
              </a:rPr>
              <a:t>Lancashire</a:t>
            </a:r>
            <a:r>
              <a:rPr lang="cs-CZ" dirty="0" smtClean="0">
                <a:effectLst/>
              </a:rPr>
              <a:t> (tuto školu později popsala v románu Jana Eyrová)</a:t>
            </a:r>
          </a:p>
          <a:p>
            <a:r>
              <a:rPr lang="cs-CZ" dirty="0" smtClean="0"/>
              <a:t>bídné poměry v této škole ovlivnily jejich zdraví a psychický vývoj, dvě starší sestry dokonce zemřely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9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návratu domů se začala se svými dvěma sestrami a bratrem věnovat psaní</a:t>
            </a:r>
          </a:p>
          <a:p>
            <a:r>
              <a:rPr lang="cs-CZ" dirty="0" smtClean="0"/>
              <a:t>po studiích pracovala jako vychovatelka a učitelka angličtiny v několika rodinách v </a:t>
            </a:r>
            <a:r>
              <a:rPr lang="cs-CZ" dirty="0" err="1" smtClean="0"/>
              <a:t>Yorkshire</a:t>
            </a:r>
            <a:endParaRPr lang="cs-CZ" dirty="0" smtClean="0"/>
          </a:p>
          <a:p>
            <a:r>
              <a:rPr lang="it-IT" dirty="0" smtClean="0"/>
              <a:t>1854 si vzala</a:t>
            </a:r>
            <a:r>
              <a:rPr lang="cs-CZ" dirty="0" smtClean="0"/>
              <a:t> vikáře</a:t>
            </a:r>
            <a:r>
              <a:rPr lang="it-IT" dirty="0" smtClean="0"/>
              <a:t> Arthura Bell Nichollse</a:t>
            </a:r>
            <a:endParaRPr lang="cs-CZ" dirty="0" smtClean="0"/>
          </a:p>
          <a:p>
            <a:r>
              <a:rPr lang="cs-CZ" dirty="0" smtClean="0"/>
              <a:t>1855 zemřela zřejmě na tuberkulózu ve svých 38 letech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6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1</a:t>
            </a:r>
            <a:endParaRPr lang="cs-CZ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484784"/>
            <a:ext cx="2338002" cy="3657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Charlotta </a:t>
            </a:r>
            <a:r>
              <a:rPr lang="cs-CZ" dirty="0" err="1" smtClean="0"/>
              <a:t>Brontë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4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2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Rodný dům Charlotty </a:t>
            </a:r>
            <a:r>
              <a:rPr lang="cs-CZ" dirty="0" err="1" smtClean="0"/>
              <a:t>Brontëové</a:t>
            </a:r>
            <a:r>
              <a:rPr lang="cs-CZ" dirty="0" smtClean="0"/>
              <a:t> v e vesnici </a:t>
            </a:r>
            <a:r>
              <a:rPr lang="cs-CZ" dirty="0" err="1" smtClean="0"/>
              <a:t>Thornton</a:t>
            </a:r>
            <a:r>
              <a:rPr lang="cs-CZ" dirty="0" smtClean="0"/>
              <a:t> v </a:t>
            </a:r>
            <a:r>
              <a:rPr lang="cs-CZ" dirty="0" err="1" smtClean="0"/>
              <a:t>Yorkshiru</a:t>
            </a:r>
            <a:r>
              <a:rPr lang="cs-CZ" dirty="0" smtClean="0"/>
              <a:t> ve Velké Británii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Jana Eyrová (1847, v originále Jane </a:t>
            </a:r>
            <a:r>
              <a:rPr lang="cs-CZ" dirty="0" err="1" smtClean="0"/>
              <a:t>Eyre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Shirley</a:t>
            </a:r>
            <a:r>
              <a:rPr lang="cs-CZ" dirty="0" smtClean="0"/>
              <a:t> (1849)</a:t>
            </a:r>
          </a:p>
          <a:p>
            <a:r>
              <a:rPr lang="cs-CZ" dirty="0" err="1" smtClean="0"/>
              <a:t>Villette</a:t>
            </a:r>
            <a:r>
              <a:rPr lang="cs-CZ" dirty="0" smtClean="0"/>
              <a:t> (1853)</a:t>
            </a:r>
          </a:p>
          <a:p>
            <a:r>
              <a:rPr lang="cs-CZ" dirty="0" smtClean="0"/>
              <a:t>Profesor (publikováno posmrtně 1857, napsáno ještě před Janou Eyrovou, v originále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Professor</a:t>
            </a:r>
            <a:r>
              <a:rPr lang="cs-CZ" dirty="0" smtClean="0"/>
              <a:t>)</a:t>
            </a:r>
          </a:p>
          <a:p>
            <a:r>
              <a:rPr lang="cs-CZ" dirty="0"/>
              <a:t>v</a:t>
            </a:r>
            <a:r>
              <a:rPr lang="cs-CZ" dirty="0" smtClean="0"/>
              <a:t>šechny romány Charlotte </a:t>
            </a:r>
            <a:r>
              <a:rPr lang="cs-CZ" dirty="0" err="1" smtClean="0"/>
              <a:t>Brontëové</a:t>
            </a:r>
            <a:r>
              <a:rPr lang="cs-CZ" dirty="0" smtClean="0"/>
              <a:t> byly přeloženy do češtiny, některé dokonce vícekrát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7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Přečtěte si ukázku v učebnici. Podobá se nějak život hrdinky románu Jana Eyrová životu spisovatelky Charlotty </a:t>
            </a:r>
            <a:r>
              <a:rPr lang="cs-CZ" dirty="0" err="1" smtClean="0"/>
              <a:t>Brontëové</a:t>
            </a:r>
            <a:r>
              <a:rPr lang="cs-CZ" dirty="0" smtClean="0"/>
              <a:t>?</a:t>
            </a:r>
          </a:p>
          <a:p>
            <a:r>
              <a:rPr lang="cs-CZ" dirty="0" smtClean="0"/>
              <a:t>Kdo obývá sídlo </a:t>
            </a:r>
            <a:r>
              <a:rPr lang="cs-CZ" dirty="0" err="1" smtClean="0"/>
              <a:t>Thornfield</a:t>
            </a:r>
            <a:r>
              <a:rPr lang="cs-CZ" dirty="0" smtClean="0"/>
              <a:t> a co vám </a:t>
            </a:r>
            <a:r>
              <a:rPr lang="cs-CZ" smtClean="0"/>
              <a:t>název připomíná?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0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Obrázek č. 1 </a:t>
            </a:r>
            <a:r>
              <a:rPr lang="cs-CZ" dirty="0"/>
              <a:t>[cit. </a:t>
            </a:r>
            <a:r>
              <a:rPr lang="cs-CZ" dirty="0" smtClean="0"/>
              <a:t>2014-04-24]. </a:t>
            </a:r>
            <a:r>
              <a:rPr lang="cs-CZ" dirty="0"/>
              <a:t>Dostupný pod licencí Public </a:t>
            </a:r>
            <a:r>
              <a:rPr lang="cs-CZ" dirty="0" err="1"/>
              <a:t>domain</a:t>
            </a:r>
            <a:r>
              <a:rPr lang="cs-CZ" dirty="0"/>
              <a:t> na WWW: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http://commons.wikimedia.org/wiki/File:Charlotte_Bront%C3%AB_2.jpg?uselang=cs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smtClean="0"/>
              <a:t>2. </a:t>
            </a:r>
            <a:r>
              <a:rPr lang="cs-CZ" dirty="0"/>
              <a:t>Obrázek </a:t>
            </a:r>
            <a:r>
              <a:rPr lang="cs-CZ" dirty="0" smtClean="0"/>
              <a:t> č.2 [cit</a:t>
            </a:r>
            <a:r>
              <a:rPr lang="cs-CZ" dirty="0"/>
              <a:t>. </a:t>
            </a:r>
            <a:r>
              <a:rPr lang="cs-CZ" dirty="0" smtClean="0"/>
              <a:t>2014-04-24]. </a:t>
            </a:r>
            <a:r>
              <a:rPr lang="cs-CZ" dirty="0"/>
              <a:t>Dostupný pod licencí Public </a:t>
            </a:r>
            <a:r>
              <a:rPr lang="cs-CZ" dirty="0" err="1"/>
              <a:t>domain</a:t>
            </a:r>
            <a:r>
              <a:rPr lang="cs-CZ" dirty="0"/>
              <a:t> na WWW</a:t>
            </a:r>
            <a:r>
              <a:rPr lang="cs-CZ" dirty="0" smtClean="0"/>
              <a:t>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http://commons.wikimedia.org/wiki/File:Bronte_birthplace,_Thornton_Village_-_geograph.org.uk_-_39907.jpg?uselang=cs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5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</TotalTime>
  <Words>411</Words>
  <Application>Microsoft Office PowerPoint</Application>
  <PresentationFormat>Předvádění na obrazovce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Exekutivní</vt:lpstr>
      <vt:lpstr>Prezentace aplikace PowerPoint</vt:lpstr>
      <vt:lpstr>Charlotte Brontëová</vt:lpstr>
      <vt:lpstr>Život</vt:lpstr>
      <vt:lpstr>Život</vt:lpstr>
      <vt:lpstr>Obrázek č. 1</vt:lpstr>
      <vt:lpstr>Obrázek č. 2</vt:lpstr>
      <vt:lpstr>Dílo</vt:lpstr>
      <vt:lpstr>Práce s textem</vt:lpstr>
      <vt:lpstr>Zdroje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Charlotte Brontëová</dc:title>
  <dc:creator>Andrea Kaňáková</dc:creator>
  <cp:lastModifiedBy>Andrea Kaňáková</cp:lastModifiedBy>
  <cp:revision>11</cp:revision>
  <dcterms:created xsi:type="dcterms:W3CDTF">2014-04-23T15:22:03Z</dcterms:created>
  <dcterms:modified xsi:type="dcterms:W3CDTF">2014-05-28T22:06:35Z</dcterms:modified>
</cp:coreProperties>
</file>