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60" r:id="rId4"/>
    <p:sldId id="261" r:id="rId5"/>
    <p:sldId id="259" r:id="rId6"/>
    <p:sldId id="262" r:id="rId7"/>
    <p:sldId id="263" r:id="rId8"/>
    <p:sldId id="264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79FD12C-6B1F-40A5-AF02-9886F3CA359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547547F-D31B-4D2B-9EBC-B8F3F5CC35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956167"/>
              </p:ext>
            </p:extLst>
          </p:nvPr>
        </p:nvGraphicFramePr>
        <p:xfrm>
          <a:off x="413284" y="1704114"/>
          <a:ext cx="8119156" cy="51719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3424"/>
                <a:gridCol w="6865732"/>
              </a:tblGrid>
              <a:tr h="47336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dirty="0" err="1" smtClean="0">
                          <a:latin typeface="Arial" pitchFamily="34" charset="0"/>
                          <a:cs typeface="Arial" pitchFamily="34" charset="0"/>
                        </a:rPr>
                        <a:t>Aischylos</a:t>
                      </a:r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1" dirty="0" err="1" smtClean="0">
                          <a:latin typeface="Arial" pitchFamily="34" charset="0"/>
                          <a:cs typeface="Arial" pitchFamily="34" charset="0"/>
                        </a:rPr>
                        <a:t>Sofoklés</a:t>
                      </a:r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1" dirty="0" err="1" smtClean="0">
                          <a:latin typeface="Arial" pitchFamily="34" charset="0"/>
                          <a:cs typeface="Arial" pitchFamily="34" charset="0"/>
                        </a:rPr>
                        <a:t>Euripidés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Vybraní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autoři české a světové literatury z Čítanky 8 pro základní školy a víceletá gymnázia.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Prezentace o životě</a:t>
                      </a:r>
                      <a:r>
                        <a:rPr lang="cs-CZ" sz="17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 díle </a:t>
                      </a:r>
                      <a:r>
                        <a:rPr lang="cs-CZ" sz="17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Aischyla</a:t>
                      </a:r>
                      <a:r>
                        <a:rPr lang="cs-CZ" sz="17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Sofokla a </a:t>
                      </a:r>
                      <a:r>
                        <a:rPr lang="cs-CZ" sz="17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Euripida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. 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Aischylos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Sofoklés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Euripidés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, život, dílo</a:t>
                      </a: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10. 5.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9114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EURIPIDES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zpracovával mýty novým a originálním způsobem</a:t>
            </a:r>
          </a:p>
          <a:p>
            <a:r>
              <a:rPr lang="cs-CZ" dirty="0" smtClean="0"/>
              <a:t>do svých her začlenil duševní pochody postav (hlavně u žen)</a:t>
            </a:r>
          </a:p>
          <a:p>
            <a:r>
              <a:rPr lang="cs-CZ" dirty="0" smtClean="0"/>
              <a:t>zamýšlel se nad osvobozením lidského ducha z područí bohů</a:t>
            </a:r>
          </a:p>
          <a:p>
            <a:r>
              <a:rPr lang="cs-CZ" dirty="0" smtClean="0"/>
              <a:t>v některých tragédiích v poslední chvíli zasahují bohové (deus ex machina)</a:t>
            </a:r>
          </a:p>
          <a:p>
            <a:r>
              <a:rPr lang="cs-CZ" dirty="0" smtClean="0"/>
              <a:t>napsal přes 80 her, zachovalo se jich jen 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66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MÉDEA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čerpá z mýtického příběhu milenky a manželky argonauta </a:t>
            </a:r>
            <a:r>
              <a:rPr lang="cs-CZ" dirty="0" err="1" smtClean="0"/>
              <a:t>Iásona</a:t>
            </a:r>
            <a:endParaRPr lang="cs-CZ" dirty="0" smtClean="0"/>
          </a:p>
          <a:p>
            <a:r>
              <a:rPr lang="cs-CZ" dirty="0" smtClean="0"/>
              <a:t>Médea se mstí za to, že ji </a:t>
            </a:r>
            <a:r>
              <a:rPr lang="cs-CZ" dirty="0" err="1" smtClean="0"/>
              <a:t>Iáson</a:t>
            </a:r>
            <a:r>
              <a:rPr lang="cs-CZ" dirty="0" smtClean="0"/>
              <a:t> zradil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Bláhová, R. a kol. Literatura pro 1. ročník středních škol. Brno: </a:t>
            </a:r>
            <a:r>
              <a:rPr lang="cs-CZ" dirty="0" err="1" smtClean="0"/>
              <a:t>Didaktis</a:t>
            </a:r>
            <a:r>
              <a:rPr lang="cs-CZ" dirty="0" smtClean="0"/>
              <a:t>, 2008. 151 s</a:t>
            </a:r>
            <a:r>
              <a:rPr lang="cs-CZ" dirty="0" smtClean="0"/>
              <a:t>.</a:t>
            </a:r>
          </a:p>
          <a:p>
            <a:r>
              <a:rPr lang="cs-CZ" dirty="0" err="1"/>
              <a:t>Lederbuchová</a:t>
            </a:r>
            <a:r>
              <a:rPr lang="cs-CZ" dirty="0"/>
              <a:t>, Ladislava; Stehlíková, Monika. Čítanka 8. Plzeň.Fraus.2005.224s. 1. </a:t>
            </a:r>
            <a:r>
              <a:rPr lang="cs-CZ"/>
              <a:t>vydání ISBN 80-7238-422-8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AISCHYLOS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525-456 př.n.l.</a:t>
            </a:r>
          </a:p>
          <a:p>
            <a:r>
              <a:rPr lang="cs-CZ" dirty="0" smtClean="0"/>
              <a:t>klasické období řecké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90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AISCHYLOS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přidal na scénu vedle herce a chóru ještě jednoho herce a vytvořil dialog</a:t>
            </a:r>
          </a:p>
          <a:p>
            <a:r>
              <a:rPr lang="cs-CZ" dirty="0" smtClean="0"/>
              <a:t>hájil ideály demokracie a svobody</a:t>
            </a:r>
          </a:p>
          <a:p>
            <a:r>
              <a:rPr lang="cs-CZ" dirty="0" smtClean="0"/>
              <a:t>vyzdvihoval lásku k vlasti</a:t>
            </a:r>
          </a:p>
          <a:p>
            <a:r>
              <a:rPr lang="cs-CZ" dirty="0" smtClean="0"/>
              <a:t>podle něj je svět řízen božskou spravedlností a neměnným osudem</a:t>
            </a:r>
          </a:p>
          <a:p>
            <a:r>
              <a:rPr lang="cs-CZ" dirty="0" smtClean="0"/>
              <a:t>autor 90 tragédií, ale zachovalo se jen 7</a:t>
            </a:r>
          </a:p>
          <a:p>
            <a:r>
              <a:rPr lang="cs-CZ" dirty="0" smtClean="0"/>
              <a:t>v jeho hrách vystupují bohové a mytičtí hrdinové</a:t>
            </a:r>
          </a:p>
          <a:p>
            <a:r>
              <a:rPr lang="cs-CZ" dirty="0" smtClean="0"/>
              <a:t>člověk, který se nějak proviní, musí nést trest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31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ORESTEIA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dochovala se v úplnosti</a:t>
            </a:r>
          </a:p>
          <a:p>
            <a:r>
              <a:rPr lang="cs-CZ" dirty="0" smtClean="0"/>
              <a:t>tři části- </a:t>
            </a:r>
            <a:r>
              <a:rPr lang="cs-CZ" dirty="0" err="1" smtClean="0"/>
              <a:t>Agamemnon</a:t>
            </a:r>
            <a:r>
              <a:rPr lang="cs-CZ" dirty="0" smtClean="0"/>
              <a:t>, Oběť na hrobě, Usmířené Lítice</a:t>
            </a:r>
          </a:p>
          <a:p>
            <a:r>
              <a:rPr lang="cs-CZ" dirty="0" smtClean="0"/>
              <a:t>řeší se otázka Orestovy viny (zabije matku </a:t>
            </a:r>
            <a:r>
              <a:rPr lang="cs-CZ" dirty="0" err="1" smtClean="0"/>
              <a:t>Klytaimnésrtu</a:t>
            </a:r>
            <a:r>
              <a:rPr lang="cs-CZ" dirty="0" smtClean="0"/>
              <a:t> a jejího milence </a:t>
            </a:r>
            <a:r>
              <a:rPr lang="cs-CZ" dirty="0" err="1" smtClean="0"/>
              <a:t>Aighista</a:t>
            </a:r>
            <a:r>
              <a:rPr lang="cs-CZ" dirty="0" smtClean="0"/>
              <a:t>, čímž pomstí smrt svého otce </a:t>
            </a:r>
            <a:r>
              <a:rPr lang="cs-CZ" dirty="0" err="1" smtClean="0"/>
              <a:t>Agamenona</a:t>
            </a:r>
            <a:r>
              <a:rPr lang="cs-CZ" dirty="0" smtClean="0"/>
              <a:t>. Oresta pronásledují Lítice, musí trpět. Je ustanoven soudní tribunál, Orestovi odpůrci mají o jeden hlas více. Vstoupí bohyně Pallas Athéna, hlasuje v Orestův prospěch. Vyrovnanost hlasů znamená vítězství žalované strany. Athéna tvrdí, že matka je méně důležitá než otec, protože ona sama vyskočila Diovi z hlavy.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55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SOFOKLES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497/496- 406/405 př. n. 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47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SOFOKLÉS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vytvořil asi 123 tragédií, ale dochovalo se 7</a:t>
            </a:r>
          </a:p>
          <a:p>
            <a:r>
              <a:rPr lang="cs-CZ" dirty="0" smtClean="0"/>
              <a:t>postavy, které porušily pravidla stanovená bohy, jsou tvrdě trestány</a:t>
            </a:r>
          </a:p>
          <a:p>
            <a:r>
              <a:rPr lang="cs-CZ" dirty="0" smtClean="0"/>
              <a:t>Král Oidipus se provinil proti božským pravidlům a morálce. Oidipus byl syn krále </a:t>
            </a:r>
            <a:r>
              <a:rPr lang="cs-CZ" dirty="0" err="1" smtClean="0"/>
              <a:t>Láia</a:t>
            </a:r>
            <a:r>
              <a:rPr lang="cs-CZ" dirty="0" smtClean="0"/>
              <a:t> a královny </a:t>
            </a:r>
            <a:r>
              <a:rPr lang="cs-CZ" dirty="0" err="1" smtClean="0"/>
              <a:t>Iokasté</a:t>
            </a:r>
            <a:r>
              <a:rPr lang="cs-CZ" dirty="0" smtClean="0"/>
              <a:t>. Thébskému králi </a:t>
            </a:r>
            <a:r>
              <a:rPr lang="cs-CZ" dirty="0" err="1" smtClean="0"/>
              <a:t>Láiovi</a:t>
            </a:r>
            <a:r>
              <a:rPr lang="cs-CZ" dirty="0" smtClean="0"/>
              <a:t> věštba určila, že se dočká smrti od svých potomků. Když se mu narodil syn, nechal jej pohodit v lese. Příkaz nebyl vykonán, dítě zůstalo u pastýře a ten jej odnesl do paláce korintského vládce </a:t>
            </a:r>
            <a:r>
              <a:rPr lang="cs-CZ" dirty="0" err="1" smtClean="0"/>
              <a:t>Polyba</a:t>
            </a:r>
            <a:r>
              <a:rPr lang="cs-CZ" dirty="0" smtClean="0"/>
              <a:t>. Když Oidipus vyrostl, nechal si věštit budoucnost a dozví se, že zavraždí otce a ožení se s matkou. Této předpovědi chce uniknout. Odchází z </a:t>
            </a:r>
            <a:r>
              <a:rPr lang="cs-CZ" dirty="0" err="1" smtClean="0"/>
              <a:t>Korinthu</a:t>
            </a:r>
            <a:r>
              <a:rPr lang="cs-CZ" dirty="0" smtClean="0"/>
              <a:t> do města Théb. Cestou zabije starce (byl to král </a:t>
            </a:r>
            <a:r>
              <a:rPr lang="cs-CZ" dirty="0" err="1" smtClean="0"/>
              <a:t>Láios</a:t>
            </a:r>
            <a:r>
              <a:rPr lang="cs-CZ" dirty="0" smtClean="0"/>
              <a:t>). Oidipus přichází do Théb a zjistí, že město ohrožuje Sfinga). </a:t>
            </a:r>
          </a:p>
        </p:txBody>
      </p:sp>
    </p:spTree>
    <p:extLst>
      <p:ext uri="{BB962C8B-B14F-4D97-AF65-F5344CB8AC3E}">
        <p14:creationId xmlns:p14="http://schemas.microsoft.com/office/powerpoint/2010/main" val="236452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OIDIPUS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Oidipus ji </a:t>
            </a:r>
            <a:r>
              <a:rPr lang="cs-CZ" dirty="0"/>
              <a:t>přemůže a ožení se s královnou (svojí matkou). Mají spolu děti( </a:t>
            </a:r>
            <a:r>
              <a:rPr lang="cs-CZ" dirty="0" err="1"/>
              <a:t>Antigona</a:t>
            </a:r>
            <a:r>
              <a:rPr lang="cs-CZ" dirty="0"/>
              <a:t>, </a:t>
            </a:r>
            <a:r>
              <a:rPr lang="cs-CZ" dirty="0" err="1"/>
              <a:t>Isména</a:t>
            </a:r>
            <a:r>
              <a:rPr lang="cs-CZ" dirty="0"/>
              <a:t>, </a:t>
            </a:r>
            <a:r>
              <a:rPr lang="cs-CZ" dirty="0" err="1"/>
              <a:t>Etheokles</a:t>
            </a:r>
            <a:r>
              <a:rPr lang="cs-CZ" dirty="0"/>
              <a:t>, </a:t>
            </a:r>
            <a:r>
              <a:rPr lang="cs-CZ" dirty="0" err="1" smtClean="0"/>
              <a:t>Polyneikés</a:t>
            </a:r>
            <a:r>
              <a:rPr lang="cs-CZ" dirty="0"/>
              <a:t>).</a:t>
            </a:r>
          </a:p>
          <a:p>
            <a:r>
              <a:rPr lang="cs-CZ" dirty="0" smtClean="0"/>
              <a:t> </a:t>
            </a:r>
            <a:r>
              <a:rPr lang="cs-CZ" dirty="0"/>
              <a:t>Když Théby postihne mor </a:t>
            </a:r>
            <a:r>
              <a:rPr lang="cs-CZ" dirty="0" smtClean="0"/>
              <a:t>věštkyně radí, ať vyženou vraha krále. Nakonec se zjistí, že vrahem je sám Oidipus. </a:t>
            </a:r>
            <a:endParaRPr lang="cs-CZ" dirty="0"/>
          </a:p>
          <a:p>
            <a:r>
              <a:rPr lang="cs-CZ" dirty="0" err="1" smtClean="0"/>
              <a:t>Iokasté</a:t>
            </a:r>
            <a:r>
              <a:rPr lang="cs-CZ" dirty="0" smtClean="0"/>
              <a:t> se zavraždí, Oidipus si jehlicí vypíchne oči a pak je vyhnán z města. Bloudí, doprovázen </a:t>
            </a:r>
            <a:r>
              <a:rPr lang="cs-CZ" dirty="0" err="1" smtClean="0"/>
              <a:t>Antigonou</a:t>
            </a:r>
            <a:r>
              <a:rPr lang="cs-CZ" dirty="0" smtClean="0"/>
              <a:t>, a útočiště nachází u krále Thésea v Athénách. </a:t>
            </a:r>
          </a:p>
          <a:p>
            <a:r>
              <a:rPr lang="cs-CZ" dirty="0" err="1" smtClean="0"/>
              <a:t>Polyneikés</a:t>
            </a:r>
            <a:r>
              <a:rPr lang="cs-CZ" dirty="0" smtClean="0"/>
              <a:t> a </a:t>
            </a:r>
            <a:r>
              <a:rPr lang="cs-CZ" dirty="0" err="1" smtClean="0"/>
              <a:t>Etheokles</a:t>
            </a:r>
            <a:r>
              <a:rPr lang="cs-CZ" dirty="0" smtClean="0"/>
              <a:t> rozpoutali boj o moc nad Thébami.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5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ANTIGONA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hra, ve které je do kontrastu stavěna poslušnost božským zákonům nebo nespravedlivému nařízení krále.</a:t>
            </a:r>
          </a:p>
          <a:p>
            <a:r>
              <a:rPr lang="cs-CZ" dirty="0" err="1" smtClean="0"/>
              <a:t>Antigona</a:t>
            </a:r>
            <a:r>
              <a:rPr lang="cs-CZ" dirty="0" smtClean="0"/>
              <a:t> chce pohřbít tělo svého bratra </a:t>
            </a:r>
            <a:r>
              <a:rPr lang="cs-CZ" dirty="0" err="1" smtClean="0"/>
              <a:t>Polyneika</a:t>
            </a:r>
            <a:r>
              <a:rPr lang="cs-CZ" dirty="0" smtClean="0"/>
              <a:t>, který útočil na Théby, protože se chtěl stát králem. (viz učebnice)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7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EURIPIDES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480-406 př. n. 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09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92</TotalTime>
  <Words>661</Words>
  <Application>Microsoft Office PowerPoint</Application>
  <PresentationFormat>Předvádění na obrazovce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Exekutivní</vt:lpstr>
      <vt:lpstr>Prezentace aplikace PowerPoint</vt:lpstr>
      <vt:lpstr>AISCHYLOS</vt:lpstr>
      <vt:lpstr>AISCHYLOS</vt:lpstr>
      <vt:lpstr>ORESTEIA</vt:lpstr>
      <vt:lpstr>SOFOKLES</vt:lpstr>
      <vt:lpstr>SOFOKLÉS</vt:lpstr>
      <vt:lpstr>OIDIPUS</vt:lpstr>
      <vt:lpstr>ANTIGONA</vt:lpstr>
      <vt:lpstr>EURIPIDES</vt:lpstr>
      <vt:lpstr>EURIPIDES</vt:lpstr>
      <vt:lpstr>MÉDEA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AISCHYLOS</dc:title>
  <dc:creator>Andrea Kaňáková</dc:creator>
  <cp:lastModifiedBy>Andrea Kaňáková</cp:lastModifiedBy>
  <cp:revision>14</cp:revision>
  <dcterms:created xsi:type="dcterms:W3CDTF">2013-11-10T20:43:33Z</dcterms:created>
  <dcterms:modified xsi:type="dcterms:W3CDTF">2014-05-28T22:30:19Z</dcterms:modified>
</cp:coreProperties>
</file>