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8" r:id="rId2"/>
    <p:sldId id="258" r:id="rId3"/>
    <p:sldId id="259" r:id="rId4"/>
    <p:sldId id="260" r:id="rId5"/>
    <p:sldId id="261" r:id="rId6"/>
    <p:sldId id="267" r:id="rId7"/>
    <p:sldId id="266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1F6442F9-5A82-42DD-BAC0-6EDCCE57D082}">
          <p14:sldIdLst>
            <p14:sldId id="268"/>
          </p14:sldIdLst>
        </p14:section>
        <p14:section name="Oddíl bez názvu" id="{F5955526-D496-4EFF-BDA5-9453F4FEDCB9}">
          <p14:sldIdLst>
            <p14:sldId id="258"/>
            <p14:sldId id="259"/>
            <p14:sldId id="260"/>
            <p14:sldId id="261"/>
            <p14:sldId id="267"/>
            <p14:sldId id="266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415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b/b2/Bo%C5%BEena_N%C4%9Bmcov%C3%A1_1850.jpg" TargetMode="External"/><Relationship Id="rId2" Type="http://schemas.openxmlformats.org/officeDocument/2006/relationships/hyperlink" Target="http://cs.wikipedia.org/wiki/Bo%C5%BEena_N%C4%9Bmcov%C3%A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6356773"/>
              </p:ext>
            </p:extLst>
          </p:nvPr>
        </p:nvGraphicFramePr>
        <p:xfrm>
          <a:off x="413284" y="1704115"/>
          <a:ext cx="8191164" cy="5043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431176"/>
              </a:tblGrid>
              <a:tr h="47692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Božena Němcová: Babička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4339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 životě a díle B. Němcové.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</a:t>
                      </a:r>
                      <a:r>
                        <a:rPr lang="cs-CZ" sz="1700" baseline="0" smtClean="0">
                          <a:latin typeface="Arial" pitchFamily="34" charset="0"/>
                          <a:cs typeface="Arial" pitchFamily="34" charset="0"/>
                        </a:rPr>
                        <a:t>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Němcová,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život, dílo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20142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/>
              <a:t>Božena Němcová</a:t>
            </a:r>
            <a:endParaRPr lang="cs-CZ" sz="4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sz="3200" dirty="0" smtClean="0"/>
          </a:p>
          <a:p>
            <a:pPr algn="ctr"/>
            <a:endParaRPr lang="cs-CZ" dirty="0"/>
          </a:p>
          <a:p>
            <a:pPr algn="ctr"/>
            <a:endParaRPr lang="cs-CZ" sz="3200" dirty="0" smtClean="0"/>
          </a:p>
          <a:p>
            <a:pPr algn="ctr"/>
            <a:endParaRPr lang="cs-CZ" dirty="0"/>
          </a:p>
          <a:p>
            <a:pPr algn="ctr"/>
            <a:endParaRPr lang="cs-CZ" sz="3200" dirty="0" smtClean="0"/>
          </a:p>
          <a:p>
            <a:pPr algn="ctr"/>
            <a:endParaRPr lang="cs-CZ" dirty="0"/>
          </a:p>
          <a:p>
            <a:pPr marL="82296" indent="0" algn="ctr">
              <a:buNone/>
            </a:pPr>
            <a:endParaRPr lang="cs-CZ" dirty="0"/>
          </a:p>
          <a:p>
            <a:pPr marL="82296" indent="0" algn="ctr">
              <a:buNone/>
            </a:pPr>
            <a:r>
              <a:rPr lang="cs-CZ" sz="3200" dirty="0" smtClean="0"/>
              <a:t>1820-1862   </a:t>
            </a: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268760"/>
            <a:ext cx="302433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384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životopisné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narozena 4. února 1820 ve Vídni</a:t>
            </a:r>
          </a:p>
          <a:p>
            <a:r>
              <a:rPr lang="cs-CZ" dirty="0" smtClean="0"/>
              <a:t>zemřela 21. ledna 1862 v Praze</a:t>
            </a:r>
          </a:p>
          <a:p>
            <a:r>
              <a:rPr lang="cs-CZ" dirty="0" smtClean="0"/>
              <a:t>rozená Barbora Panklová</a:t>
            </a:r>
          </a:p>
          <a:p>
            <a:r>
              <a:rPr lang="cs-CZ" dirty="0" smtClean="0"/>
              <a:t>spisovatelka, sběratelka lidové slovesnosti</a:t>
            </a:r>
          </a:p>
          <a:p>
            <a:r>
              <a:rPr lang="cs-CZ" dirty="0"/>
              <a:t>a</a:t>
            </a:r>
            <a:r>
              <a:rPr lang="cs-CZ" dirty="0" smtClean="0"/>
              <a:t>utorka jedné z nejznámějších knih české literatury - Babička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děl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b="1" dirty="0" smtClean="0"/>
              <a:t>Povídky </a:t>
            </a:r>
            <a:r>
              <a:rPr lang="cs-CZ" b="1" dirty="0"/>
              <a:t>a další kratší prózy</a:t>
            </a:r>
          </a:p>
          <a:p>
            <a:r>
              <a:rPr lang="cs-CZ" i="1" dirty="0" smtClean="0"/>
              <a:t>Divá </a:t>
            </a:r>
            <a:r>
              <a:rPr lang="cs-CZ" i="1" dirty="0"/>
              <a:t>Bára</a:t>
            </a:r>
            <a:r>
              <a:rPr lang="cs-CZ" dirty="0"/>
              <a:t> (1856) </a:t>
            </a:r>
            <a:endParaRPr lang="cs-CZ" dirty="0" smtClean="0"/>
          </a:p>
          <a:p>
            <a:r>
              <a:rPr lang="cs-CZ" i="1" dirty="0" smtClean="0"/>
              <a:t>Dobrý </a:t>
            </a:r>
            <a:r>
              <a:rPr lang="cs-CZ" i="1" dirty="0"/>
              <a:t>člověk</a:t>
            </a:r>
            <a:r>
              <a:rPr lang="cs-CZ" dirty="0"/>
              <a:t> (1858) </a:t>
            </a:r>
            <a:endParaRPr lang="cs-CZ" dirty="0" smtClean="0"/>
          </a:p>
          <a:p>
            <a:r>
              <a:rPr lang="cs-CZ" i="1" dirty="0" smtClean="0"/>
              <a:t>Karla</a:t>
            </a:r>
            <a:r>
              <a:rPr lang="cs-CZ" dirty="0" smtClean="0"/>
              <a:t> (</a:t>
            </a:r>
            <a:r>
              <a:rPr lang="cs-CZ" dirty="0"/>
              <a:t>1855) </a:t>
            </a:r>
          </a:p>
          <a:p>
            <a:r>
              <a:rPr lang="cs-CZ" i="1" dirty="0" smtClean="0"/>
              <a:t>Národní </a:t>
            </a:r>
            <a:r>
              <a:rPr lang="cs-CZ" i="1" dirty="0"/>
              <a:t>báchorky a </a:t>
            </a:r>
            <a:r>
              <a:rPr lang="cs-CZ" i="1" dirty="0" smtClean="0"/>
              <a:t>pověsti </a:t>
            </a:r>
            <a:r>
              <a:rPr lang="cs-CZ" dirty="0" smtClean="0"/>
              <a:t>(1845-47)</a:t>
            </a:r>
            <a:endParaRPr lang="cs-CZ" dirty="0"/>
          </a:p>
          <a:p>
            <a:r>
              <a:rPr lang="cs-CZ" i="1" dirty="0" smtClean="0"/>
              <a:t>Pan učitel </a:t>
            </a:r>
            <a:r>
              <a:rPr lang="cs-CZ" dirty="0" smtClean="0"/>
              <a:t>(1860) </a:t>
            </a:r>
            <a:r>
              <a:rPr lang="cs-CZ" dirty="0"/>
              <a:t>– poslední dokončená povídka</a:t>
            </a:r>
          </a:p>
          <a:p>
            <a:pPr marL="82296" indent="0">
              <a:buNone/>
            </a:pPr>
            <a:r>
              <a:rPr lang="cs-CZ" b="1" dirty="0" smtClean="0"/>
              <a:t>Větší </a:t>
            </a:r>
            <a:r>
              <a:rPr lang="cs-CZ" b="1" dirty="0"/>
              <a:t>prózy</a:t>
            </a:r>
          </a:p>
          <a:p>
            <a:r>
              <a:rPr lang="cs-CZ" i="1" dirty="0" smtClean="0"/>
              <a:t>Babička</a:t>
            </a:r>
            <a:r>
              <a:rPr lang="cs-CZ" dirty="0" smtClean="0"/>
              <a:t> </a:t>
            </a:r>
            <a:r>
              <a:rPr lang="cs-CZ" dirty="0"/>
              <a:t>(1855) </a:t>
            </a:r>
            <a:endParaRPr lang="cs-CZ" dirty="0" smtClean="0"/>
          </a:p>
          <a:p>
            <a:r>
              <a:rPr lang="cs-CZ" i="1" dirty="0" smtClean="0"/>
              <a:t>Pohorská </a:t>
            </a:r>
            <a:r>
              <a:rPr lang="cs-CZ" i="1" dirty="0"/>
              <a:t>vesnice</a:t>
            </a:r>
            <a:r>
              <a:rPr lang="cs-CZ" dirty="0"/>
              <a:t> (1855)</a:t>
            </a:r>
          </a:p>
          <a:p>
            <a:r>
              <a:rPr lang="cs-CZ" i="1" dirty="0"/>
              <a:t>V zámku a v podzámčí</a:t>
            </a:r>
            <a:r>
              <a:rPr lang="cs-CZ" dirty="0"/>
              <a:t> (1858)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tvorby B. Němcové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vorba na pomezí romantismu a realismu (zobrazení sociálních rozdílů)</a:t>
            </a:r>
          </a:p>
          <a:p>
            <a:r>
              <a:rPr lang="cs-CZ" dirty="0"/>
              <a:t>s</a:t>
            </a:r>
            <a:r>
              <a:rPr lang="cs-CZ" dirty="0" smtClean="0"/>
              <a:t>naha o harmonizaci skutečnosti –</a:t>
            </a:r>
          </a:p>
          <a:p>
            <a:pPr>
              <a:buFontTx/>
              <a:buChar char="-"/>
            </a:pPr>
            <a:r>
              <a:rPr lang="cs-CZ" dirty="0" smtClean="0"/>
              <a:t>sociální napětí končí smírem</a:t>
            </a:r>
          </a:p>
          <a:p>
            <a:pPr>
              <a:buFontTx/>
              <a:buChar char="-"/>
            </a:pPr>
            <a:r>
              <a:rPr lang="cs-CZ" dirty="0" smtClean="0"/>
              <a:t>bohatí si uvědomí své sobectví a proměňují se k lepšímu</a:t>
            </a:r>
          </a:p>
          <a:p>
            <a:pPr>
              <a:buFontTx/>
              <a:buChar char="-"/>
            </a:pPr>
            <a:r>
              <a:rPr lang="cs-CZ" dirty="0" smtClean="0"/>
              <a:t>přátelství lidí z různých sociálních vrstev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Babička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Světově proslulé </a:t>
            </a:r>
            <a:r>
              <a:rPr lang="cs-CZ" dirty="0"/>
              <a:t>dílo napsané po smrti syna Hynka (spisovatelka v psaní tohoto díla patrně hledala útěchu). </a:t>
            </a:r>
            <a:endParaRPr lang="cs-CZ" dirty="0" smtClean="0"/>
          </a:p>
          <a:p>
            <a:r>
              <a:rPr lang="cs-CZ" dirty="0" smtClean="0"/>
              <a:t>Popisuje </a:t>
            </a:r>
            <a:r>
              <a:rPr lang="cs-CZ" dirty="0"/>
              <a:t>zde vzpomínky na šťastné dětství prožité v ratibořickém údolí. </a:t>
            </a:r>
            <a:endParaRPr lang="cs-CZ" dirty="0" smtClean="0"/>
          </a:p>
          <a:p>
            <a:r>
              <a:rPr lang="cs-CZ" dirty="0" smtClean="0"/>
              <a:t>Ústřední </a:t>
            </a:r>
            <a:r>
              <a:rPr lang="cs-CZ" dirty="0"/>
              <a:t>postavou díla je babička (Marie Magdaléna Novotná) – silně zidealizovaná, stala se symbolem dobra a lásky. </a:t>
            </a:r>
            <a:r>
              <a:rPr lang="cs-CZ" dirty="0" smtClean="0"/>
              <a:t>Svojí morální hodnotou výrazně převyšuje ostatní lidi, a to ze všech vrstev.</a:t>
            </a:r>
          </a:p>
          <a:p>
            <a:r>
              <a:rPr lang="cs-CZ" dirty="0" smtClean="0"/>
              <a:t>Kniha </a:t>
            </a:r>
            <a:r>
              <a:rPr lang="cs-CZ" dirty="0"/>
              <a:t>začíná příjezdem babičky na Staré Bělidlo, další kapitoly popisují život na samotě a obyvatele ratibořického údolí. </a:t>
            </a:r>
            <a:endParaRPr lang="cs-CZ" dirty="0" smtClean="0"/>
          </a:p>
          <a:p>
            <a:r>
              <a:rPr lang="cs-CZ" dirty="0" smtClean="0"/>
              <a:t>Většina </a:t>
            </a:r>
            <a:r>
              <a:rPr lang="cs-CZ" dirty="0"/>
              <a:t>postav - včetně kněžny (vévodkyně) ze Zaháně, která je také výrazně zidealizovaná - je historicky doložena. </a:t>
            </a:r>
            <a:endParaRPr lang="cs-CZ" dirty="0" smtClean="0"/>
          </a:p>
          <a:p>
            <a:r>
              <a:rPr lang="cs-CZ" dirty="0" smtClean="0"/>
              <a:t>Dílo </a:t>
            </a:r>
            <a:r>
              <a:rPr lang="cs-CZ" dirty="0"/>
              <a:t>vyznívá optimisticky, a to i přes babiččinu smrt. </a:t>
            </a:r>
            <a:endParaRPr lang="cs-CZ" dirty="0" smtClean="0"/>
          </a:p>
          <a:p>
            <a:r>
              <a:rPr lang="cs-CZ" dirty="0" smtClean="0"/>
              <a:t>Objevuje </a:t>
            </a:r>
            <a:r>
              <a:rPr lang="cs-CZ" dirty="0"/>
              <a:t>se tu i postava, která do kompozice díla víceméně nezapadá – šílená Viktorka. </a:t>
            </a:r>
            <a:endParaRPr lang="cs-CZ" dirty="0" smtClean="0"/>
          </a:p>
          <a:p>
            <a:r>
              <a:rPr lang="cs-CZ" dirty="0" smtClean="0"/>
              <a:t>Další </a:t>
            </a:r>
            <a:r>
              <a:rPr lang="cs-CZ" dirty="0"/>
              <a:t>postavou je mladá komtesa Hortenzie, která jako by zajišťovala určitou realitu světa v tomto díle. </a:t>
            </a:r>
            <a:endParaRPr lang="cs-CZ" dirty="0" smtClean="0"/>
          </a:p>
          <a:p>
            <a:r>
              <a:rPr lang="cs-CZ" dirty="0" smtClean="0"/>
              <a:t>Němcová </a:t>
            </a:r>
            <a:r>
              <a:rPr lang="cs-CZ" dirty="0"/>
              <a:t>dala tomuto svému nejslavnějšímu dílu, přeloženému do mnoha jazyků, podtitul </a:t>
            </a:r>
            <a:r>
              <a:rPr lang="cs-CZ" i="1" dirty="0"/>
              <a:t>Obrazy venkovského života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95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k ukázce v učebnici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Charakterizujte Viktorku.</a:t>
            </a:r>
          </a:p>
          <a:p>
            <a:r>
              <a:rPr lang="cs-CZ" dirty="0" smtClean="0"/>
              <a:t>Proč ji můžeme vnímat jako romantickou postavu?</a:t>
            </a:r>
          </a:p>
          <a:p>
            <a:r>
              <a:rPr lang="cs-CZ" dirty="0" smtClean="0"/>
              <a:t>Kdo je to Barunka?</a:t>
            </a:r>
          </a:p>
          <a:p>
            <a:r>
              <a:rPr lang="cs-CZ" dirty="0" smtClean="0"/>
              <a:t>Proč asi autorka začala psát Babičku?</a:t>
            </a:r>
          </a:p>
          <a:p>
            <a:r>
              <a:rPr lang="cs-CZ" dirty="0" smtClean="0"/>
              <a:t>Čím nás kniha může oslovit dnes?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cs-CZ" dirty="0" smtClean="0"/>
              <a:t>1</a:t>
            </a:r>
            <a:r>
              <a:rPr lang="cs-CZ" dirty="0" smtClean="0"/>
              <a:t>. </a:t>
            </a:r>
            <a:r>
              <a:rPr lang="cs-CZ" dirty="0" err="1" smtClean="0"/>
              <a:t>Wikipedia</a:t>
            </a:r>
            <a:r>
              <a:rPr lang="cs-CZ" dirty="0" smtClean="0"/>
              <a:t> [online]. </a:t>
            </a:r>
            <a:r>
              <a:rPr lang="cs-CZ" dirty="0"/>
              <a:t>2013-05-09 [cit. </a:t>
            </a:r>
            <a:r>
              <a:rPr lang="cs-CZ" dirty="0" smtClean="0"/>
              <a:t>2013-05-09]. </a:t>
            </a:r>
            <a:r>
              <a:rPr lang="cs-CZ" dirty="0"/>
              <a:t>Dostupné z WWW: </a:t>
            </a:r>
            <a:endParaRPr lang="cs-CZ" dirty="0" smtClean="0"/>
          </a:p>
          <a:p>
            <a:pPr marL="82296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cs.wikipedia.org/wiki/Bo%C5%BEena_N%C4%9Bmcov%C3%A1</a:t>
            </a:r>
            <a:endParaRPr lang="cs-CZ" dirty="0" smtClean="0"/>
          </a:p>
          <a:p>
            <a:pPr marL="82296" indent="0">
              <a:buNone/>
            </a:pPr>
            <a:r>
              <a:rPr lang="cs-CZ" dirty="0" smtClean="0"/>
              <a:t> 2. Obrázek </a:t>
            </a:r>
            <a:r>
              <a:rPr lang="cs-CZ" dirty="0"/>
              <a:t>[cit. </a:t>
            </a:r>
            <a:r>
              <a:rPr lang="cs-CZ" dirty="0" smtClean="0"/>
              <a:t>2013-05-09]. </a:t>
            </a:r>
            <a:r>
              <a:rPr lang="cs-CZ" dirty="0"/>
              <a:t>Dostupný pod licencí Public </a:t>
            </a:r>
            <a:r>
              <a:rPr lang="cs-CZ" dirty="0" err="1"/>
              <a:t>domain</a:t>
            </a:r>
            <a:r>
              <a:rPr lang="cs-CZ" dirty="0"/>
              <a:t> na </a:t>
            </a:r>
            <a:r>
              <a:rPr lang="cs-CZ" dirty="0" smtClean="0"/>
              <a:t>WWW:</a:t>
            </a:r>
          </a:p>
          <a:p>
            <a:pPr marL="82296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upload.wikimedia.org/wikipedia/commons/b/b2/Bo%C5%BEena_N%C4%9Bmcov%C3%A1_1850.jpg</a:t>
            </a:r>
            <a:endParaRPr lang="cs-CZ" dirty="0" smtClean="0"/>
          </a:p>
          <a:p>
            <a:pPr marL="82296" indent="0">
              <a:buNone/>
            </a:pPr>
            <a:r>
              <a:rPr lang="cs-CZ" dirty="0" smtClean="0"/>
              <a:t>3. </a:t>
            </a:r>
            <a:r>
              <a:rPr lang="cs-CZ" dirty="0" err="1" smtClean="0"/>
              <a:t>Lederbuchová</a:t>
            </a:r>
            <a:r>
              <a:rPr lang="cs-CZ" dirty="0"/>
              <a:t>, </a:t>
            </a:r>
            <a:r>
              <a:rPr lang="cs-CZ" dirty="0" smtClean="0"/>
              <a:t>Ladislava; Stehlíková</a:t>
            </a:r>
            <a:r>
              <a:rPr lang="cs-CZ" dirty="0"/>
              <a:t>, Monika. Čítanka 8. Plzeň.Fraus.2005.224s. 1. vydání ISBN 80-7238-422-8</a:t>
            </a:r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541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259</TotalTime>
  <Words>353</Words>
  <Application>Microsoft Office PowerPoint</Application>
  <PresentationFormat>Předvádění na obrazovce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Snímek 1</vt:lpstr>
      <vt:lpstr>Božena Němcová</vt:lpstr>
      <vt:lpstr>Základní životopisné údaje</vt:lpstr>
      <vt:lpstr>Přehled děl</vt:lpstr>
      <vt:lpstr>Znaky tvorby B. Němcové</vt:lpstr>
      <vt:lpstr>Babička</vt:lpstr>
      <vt:lpstr>Otázky k ukázce v učebnici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Andrea Kaňáková</dc:creator>
  <cp:lastModifiedBy>Jiří Kaňák</cp:lastModifiedBy>
  <cp:revision>37</cp:revision>
  <dcterms:created xsi:type="dcterms:W3CDTF">2013-02-20T12:46:52Z</dcterms:created>
  <dcterms:modified xsi:type="dcterms:W3CDTF">2014-05-28T20:40:55Z</dcterms:modified>
</cp:coreProperties>
</file>