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4"/>
  </p:notesMasterIdLst>
  <p:sldIdLst>
    <p:sldId id="275" r:id="rId2"/>
    <p:sldId id="258" r:id="rId3"/>
    <p:sldId id="259" r:id="rId4"/>
    <p:sldId id="270" r:id="rId5"/>
    <p:sldId id="261" r:id="rId6"/>
    <p:sldId id="271" r:id="rId7"/>
    <p:sldId id="273" r:id="rId8"/>
    <p:sldId id="262" r:id="rId9"/>
    <p:sldId id="263" r:id="rId10"/>
    <p:sldId id="274" r:id="rId11"/>
    <p:sldId id="265" r:id="rId12"/>
    <p:sldId id="26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Výchozí oddíl" id="{1F6442F9-5A82-42DD-BAC0-6EDCCE57D082}">
          <p14:sldIdLst>
            <p14:sldId id="275"/>
          </p14:sldIdLst>
        </p14:section>
        <p14:section name="Oddíl bez názvu" id="{F5955526-D496-4EFF-BDA5-9453F4FEDCB9}">
          <p14:sldIdLst>
            <p14:sldId id="258"/>
            <p14:sldId id="259"/>
            <p14:sldId id="270"/>
            <p14:sldId id="261"/>
            <p14:sldId id="271"/>
            <p14:sldId id="273"/>
            <p14:sldId id="262"/>
            <p14:sldId id="263"/>
            <p14:sldId id="274"/>
            <p14:sldId id="265"/>
            <p14:sldId id="26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56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8A8F45-F0C3-4886-8BE6-B0177B4356A3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22EDB4-F062-4E1C-96E7-5D93A05A77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87197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22EDB4-F062-4E1C-96E7-5D93A05A770F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69075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wxt2hp_6e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M%C3%A1j_%28Karel_Hynek_M%C3%A1cha%29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s.wikipedia.org/wiki/Soubor:Jan_Vil%C3%ADmek_-_Karel_Hynek_M%C3%A1cha.jpg" TargetMode="External"/><Relationship Id="rId4" Type="http://schemas.openxmlformats.org/officeDocument/2006/relationships/hyperlink" Target="http://cs.wikipedia.org/wiki/Byronsk%C3%A1_pov%C3%ADdka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66267139"/>
              </p:ext>
            </p:extLst>
          </p:nvPr>
        </p:nvGraphicFramePr>
        <p:xfrm>
          <a:off x="413284" y="1704114"/>
          <a:ext cx="8479196" cy="507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719208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Mácha, Karel, Hynek: Máj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Český jazyk a literatura, tercie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Vybraní autoři české a světové literatury </a:t>
                      </a:r>
                      <a:r>
                        <a:rPr lang="cs-CZ" sz="1700" baseline="0" dirty="0" smtClean="0">
                          <a:latin typeface="Arial" pitchFamily="34" charset="0"/>
                          <a:cs typeface="Arial" pitchFamily="34" charset="0"/>
                        </a:rPr>
                        <a:t>z Čítanky 8 pro základní školy a víceletá gymnázia.</a:t>
                      </a:r>
                      <a:endParaRPr lang="cs-CZ" sz="17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Prezentace o životě a díle K. H. Máchy.</a:t>
                      </a:r>
                      <a:r>
                        <a:rPr lang="cs-CZ" sz="1700" dirty="0" smtClean="0">
                          <a:latin typeface="Arial" pitchFamily="34" charset="0"/>
                          <a:cs typeface="Arial" pitchFamily="34" charset="0"/>
                        </a:rPr>
                        <a:t> Doplňkové materiály</a:t>
                      </a:r>
                      <a:r>
                        <a:rPr lang="cs-CZ" sz="1700" baseline="0" dirty="0" smtClean="0">
                          <a:latin typeface="Arial" pitchFamily="34" charset="0"/>
                          <a:cs typeface="Arial" pitchFamily="34" charset="0"/>
                        </a:rPr>
                        <a:t> k Čítance 8 pro základní školy a víceletá gymnázia nakl. Fraus, </a:t>
                      </a:r>
                      <a:r>
                        <a:rPr lang="cs-CZ" sz="1700" baseline="0" smtClean="0">
                          <a:latin typeface="Arial" pitchFamily="34" charset="0"/>
                          <a:cs typeface="Arial" pitchFamily="34" charset="0"/>
                        </a:rPr>
                        <a:t>2005.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Mácha,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Máj, život, dílo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Andrea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Kaňáková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22.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4. 2013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42041495"/>
      </p:ext>
    </p:extLst>
  </p:cSld>
  <p:clrMapOvr>
    <a:masterClrMapping/>
  </p:clrMapOvr>
  <p:transition spd="slow" advTm="3275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Zpracování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Film Máj (2008) režiséra F.  A. Brabce</a:t>
            </a:r>
          </a:p>
          <a:p>
            <a:r>
              <a:rPr lang="cs-CZ" dirty="0"/>
              <a:t>Titulní </a:t>
            </a:r>
            <a:r>
              <a:rPr lang="cs-CZ" dirty="0" smtClean="0"/>
              <a:t>píseň: </a:t>
            </a:r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www.youtube.com/watch?v=Cwxt2hp_6eg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59070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204"/>
    </mc:Choice>
    <mc:Fallback>
      <p:transition spd="slow" advTm="1204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Zajímavosti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Mácha cestoval po Evropě pěšky – navštívil Benátky a Terst.</a:t>
            </a:r>
          </a:p>
          <a:p>
            <a:r>
              <a:rPr lang="cs-CZ" dirty="0" smtClean="0"/>
              <a:t>Citově zahořel ke dvěma ženám – Márince </a:t>
            </a:r>
            <a:r>
              <a:rPr lang="cs-CZ" dirty="0" err="1" smtClean="0"/>
              <a:t>Stichové</a:t>
            </a:r>
            <a:r>
              <a:rPr lang="cs-CZ" dirty="0" smtClean="0"/>
              <a:t> a Lori </a:t>
            </a:r>
            <a:r>
              <a:rPr lang="cs-CZ" dirty="0" err="1" smtClean="0"/>
              <a:t>Šomkové</a:t>
            </a:r>
            <a:r>
              <a:rPr lang="cs-CZ" dirty="0" smtClean="0"/>
              <a:t>. Bouřlivý vztah s Lori </a:t>
            </a:r>
            <a:r>
              <a:rPr lang="cs-CZ" dirty="0" err="1" smtClean="0"/>
              <a:t>Šomkovou</a:t>
            </a:r>
            <a:r>
              <a:rPr lang="cs-CZ" dirty="0" smtClean="0"/>
              <a:t> nám přibližuje Máchův </a:t>
            </a:r>
            <a:r>
              <a:rPr lang="cs-CZ" b="1" dirty="0" smtClean="0"/>
              <a:t>Deník (1835). </a:t>
            </a:r>
            <a:r>
              <a:rPr lang="cs-CZ" dirty="0" smtClean="0"/>
              <a:t>Šifrované části deníku rozluštil Jakub Arbes.</a:t>
            </a:r>
          </a:p>
          <a:p>
            <a:r>
              <a:rPr lang="cs-CZ" dirty="0"/>
              <a:t>Roku 1939 byly </a:t>
            </a:r>
            <a:r>
              <a:rPr lang="cs-CZ" dirty="0" smtClean="0"/>
              <a:t>Máchovy ostatky </a:t>
            </a:r>
            <a:r>
              <a:rPr lang="cs-CZ" dirty="0"/>
              <a:t>převezeny na Vyšehradský </a:t>
            </a:r>
            <a:r>
              <a:rPr lang="cs-CZ" dirty="0" smtClean="0"/>
              <a:t>hřbitov.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40644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2355"/>
    </mc:Choice>
    <mc:Fallback>
      <p:transition spd="slow" advTm="2355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82296" indent="0">
              <a:buNone/>
            </a:pPr>
            <a:endParaRPr lang="cs-CZ" dirty="0" smtClean="0"/>
          </a:p>
          <a:p>
            <a:pPr marL="82296" indent="0">
              <a:buNone/>
            </a:pPr>
            <a:r>
              <a:rPr lang="cs-CZ" smtClean="0"/>
              <a:t>1. Máj</a:t>
            </a:r>
            <a:r>
              <a:rPr lang="cs-CZ" dirty="0" smtClean="0"/>
              <a:t>.  </a:t>
            </a:r>
            <a:r>
              <a:rPr lang="cs-CZ" dirty="0" err="1" smtClean="0"/>
              <a:t>Wikipedia</a:t>
            </a:r>
            <a:r>
              <a:rPr lang="cs-CZ" dirty="0" smtClean="0"/>
              <a:t> </a:t>
            </a:r>
            <a:r>
              <a:rPr lang="cs-CZ" dirty="0" smtClean="0"/>
              <a:t>[online].  2013-04-22 </a:t>
            </a:r>
            <a:r>
              <a:rPr lang="cs-CZ" dirty="0"/>
              <a:t>[cit. </a:t>
            </a:r>
            <a:r>
              <a:rPr lang="cs-CZ" dirty="0" smtClean="0"/>
              <a:t>2013-04-22]. </a:t>
            </a:r>
            <a:r>
              <a:rPr lang="cs-CZ" dirty="0"/>
              <a:t>Dostupné z </a:t>
            </a:r>
            <a:r>
              <a:rPr lang="cs-CZ" dirty="0" smtClean="0"/>
              <a:t>www:</a:t>
            </a:r>
            <a:r>
              <a:rPr lang="cs-CZ" dirty="0" smtClean="0"/>
              <a:t> </a:t>
            </a:r>
            <a:endParaRPr lang="cs-CZ" dirty="0" smtClean="0"/>
          </a:p>
          <a:p>
            <a:pPr marL="82296" indent="0">
              <a:buNone/>
            </a:pPr>
            <a:r>
              <a:rPr lang="cs-CZ" dirty="0">
                <a:hlinkClick r:id="rId3"/>
              </a:rPr>
              <a:t>http://cs.wikipedia.org/wiki/M%C3%A1j_%</a:t>
            </a:r>
            <a:r>
              <a:rPr lang="cs-CZ" dirty="0" smtClean="0">
                <a:hlinkClick r:id="rId3"/>
              </a:rPr>
              <a:t>28Karel_Hynek_M%C3%A1cha%29</a:t>
            </a:r>
            <a:endParaRPr lang="cs-CZ" dirty="0" smtClean="0"/>
          </a:p>
          <a:p>
            <a:pPr marL="82296" indent="0">
              <a:buNone/>
            </a:pPr>
            <a:endParaRPr lang="cs-CZ" dirty="0" smtClean="0"/>
          </a:p>
          <a:p>
            <a:pPr marL="82296" indent="0">
              <a:buNone/>
            </a:pPr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cs.wikipedia.org/wiki/Byronsk%C3%A1_pov%C3%ADdka</a:t>
            </a:r>
            <a:endParaRPr lang="cs-CZ" dirty="0" smtClean="0"/>
          </a:p>
          <a:p>
            <a:pPr marL="82296" indent="0">
              <a:buNone/>
            </a:pPr>
            <a:endParaRPr lang="cs-CZ" dirty="0"/>
          </a:p>
          <a:p>
            <a:pPr marL="82296" indent="0">
              <a:buNone/>
            </a:pPr>
            <a:r>
              <a:rPr lang="cs-CZ" dirty="0" smtClean="0"/>
              <a:t>2</a:t>
            </a:r>
            <a:r>
              <a:rPr lang="cs-CZ" dirty="0" smtClean="0"/>
              <a:t>. </a:t>
            </a:r>
            <a:r>
              <a:rPr lang="cs-CZ" dirty="0" smtClean="0"/>
              <a:t>Obrázek [</a:t>
            </a:r>
            <a:r>
              <a:rPr lang="cs-CZ" dirty="0"/>
              <a:t>cit. </a:t>
            </a:r>
            <a:r>
              <a:rPr lang="cs-CZ" dirty="0" smtClean="0"/>
              <a:t>2013-05-09]. </a:t>
            </a:r>
            <a:r>
              <a:rPr lang="cs-CZ" dirty="0"/>
              <a:t>Dostupný pod licencí Public </a:t>
            </a:r>
            <a:r>
              <a:rPr lang="cs-CZ" dirty="0" err="1"/>
              <a:t>domain</a:t>
            </a:r>
            <a:r>
              <a:rPr lang="cs-CZ" dirty="0"/>
              <a:t> na </a:t>
            </a:r>
            <a:r>
              <a:rPr lang="cs-CZ" dirty="0" smtClean="0"/>
              <a:t>www</a:t>
            </a:r>
            <a:r>
              <a:rPr lang="cs-CZ" dirty="0" smtClean="0"/>
              <a:t> </a:t>
            </a:r>
            <a:r>
              <a:rPr lang="cs-CZ" dirty="0">
                <a:hlinkClick r:id="rId5"/>
              </a:rPr>
              <a:t>http://cs.wikipedia.org/wiki/Soubor:Jan_Vil%C3%ADmek_-_</a:t>
            </a:r>
            <a:r>
              <a:rPr lang="cs-CZ" dirty="0" smtClean="0">
                <a:hlinkClick r:id="rId5"/>
              </a:rPr>
              <a:t>Karel_Hynek_M%C3%A1cha.jpg</a:t>
            </a:r>
            <a:endParaRPr lang="cs-CZ" dirty="0" smtClean="0"/>
          </a:p>
          <a:p>
            <a:pPr marL="82296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640644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2269"/>
    </mc:Choice>
    <mc:Fallback>
      <p:transition spd="slow" advTm="2269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Karel</a:t>
            </a:r>
            <a:br>
              <a:rPr lang="cs-CZ" sz="4000" dirty="0" smtClean="0"/>
            </a:br>
            <a:r>
              <a:rPr lang="cs-CZ" sz="4000" dirty="0" smtClean="0"/>
              <a:t>Hynek</a:t>
            </a:r>
            <a:br>
              <a:rPr lang="cs-CZ" sz="4000" dirty="0" smtClean="0"/>
            </a:br>
            <a:r>
              <a:rPr lang="cs-CZ" sz="4000" dirty="0" smtClean="0"/>
              <a:t>Mácha</a:t>
            </a:r>
            <a:endParaRPr lang="cs-CZ" sz="40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cs-CZ" sz="3200" dirty="0" smtClean="0"/>
              <a:t>1810-1836</a:t>
            </a:r>
            <a:endParaRPr lang="cs-CZ" sz="3200" dirty="0"/>
          </a:p>
        </p:txBody>
      </p:sp>
      <p:pic>
        <p:nvPicPr>
          <p:cNvPr id="9" name="Zástupný symbol pro obrázek 8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07704" y="1340768"/>
            <a:ext cx="2295071" cy="33123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238498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3327"/>
    </mc:Choice>
    <mc:Fallback>
      <p:transition spd="slow" advTm="3327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životopisné údaje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</a:t>
            </a:r>
            <a:r>
              <a:rPr lang="cs-CZ" dirty="0" smtClean="0"/>
              <a:t>arozen 16. listopadu 1810 v Praze</a:t>
            </a:r>
          </a:p>
          <a:p>
            <a:r>
              <a:rPr lang="cs-CZ" dirty="0"/>
              <a:t>z</a:t>
            </a:r>
            <a:r>
              <a:rPr lang="cs-CZ" dirty="0" smtClean="0"/>
              <a:t>emřel 6. listopadu 1836</a:t>
            </a:r>
          </a:p>
          <a:p>
            <a:r>
              <a:rPr lang="cs-CZ" dirty="0" smtClean="0"/>
              <a:t>básník</a:t>
            </a:r>
            <a:r>
              <a:rPr lang="cs-CZ" dirty="0"/>
              <a:t>, </a:t>
            </a:r>
            <a:r>
              <a:rPr lang="cs-CZ" dirty="0" smtClean="0"/>
              <a:t>prozaik</a:t>
            </a:r>
          </a:p>
          <a:p>
            <a:r>
              <a:rPr lang="cs-CZ" dirty="0"/>
              <a:t>v</a:t>
            </a:r>
            <a:r>
              <a:rPr lang="cs-CZ" dirty="0" smtClean="0"/>
              <a:t>ystudovaný právník</a:t>
            </a:r>
          </a:p>
          <a:p>
            <a:r>
              <a:rPr lang="cs-CZ" dirty="0" smtClean="0"/>
              <a:t>propagátor nového směru v české literatuře – romantismu</a:t>
            </a:r>
          </a:p>
          <a:p>
            <a:endParaRPr lang="cs-CZ" dirty="0" smtClean="0"/>
          </a:p>
          <a:p>
            <a:pPr marL="82296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640644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3420"/>
    </mc:Choice>
    <mc:Fallback>
      <p:transition spd="slow" advTm="342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 </a:t>
            </a:r>
            <a:r>
              <a:rPr lang="cs-CZ" dirty="0"/>
              <a:t>L</a:t>
            </a:r>
            <a:r>
              <a:rPr lang="cs-CZ" dirty="0" smtClean="0"/>
              <a:t>yricko-epická povídka, přehled děl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Ž</a:t>
            </a:r>
            <a:r>
              <a:rPr lang="cs-CZ" dirty="0" smtClean="0"/>
              <a:t>ánr lyricko-epická povídka (</a:t>
            </a:r>
            <a:r>
              <a:rPr lang="cs-CZ" b="1" dirty="0" smtClean="0"/>
              <a:t>byronská povídka)</a:t>
            </a:r>
            <a:r>
              <a:rPr lang="cs-CZ" dirty="0" smtClean="0"/>
              <a:t> </a:t>
            </a:r>
            <a:r>
              <a:rPr lang="cs-CZ" dirty="0"/>
              <a:t>je historický, veršovaný, </a:t>
            </a:r>
            <a:r>
              <a:rPr lang="cs-CZ" dirty="0" smtClean="0"/>
              <a:t>lyricko-epický </a:t>
            </a:r>
            <a:r>
              <a:rPr lang="cs-CZ" dirty="0"/>
              <a:t>útvar. </a:t>
            </a:r>
            <a:endParaRPr lang="cs-CZ" dirty="0" smtClean="0"/>
          </a:p>
          <a:p>
            <a:r>
              <a:rPr lang="cs-CZ" dirty="0" smtClean="0"/>
              <a:t>Je </a:t>
            </a:r>
            <a:r>
              <a:rPr lang="cs-CZ" dirty="0"/>
              <a:t>prostoupena popisy a reflexemi. Za tvůrce je považován Walter </a:t>
            </a:r>
            <a:r>
              <a:rPr lang="cs-CZ" dirty="0" err="1"/>
              <a:t>Scott</a:t>
            </a:r>
            <a:r>
              <a:rPr lang="cs-CZ" dirty="0"/>
              <a:t>, ale proslavil ji především George </a:t>
            </a:r>
            <a:r>
              <a:rPr lang="cs-CZ" dirty="0" err="1"/>
              <a:t>Gordon</a:t>
            </a:r>
            <a:r>
              <a:rPr lang="cs-CZ" dirty="0"/>
              <a:t> Byron (ustanovil její prototyp). </a:t>
            </a:r>
            <a:endParaRPr lang="cs-CZ" dirty="0" smtClean="0"/>
          </a:p>
          <a:p>
            <a:r>
              <a:rPr lang="cs-CZ" dirty="0" smtClean="0"/>
              <a:t>Říká </a:t>
            </a:r>
            <a:r>
              <a:rPr lang="cs-CZ" dirty="0"/>
              <a:t>se jí také poéma (toto slovo pochází z ruštiny). Je delší než báseň. Skládá se většinou z několika zpěvů. Poemy byly hojně skládány v období romantismu. Dějový základ básnické povídky je prostoupen i lyrickými prvky.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Večer na Bezdězu (1834)</a:t>
            </a:r>
          </a:p>
          <a:p>
            <a:r>
              <a:rPr lang="cs-CZ" dirty="0" err="1" smtClean="0"/>
              <a:t>Marinka</a:t>
            </a:r>
            <a:r>
              <a:rPr lang="cs-CZ" dirty="0" smtClean="0"/>
              <a:t> (1834)</a:t>
            </a:r>
          </a:p>
          <a:p>
            <a:r>
              <a:rPr lang="cs-CZ" dirty="0" smtClean="0"/>
              <a:t>Cikáni (1835) - próza</a:t>
            </a:r>
          </a:p>
          <a:p>
            <a:r>
              <a:rPr lang="cs-CZ" dirty="0" smtClean="0"/>
              <a:t>Máj (1836) – poezie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07441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2748"/>
    </mc:Choice>
    <mc:Fallback>
      <p:transition spd="slow" advTm="2748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Romantismus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umělecký směr konce 18. a začátku 19. století</a:t>
            </a:r>
          </a:p>
          <a:p>
            <a:pPr marL="82296" indent="0">
              <a:buNone/>
            </a:pPr>
            <a:r>
              <a:rPr lang="cs-CZ" b="1" dirty="0" smtClean="0"/>
              <a:t>Hlavní znaky:</a:t>
            </a:r>
          </a:p>
          <a:p>
            <a:r>
              <a:rPr lang="cs-CZ" dirty="0" smtClean="0"/>
              <a:t>hledání ideálu =&gt; rozpor mezi snem a skutečností</a:t>
            </a:r>
          </a:p>
          <a:p>
            <a:r>
              <a:rPr lang="cs-CZ" dirty="0" smtClean="0"/>
              <a:t>nenaplněná láska</a:t>
            </a:r>
          </a:p>
          <a:p>
            <a:r>
              <a:rPr lang="cs-CZ" dirty="0" smtClean="0"/>
              <a:t>individualismus</a:t>
            </a:r>
          </a:p>
          <a:p>
            <a:pPr marL="82296" indent="0">
              <a:buNone/>
            </a:pPr>
            <a:r>
              <a:rPr lang="cs-CZ" b="1" dirty="0" smtClean="0"/>
              <a:t>Romantický hrdina:</a:t>
            </a:r>
          </a:p>
          <a:p>
            <a:r>
              <a:rPr lang="cs-CZ" dirty="0" smtClean="0"/>
              <a:t>osamělý, tajemný, na okraji společnosti, nešťastně zamilovaný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40644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909"/>
    </mc:Choice>
    <mc:Fallback>
      <p:transition spd="slow" advTm="4909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Máj – obsah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82296" indent="0">
              <a:buNone/>
            </a:pPr>
            <a:r>
              <a:rPr lang="cs-CZ" dirty="0" smtClean="0"/>
              <a:t>Jarmila očekává svého milence Viléma. Posel jí však oznamuje, že Vilém byl uvržen do vězení, protože zabil svého otce a zároveň soka v lásce.  Jarmila končí život skokem do jezera.  </a:t>
            </a:r>
          </a:p>
          <a:p>
            <a:pPr marL="82296" indent="0">
              <a:buNone/>
            </a:pPr>
            <a:r>
              <a:rPr lang="cs-CZ" dirty="0" smtClean="0"/>
              <a:t>Vězeň </a:t>
            </a:r>
            <a:r>
              <a:rPr lang="cs-CZ" dirty="0"/>
              <a:t>Vilém v noci před popravou přemýšlí o svém osudu, loučí se se </a:t>
            </a:r>
            <a:r>
              <a:rPr lang="cs-CZ" dirty="0" smtClean="0"/>
              <a:t>životem. </a:t>
            </a:r>
            <a:r>
              <a:rPr lang="cs-CZ" dirty="0"/>
              <a:t>Svou vinu odmítá, sám sebe vidí jako oběť sobeckého, nemilujícího otce. </a:t>
            </a:r>
            <a:endParaRPr lang="cs-CZ" dirty="0" smtClean="0"/>
          </a:p>
          <a:p>
            <a:pPr marL="82296" indent="0">
              <a:buNone/>
            </a:pPr>
            <a:r>
              <a:rPr lang="cs-CZ" dirty="0" smtClean="0"/>
              <a:t>Brzy ráno je otcovrah odveden </a:t>
            </a:r>
            <a:r>
              <a:rPr lang="cs-CZ" dirty="0"/>
              <a:t>na </a:t>
            </a:r>
            <a:r>
              <a:rPr lang="cs-CZ" dirty="0" smtClean="0"/>
              <a:t>popraviště. Loučí se s</a:t>
            </a:r>
            <a:r>
              <a:rPr lang="cs-CZ" dirty="0"/>
              <a:t> milovanou </a:t>
            </a:r>
            <a:r>
              <a:rPr lang="cs-CZ" dirty="0" smtClean="0"/>
              <a:t>zemí a následně je popraven. </a:t>
            </a:r>
          </a:p>
          <a:p>
            <a:pPr marL="82296" indent="0">
              <a:buNone/>
            </a:pPr>
            <a:r>
              <a:rPr lang="cs-CZ" dirty="0" smtClean="0"/>
              <a:t>V</a:t>
            </a:r>
            <a:r>
              <a:rPr lang="cs-CZ" dirty="0"/>
              <a:t> závěrečném zpěvu přichází na místo popravy poutník </a:t>
            </a:r>
            <a:r>
              <a:rPr lang="cs-CZ" b="1" dirty="0"/>
              <a:t>Hynek</a:t>
            </a:r>
            <a:r>
              <a:rPr lang="cs-CZ" dirty="0"/>
              <a:t> (představující samotného Máchu), </a:t>
            </a:r>
            <a:r>
              <a:rPr lang="cs-CZ" dirty="0" smtClean="0"/>
              <a:t>který se ztotožňuje s</a:t>
            </a:r>
            <a:r>
              <a:rPr lang="cs-CZ" dirty="0"/>
              <a:t> </a:t>
            </a:r>
            <a:r>
              <a:rPr lang="cs-CZ" dirty="0" smtClean="0"/>
              <a:t>Vilémem.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06951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5603"/>
    </mc:Choice>
    <mc:Fallback>
      <p:transition spd="slow" advTm="5603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Máj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lyricko-epická povídka – děj potlačen, důraz je kladen na úvahy, líčení</a:t>
            </a:r>
          </a:p>
          <a:p>
            <a:r>
              <a:rPr lang="cs-CZ" dirty="0" smtClean="0"/>
              <a:t>výrazná hudebnost + báseň jako hudební skladba – předzpěv, čtyři části a dvě intermezza</a:t>
            </a:r>
          </a:p>
          <a:p>
            <a:r>
              <a:rPr lang="cs-CZ" dirty="0" smtClean="0"/>
              <a:t>báseň má oslavit májovou přírodu, současně přináší úvahy o konečnosti života a jeho smyslu</a:t>
            </a:r>
          </a:p>
          <a:p>
            <a:r>
              <a:rPr lang="cs-CZ" dirty="0" smtClean="0"/>
              <a:t>báseň vyznívá vlastenecky – Vilém se vyznává z lásky k rodné zemi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47973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5365"/>
    </mc:Choice>
    <mc:Fallback>
      <p:transition spd="slow" advTm="15365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Ukázka z díla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82296" indent="0">
              <a:buNone/>
            </a:pPr>
            <a:r>
              <a:rPr lang="cs-CZ" dirty="0"/>
              <a:t>Byl pozdní večer – první máj –</a:t>
            </a:r>
            <a:br>
              <a:rPr lang="cs-CZ" dirty="0"/>
            </a:br>
            <a:r>
              <a:rPr lang="cs-CZ" dirty="0"/>
              <a:t>Večerní máj – byl lásky čas.</a:t>
            </a:r>
            <a:br>
              <a:rPr lang="cs-CZ" dirty="0"/>
            </a:br>
            <a:r>
              <a:rPr lang="cs-CZ" dirty="0"/>
              <a:t>Hrdliččin zval ku lásce hlas,</a:t>
            </a:r>
            <a:br>
              <a:rPr lang="cs-CZ" dirty="0"/>
            </a:br>
            <a:r>
              <a:rPr lang="cs-CZ" dirty="0"/>
              <a:t>Kde borový zaváněl háj.</a:t>
            </a:r>
            <a:br>
              <a:rPr lang="cs-CZ" dirty="0"/>
            </a:br>
            <a:r>
              <a:rPr lang="cs-CZ" dirty="0"/>
              <a:t>O lásce šeptal tichý mech;</a:t>
            </a:r>
            <a:br>
              <a:rPr lang="cs-CZ" dirty="0"/>
            </a:br>
            <a:r>
              <a:rPr lang="cs-CZ" dirty="0" err="1"/>
              <a:t>Květoucí</a:t>
            </a:r>
            <a:r>
              <a:rPr lang="cs-CZ" dirty="0"/>
              <a:t> strom lhal lásky žel,</a:t>
            </a:r>
            <a:br>
              <a:rPr lang="cs-CZ" dirty="0"/>
            </a:br>
            <a:r>
              <a:rPr lang="cs-CZ" dirty="0" smtClean="0"/>
              <a:t>Svou </a:t>
            </a:r>
            <a:r>
              <a:rPr lang="cs-CZ" dirty="0"/>
              <a:t>lásku slavík růži pěl,</a:t>
            </a:r>
            <a:br>
              <a:rPr lang="cs-CZ" dirty="0"/>
            </a:br>
            <a:r>
              <a:rPr lang="cs-CZ" dirty="0"/>
              <a:t>Růžinu jevil vonný vzdech.</a:t>
            </a:r>
            <a:br>
              <a:rPr lang="cs-CZ" dirty="0"/>
            </a:br>
            <a:endParaRPr lang="cs-CZ" dirty="0" smtClean="0"/>
          </a:p>
          <a:p>
            <a:pPr marL="82296" indent="0">
              <a:buNone/>
            </a:pPr>
            <a:r>
              <a:rPr lang="cs-CZ" dirty="0" smtClean="0"/>
              <a:t>Jezero </a:t>
            </a:r>
            <a:r>
              <a:rPr lang="cs-CZ" dirty="0"/>
              <a:t>hladké v křovích stinných</a:t>
            </a:r>
            <a:br>
              <a:rPr lang="cs-CZ" dirty="0"/>
            </a:br>
            <a:r>
              <a:rPr lang="cs-CZ" dirty="0"/>
              <a:t>Zvučelo temně tajný bol,</a:t>
            </a:r>
            <a:br>
              <a:rPr lang="cs-CZ" dirty="0"/>
            </a:br>
            <a:r>
              <a:rPr lang="cs-CZ" dirty="0"/>
              <a:t>Břeh je objímal kol a kol;</a:t>
            </a:r>
            <a:br>
              <a:rPr lang="cs-CZ" dirty="0"/>
            </a:br>
            <a:r>
              <a:rPr lang="cs-CZ" dirty="0"/>
              <a:t>A slunce jasná světů jiných</a:t>
            </a:r>
            <a:br>
              <a:rPr lang="cs-CZ" dirty="0"/>
            </a:br>
            <a:r>
              <a:rPr lang="cs-CZ" dirty="0"/>
              <a:t>Bloudila blankytnými pásky,</a:t>
            </a:r>
            <a:br>
              <a:rPr lang="cs-CZ" dirty="0"/>
            </a:br>
            <a:r>
              <a:rPr lang="cs-CZ" dirty="0"/>
              <a:t>Planoucí tam co slzy lásky.</a:t>
            </a:r>
          </a:p>
        </p:txBody>
      </p:sp>
    </p:spTree>
    <p:extLst>
      <p:ext uri="{BB962C8B-B14F-4D97-AF65-F5344CB8AC3E}">
        <p14:creationId xmlns:p14="http://schemas.microsoft.com/office/powerpoint/2010/main" xmlns="" val="1640644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837"/>
    </mc:Choice>
    <mc:Fallback>
      <p:transition spd="slow" advTm="1837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 k ukázce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Najděte příklady personifikace.</a:t>
            </a:r>
          </a:p>
          <a:p>
            <a:r>
              <a:rPr lang="cs-CZ" dirty="0" smtClean="0"/>
              <a:t>Jak se zvukově liší první strofa od druhé?</a:t>
            </a:r>
          </a:p>
          <a:p>
            <a:r>
              <a:rPr lang="cs-CZ" dirty="0" smtClean="0"/>
              <a:t>Jakou náladu vyvolává první strofa? Liší se od druhé?</a:t>
            </a:r>
          </a:p>
          <a:p>
            <a:r>
              <a:rPr lang="cs-CZ" dirty="0" smtClean="0"/>
              <a:t>Najděte klíčová slova v textu.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40644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5540"/>
    </mc:Choice>
    <mc:Fallback>
      <p:transition spd="slow" advTm="554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293</TotalTime>
  <Words>487</Words>
  <Application>Microsoft Office PowerPoint</Application>
  <PresentationFormat>Předvádění na obrazovce (4:3)</PresentationFormat>
  <Paragraphs>80</Paragraphs>
  <Slides>12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Slunovrat</vt:lpstr>
      <vt:lpstr>Snímek 1</vt:lpstr>
      <vt:lpstr>Karel Hynek Mácha</vt:lpstr>
      <vt:lpstr>Základní životopisné údaje</vt:lpstr>
      <vt:lpstr> Lyricko-epická povídka, přehled děl</vt:lpstr>
      <vt:lpstr>Romantismus</vt:lpstr>
      <vt:lpstr>Máj – obsah </vt:lpstr>
      <vt:lpstr>Máj</vt:lpstr>
      <vt:lpstr>Ukázka z díla</vt:lpstr>
      <vt:lpstr>Úkoly k ukázce</vt:lpstr>
      <vt:lpstr>Zpracování</vt:lpstr>
      <vt:lpstr>Zajímavosti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Andrea Kaňáková</dc:creator>
  <cp:lastModifiedBy>Jiří Kaňák</cp:lastModifiedBy>
  <cp:revision>41</cp:revision>
  <dcterms:created xsi:type="dcterms:W3CDTF">2013-02-20T12:46:52Z</dcterms:created>
  <dcterms:modified xsi:type="dcterms:W3CDTF">2014-05-28T20:39:45Z</dcterms:modified>
</cp:coreProperties>
</file>