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1F6442F9-5A82-42DD-BAC0-6EDCCE57D082}">
          <p14:sldIdLst>
            <p14:sldId id="267"/>
          </p14:sldIdLst>
        </p14:section>
        <p14:section name="Oddíl bez názvu" id="{F5955526-D496-4EFF-BDA5-9453F4FEDCB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12" autoAdjust="0"/>
    <p:restoredTop sz="94660"/>
  </p:normalViewPr>
  <p:slideViewPr>
    <p:cSldViewPr>
      <p:cViewPr>
        <p:scale>
          <a:sx n="66" d="100"/>
          <a:sy n="66" d="100"/>
        </p:scale>
        <p:origin x="-18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ervates_jauregui.jpg" TargetMode="External"/><Relationship Id="rId2" Type="http://schemas.openxmlformats.org/officeDocument/2006/relationships/hyperlink" Target="http://cs.wikipedia.org/wiki/D%C5%AFmysln%C3%BD_ryt%C3%AD%C5%99_Don_Quijote_de_la_Manch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Cervates_jauregui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8477567"/>
              </p:ext>
            </p:extLst>
          </p:nvPr>
        </p:nvGraphicFramePr>
        <p:xfrm>
          <a:off x="413284" y="1704114"/>
          <a:ext cx="8119156" cy="4912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424"/>
                <a:gridCol w="6865732"/>
              </a:tblGrid>
              <a:tr h="47336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Miguel de Cervantes y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Saavedra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Vybraní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autoři české a světové literatury z Čítanky 8 pro základní školy a víceletá gymnázia.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Prezentace o životě a díle M. de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Cervantesa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.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Cervantes, Don Quijote, život, dílo</a:t>
                      </a: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10. 2.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5911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cs-CZ" dirty="0" smtClean="0"/>
          </a:p>
          <a:p>
            <a:pPr marL="539496" indent="-457200">
              <a:buFont typeface="+mj-lt"/>
              <a:buAutoNum type="arabicPeriod"/>
            </a:pPr>
            <a:r>
              <a:rPr lang="cs-CZ" sz="2800" dirty="0" smtClean="0"/>
              <a:t>Přečtěte si ukázku v čítance. Jak si představujete Dona </a:t>
            </a:r>
            <a:r>
              <a:rPr lang="cs-CZ" sz="2800" dirty="0" err="1" smtClean="0"/>
              <a:t>Quijota</a:t>
            </a:r>
            <a:r>
              <a:rPr lang="cs-CZ" sz="2800" dirty="0" smtClean="0"/>
              <a:t>? Zkuste jej nakreslit.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800" dirty="0" smtClean="0"/>
              <a:t>Proč si myslíte, že je tato literární postava tak známá a mnoho umělců se ji snaží ztvárnit?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800" dirty="0" smtClean="0"/>
              <a:t>Zkuste napsat krátkou charakteristiku Dona </a:t>
            </a:r>
            <a:r>
              <a:rPr lang="cs-CZ" sz="2800" dirty="0" err="1" smtClean="0"/>
              <a:t>Quijota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781"/>
    </mc:Choice>
    <mc:Fallback>
      <p:transition spd="slow" advTm="478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sz="1800" dirty="0" err="1" smtClean="0"/>
              <a:t>Wikipedie</a:t>
            </a:r>
            <a:r>
              <a:rPr lang="cs-CZ" sz="1800" dirty="0" smtClean="0"/>
              <a:t> </a:t>
            </a:r>
            <a:r>
              <a:rPr lang="cs-CZ" sz="1800" dirty="0" smtClean="0"/>
              <a:t>[online]. </a:t>
            </a:r>
            <a:r>
              <a:rPr lang="cs-CZ" sz="1800" dirty="0"/>
              <a:t>2013-02-10 [cit. </a:t>
            </a:r>
            <a:r>
              <a:rPr lang="cs-CZ" sz="1800" dirty="0" smtClean="0"/>
              <a:t>2013-02-10]. </a:t>
            </a:r>
            <a:r>
              <a:rPr lang="cs-CZ" sz="1800" dirty="0" smtClean="0"/>
              <a:t> Dostupné </a:t>
            </a:r>
            <a:r>
              <a:rPr lang="cs-CZ" sz="1800" dirty="0"/>
              <a:t>z </a:t>
            </a:r>
            <a:r>
              <a:rPr lang="cs-CZ" sz="1800" dirty="0" smtClean="0"/>
              <a:t>www: </a:t>
            </a: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cs.wikipedia.org/wiki/D%C5%AFmysln%C3%BD_ryt%C3%AD%C5%99_Don_Quijote_de_la_Mancha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/>
              <a:t>Obrázek 1 [cit. </a:t>
            </a:r>
            <a:r>
              <a:rPr lang="cs-CZ" sz="1800" dirty="0" smtClean="0"/>
              <a:t>2013-02-10]. </a:t>
            </a:r>
            <a:r>
              <a:rPr lang="cs-CZ" sz="1800" dirty="0"/>
              <a:t>Dostupný pod licencí Public </a:t>
            </a:r>
            <a:r>
              <a:rPr lang="cs-CZ" sz="1800" dirty="0" err="1"/>
              <a:t>domain</a:t>
            </a:r>
            <a:r>
              <a:rPr lang="cs-CZ" sz="1800" dirty="0"/>
              <a:t> </a:t>
            </a:r>
            <a:r>
              <a:rPr lang="cs-CZ" sz="1800" dirty="0" smtClean="0"/>
              <a:t>na</a:t>
            </a:r>
            <a:r>
              <a:rPr lang="cs-CZ" sz="1800" dirty="0" smtClean="0"/>
              <a:t>:</a:t>
            </a:r>
            <a:endParaRPr lang="cs-CZ" sz="1800" dirty="0"/>
          </a:p>
          <a:p>
            <a:pPr marL="82296" indent="0"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cs.wikipedia.org/wiki/Soubor:Cervates_jauregui.jpg</a:t>
            </a:r>
            <a:endParaRPr lang="cs-CZ" sz="2400" dirty="0" smtClean="0"/>
          </a:p>
          <a:p>
            <a:pPr marL="8229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3943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781"/>
    </mc:Choice>
    <mc:Fallback>
      <p:transition spd="slow" advTm="47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Miguel de Cervantes </a:t>
            </a:r>
            <a:r>
              <a:rPr lang="cs-CZ" sz="4000" dirty="0" err="1" smtClean="0"/>
              <a:t>Saavedra</a:t>
            </a:r>
            <a:endParaRPr lang="cs-CZ" sz="4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cs-CZ" sz="3200" dirty="0" smtClean="0"/>
              <a:t>			</a:t>
            </a:r>
          </a:p>
          <a:p>
            <a:pPr marL="82296" indent="0" algn="ctr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</a:p>
          <a:p>
            <a:pPr marL="82296" indent="0" algn="ctr">
              <a:buNone/>
            </a:pPr>
            <a:endParaRPr lang="cs-CZ" sz="3200" dirty="0"/>
          </a:p>
          <a:p>
            <a:pPr marL="82296" indent="0" algn="ctr">
              <a:buNone/>
            </a:pPr>
            <a:endParaRPr lang="cs-CZ" dirty="0" smtClean="0"/>
          </a:p>
          <a:p>
            <a:pPr marL="82296" indent="0" algn="ctr">
              <a:buNone/>
            </a:pPr>
            <a:r>
              <a:rPr lang="cs-CZ" sz="3200" dirty="0"/>
              <a:t>	</a:t>
            </a:r>
            <a:r>
              <a:rPr lang="cs-CZ" sz="3200" dirty="0" smtClean="0"/>
              <a:t>			</a:t>
            </a:r>
            <a:r>
              <a:rPr lang="cs-CZ" sz="4300" dirty="0" smtClean="0"/>
              <a:t>1547-1616</a:t>
            </a:r>
          </a:p>
          <a:p>
            <a:pPr algn="ctr"/>
            <a:endParaRPr lang="cs-CZ" sz="3200" dirty="0" smtClean="0"/>
          </a:p>
          <a:p>
            <a:pPr marL="82296" indent="0" algn="ctr">
              <a:buNone/>
            </a:pPr>
            <a:r>
              <a:rPr lang="cs-CZ" sz="3200" dirty="0" smtClean="0"/>
              <a:t>				</a:t>
            </a:r>
          </a:p>
          <a:p>
            <a:pPr marL="82296" indent="0" algn="ctr">
              <a:buNone/>
            </a:pPr>
            <a:endParaRPr lang="cs-CZ" dirty="0"/>
          </a:p>
          <a:p>
            <a:pPr marL="82296" indent="0" algn="ctr">
              <a:buNone/>
            </a:pPr>
            <a:r>
              <a:rPr lang="cs-CZ" sz="3200" dirty="0" smtClean="0"/>
              <a:t>Obr. 1</a:t>
            </a:r>
            <a:endParaRPr lang="cs-CZ" sz="3200" dirty="0"/>
          </a:p>
        </p:txBody>
      </p:sp>
      <p:pic>
        <p:nvPicPr>
          <p:cNvPr id="5" name="obrázek 1" descr="Cervates jauregui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3312368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849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85"/>
    </mc:Choice>
    <mc:Fallback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životopisné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cs-CZ" dirty="0" smtClean="0"/>
              <a:t>arozen </a:t>
            </a:r>
            <a:r>
              <a:rPr lang="cs-CZ" dirty="0" smtClean="0"/>
              <a:t>29</a:t>
            </a:r>
            <a:r>
              <a:rPr lang="cs-CZ" dirty="0"/>
              <a:t>. září 1547, </a:t>
            </a:r>
            <a:r>
              <a:rPr lang="cs-CZ" dirty="0" err="1"/>
              <a:t>Alcalá</a:t>
            </a:r>
            <a:r>
              <a:rPr lang="cs-CZ" dirty="0"/>
              <a:t> de </a:t>
            </a:r>
            <a:r>
              <a:rPr lang="cs-CZ" dirty="0" err="1" smtClean="0"/>
              <a:t>Henares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 smtClean="0"/>
              <a:t>emřel </a:t>
            </a:r>
            <a:r>
              <a:rPr lang="cs-CZ" dirty="0" smtClean="0"/>
              <a:t>22</a:t>
            </a:r>
            <a:r>
              <a:rPr lang="cs-CZ" dirty="0"/>
              <a:t>. dubna 1616, </a:t>
            </a:r>
            <a:r>
              <a:rPr lang="cs-CZ" dirty="0" smtClean="0"/>
              <a:t>Madrid</a:t>
            </a:r>
          </a:p>
          <a:p>
            <a:r>
              <a:rPr lang="cs-CZ" dirty="0" smtClean="0"/>
              <a:t>b</a:t>
            </a:r>
            <a:r>
              <a:rPr lang="cs-CZ" dirty="0" smtClean="0"/>
              <a:t>ásník</a:t>
            </a:r>
            <a:r>
              <a:rPr lang="cs-CZ" dirty="0"/>
              <a:t>, spisovatel, </a:t>
            </a:r>
            <a:r>
              <a:rPr lang="cs-CZ" dirty="0" smtClean="0"/>
              <a:t>voják</a:t>
            </a:r>
          </a:p>
          <a:p>
            <a:r>
              <a:rPr lang="cs-CZ" dirty="0" smtClean="0"/>
              <a:t>a</a:t>
            </a:r>
            <a:r>
              <a:rPr lang="cs-CZ" dirty="0" smtClean="0"/>
              <a:t>utor </a:t>
            </a:r>
            <a:r>
              <a:rPr lang="cs-CZ" dirty="0" smtClean="0"/>
              <a:t>jedné z nejznámějších knih světové literatury - Důmyslný rytíř Don Quijote de la </a:t>
            </a:r>
            <a:r>
              <a:rPr lang="cs-CZ" dirty="0" err="1" smtClean="0"/>
              <a:t>Mancha</a:t>
            </a:r>
            <a:endParaRPr lang="cs-CZ" dirty="0" smtClean="0"/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61"/>
    </mc:Choice>
    <mc:Fallback>
      <p:transition spd="slow" advTm="256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-3081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400" b="1" dirty="0"/>
              <a:t>Důmyslný rytíř Don Quijote de la </a:t>
            </a:r>
            <a:r>
              <a:rPr lang="cs-CZ" sz="4400" b="1" dirty="0" err="1"/>
              <a:t>Mancha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nejslavnější španělský román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román z období renesance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přeložen do 85 jazyků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 Bibli druhá nejpřekládanější kniha světa</a:t>
            </a:r>
            <a:endParaRPr lang="cs-CZ" dirty="0"/>
          </a:p>
          <a:p>
            <a:pPr marL="82296" indent="0">
              <a:buNone/>
            </a:pPr>
            <a:endParaRPr lang="cs-CZ" b="1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67"/>
    </mc:Choice>
    <mc:Fallback>
      <p:transition spd="slow" advTm="456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cs typeface="Times New Roman" pitchFamily="18" charset="0"/>
              </a:rPr>
              <a:t>R</a:t>
            </a:r>
            <a:r>
              <a:rPr lang="cs-CZ" dirty="0" smtClean="0">
                <a:cs typeface="Times New Roman" pitchFamily="18" charset="0"/>
              </a:rPr>
              <a:t>omán </a:t>
            </a:r>
            <a:r>
              <a:rPr lang="cs-CZ" dirty="0" smtClean="0">
                <a:cs typeface="Times New Roman" pitchFamily="18" charset="0"/>
              </a:rPr>
              <a:t>komicky zobrazuje rozpor mezi iluzí a </a:t>
            </a:r>
            <a:r>
              <a:rPr lang="cs-CZ" dirty="0" smtClean="0">
                <a:cs typeface="Times New Roman" pitchFamily="18" charset="0"/>
              </a:rPr>
              <a:t>skutečností.</a:t>
            </a:r>
            <a:endParaRPr lang="cs-CZ" dirty="0" smtClean="0">
              <a:cs typeface="Times New Roman" pitchFamily="18" charset="0"/>
            </a:endParaRPr>
          </a:p>
          <a:p>
            <a:r>
              <a:rPr lang="cs-CZ" dirty="0" smtClean="0">
                <a:cs typeface="Times New Roman" pitchFamily="18" charset="0"/>
              </a:rPr>
              <a:t>P</a:t>
            </a:r>
            <a:r>
              <a:rPr lang="cs-CZ" dirty="0" smtClean="0">
                <a:cs typeface="Times New Roman" pitchFamily="18" charset="0"/>
              </a:rPr>
              <a:t>rvní </a:t>
            </a:r>
            <a:r>
              <a:rPr lang="cs-CZ" dirty="0">
                <a:cs typeface="Times New Roman" pitchFamily="18" charset="0"/>
              </a:rPr>
              <a:t>část románu popisuje první dvě výpravy a končí „nalezenými“ </a:t>
            </a:r>
            <a:r>
              <a:rPr lang="cs-CZ" dirty="0" smtClean="0">
                <a:cs typeface="Times New Roman" pitchFamily="18" charset="0"/>
              </a:rPr>
              <a:t>epitafy </a:t>
            </a:r>
            <a:r>
              <a:rPr lang="cs-CZ" dirty="0">
                <a:cs typeface="Times New Roman" pitchFamily="18" charset="0"/>
              </a:rPr>
              <a:t>na dona </a:t>
            </a:r>
            <a:r>
              <a:rPr lang="cs-CZ" dirty="0" err="1">
                <a:cs typeface="Times New Roman" pitchFamily="18" charset="0"/>
              </a:rPr>
              <a:t>Quijota</a:t>
            </a:r>
            <a:r>
              <a:rPr lang="cs-CZ" dirty="0">
                <a:cs typeface="Times New Roman" pitchFamily="18" charset="0"/>
              </a:rPr>
              <a:t>. Druhá část popisuje třetí výpravu rytíře a končí popisem jeho </a:t>
            </a:r>
            <a:r>
              <a:rPr lang="cs-CZ" dirty="0" smtClean="0">
                <a:cs typeface="Times New Roman" pitchFamily="18" charset="0"/>
              </a:rPr>
              <a:t>smrti.</a:t>
            </a:r>
            <a:endParaRPr lang="cs-CZ" dirty="0" smtClean="0">
              <a:cs typeface="Times New Roman" pitchFamily="18" charset="0"/>
            </a:endParaRPr>
          </a:p>
          <a:p>
            <a:pPr marL="82296" indent="0">
              <a:buNone/>
            </a:pPr>
            <a:endParaRPr lang="cs-CZ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793"/>
    </mc:Choice>
    <mc:Fallback>
      <p:transition spd="slow" advTm="779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Hlavním hrdinou je chudý šlechtic neznámého jména (nejspíš "</a:t>
            </a:r>
            <a:r>
              <a:rPr lang="cs-CZ" dirty="0" err="1"/>
              <a:t>Alonso</a:t>
            </a:r>
            <a:r>
              <a:rPr lang="cs-CZ" dirty="0"/>
              <a:t> </a:t>
            </a:r>
            <a:r>
              <a:rPr lang="cs-CZ" dirty="0" err="1"/>
              <a:t>Quijano</a:t>
            </a:r>
            <a:r>
              <a:rPr lang="cs-CZ" dirty="0"/>
              <a:t>") z kraje </a:t>
            </a:r>
            <a:r>
              <a:rPr lang="cs-CZ" dirty="0" smtClean="0"/>
              <a:t>La </a:t>
            </a:r>
            <a:r>
              <a:rPr lang="cs-CZ" dirty="0" err="1" smtClean="0"/>
              <a:t>Mancha</a:t>
            </a:r>
            <a:r>
              <a:rPr lang="cs-CZ" dirty="0" smtClean="0"/>
              <a:t>, </a:t>
            </a:r>
            <a:r>
              <a:rPr lang="cs-CZ" dirty="0"/>
              <a:t>který všechen svůj čas tráví čtením starých rytířských </a:t>
            </a:r>
            <a:r>
              <a:rPr lang="cs-CZ" dirty="0" smtClean="0"/>
              <a:t>románů.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Ovlivněn </a:t>
            </a:r>
            <a:r>
              <a:rPr lang="cs-CZ" dirty="0"/>
              <a:t>četbou se rozhodne vzkřísit zašlou slávu rytířského stavu tím, že se sám stane potulným rytířem, který napraví křivdy, pomáhá vdovám a sirotkům a ochraňuje slečny.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352"/>
    </mc:Choice>
    <mc:Fallback>
      <p:transition spd="slow" advTm="935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Vytáhne tedy starou rezavou zbroj po předcích a opraví ji. </a:t>
            </a:r>
          </a:p>
          <a:p>
            <a:pPr lvl="0"/>
            <a:r>
              <a:rPr lang="cs-CZ" dirty="0"/>
              <a:t>Svou starou bílou herku ve stáji přejmenuje na </a:t>
            </a:r>
            <a:r>
              <a:rPr lang="cs-CZ" dirty="0" err="1" smtClean="0"/>
              <a:t>Rocinantu</a:t>
            </a:r>
            <a:r>
              <a:rPr lang="cs-CZ" dirty="0" smtClean="0"/>
              <a:t>. </a:t>
            </a:r>
            <a:endParaRPr lang="cs-CZ" dirty="0"/>
          </a:p>
          <a:p>
            <a:pPr lvl="0"/>
            <a:r>
              <a:rPr lang="cs-CZ" dirty="0"/>
              <a:t>Sám si pak dá vznešenější jméno </a:t>
            </a:r>
            <a:r>
              <a:rPr lang="cs-CZ" dirty="0" smtClean="0"/>
              <a:t>Don </a:t>
            </a:r>
            <a:r>
              <a:rPr lang="cs-CZ" dirty="0"/>
              <a:t>Quijote de la </a:t>
            </a:r>
            <a:r>
              <a:rPr lang="cs-CZ" dirty="0" err="1" smtClean="0"/>
              <a:t>Mancha</a:t>
            </a:r>
            <a:r>
              <a:rPr lang="cs-CZ" dirty="0" smtClean="0"/>
              <a:t>.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dirty="0"/>
              <a:t>Prostou venkovskou dívku </a:t>
            </a:r>
            <a:r>
              <a:rPr lang="cs-CZ" dirty="0" err="1"/>
              <a:t>Aldonzu</a:t>
            </a:r>
            <a:r>
              <a:rPr lang="cs-CZ" dirty="0"/>
              <a:t> Lorenzovou učiní </a:t>
            </a:r>
            <a:r>
              <a:rPr lang="cs-CZ" dirty="0" smtClean="0"/>
              <a:t>dámou </a:t>
            </a:r>
            <a:r>
              <a:rPr lang="cs-CZ" dirty="0"/>
              <a:t>a paní svého srdce pod novým jménem Dulcinea de </a:t>
            </a:r>
            <a:r>
              <a:rPr lang="cs-CZ" dirty="0" err="1"/>
              <a:t>Tobosa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617"/>
    </mc:Choice>
    <mc:Fallback>
      <p:transition spd="slow" advTm="1361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Společně se svým zbrojnošem </a:t>
            </a:r>
            <a:r>
              <a:rPr lang="cs-CZ" dirty="0" err="1"/>
              <a:t>Sanchem</a:t>
            </a:r>
            <a:r>
              <a:rPr lang="cs-CZ" dirty="0"/>
              <a:t> </a:t>
            </a:r>
            <a:r>
              <a:rPr lang="cs-CZ" dirty="0" err="1"/>
              <a:t>Panzou</a:t>
            </a:r>
            <a:r>
              <a:rPr lang="cs-CZ" dirty="0"/>
              <a:t>, kterému za jeho služby slíbí ostrov, pak vyráží na cesty. </a:t>
            </a:r>
          </a:p>
          <a:p>
            <a:pPr lvl="0"/>
            <a:r>
              <a:rPr lang="cs-CZ" dirty="0"/>
              <a:t>Od jeho bláznovství a putování se ho snaží odradit jeho okolí, hlavně jeho neteř, farář a holič, ale nakonec má i </a:t>
            </a:r>
            <a:r>
              <a:rPr lang="cs-CZ" dirty="0" err="1"/>
              <a:t>Sancho</a:t>
            </a:r>
            <a:r>
              <a:rPr lang="cs-CZ" dirty="0"/>
              <a:t> často značné pochybnosti o pánově zdravém rozumu. Párkrát se jim sice podaří dostat Dona </a:t>
            </a:r>
            <a:r>
              <a:rPr lang="cs-CZ" dirty="0" err="1"/>
              <a:t>Quijota</a:t>
            </a:r>
            <a:r>
              <a:rPr lang="cs-CZ" dirty="0"/>
              <a:t> zpátky domů, ale nakonec se vždy opět vydává zpátky na svou pouť světem.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997"/>
    </mc:Choice>
    <mc:Fallback>
      <p:transition spd="slow" advTm="109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Postava Dona </a:t>
            </a:r>
            <a:r>
              <a:rPr lang="cs-CZ" dirty="0" err="1" smtClean="0"/>
              <a:t>Quijota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Don Quijote posloužil jako námět mnoha umělcům (postava Dona </a:t>
            </a:r>
            <a:r>
              <a:rPr lang="cs-CZ" dirty="0" err="1" smtClean="0"/>
              <a:t>Quijota</a:t>
            </a:r>
            <a:r>
              <a:rPr lang="cs-CZ" dirty="0" smtClean="0"/>
              <a:t> se objevuje v opeře, baletu, 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v sochařství, v malířství a dalších uměleckých žánrech)</a:t>
            </a:r>
          </a:p>
          <a:p>
            <a:r>
              <a:rPr lang="cs-CZ" dirty="0" smtClean="0"/>
              <a:t>Některé </a:t>
            </a:r>
            <a:r>
              <a:rPr lang="cs-CZ" dirty="0"/>
              <a:t>prvky této knihy se přenesly i do samotného jazyka a staly se ustálenými </a:t>
            </a:r>
            <a:r>
              <a:rPr lang="cs-CZ" dirty="0" smtClean="0"/>
              <a:t>obraty. </a:t>
            </a:r>
            <a:r>
              <a:rPr lang="cs-CZ" dirty="0"/>
              <a:t>Označení „Don </a:t>
            </a:r>
            <a:r>
              <a:rPr lang="cs-CZ" dirty="0" err="1"/>
              <a:t>Kichot</a:t>
            </a:r>
            <a:r>
              <a:rPr lang="cs-CZ" dirty="0"/>
              <a:t>“ (případně "donkichotství", "donkichot") se vžilo pro lidi, kteří se, podobně jako tento rytíř, snaží dosáhnout nemožného, věčně sní a nedívají se na realitu</a:t>
            </a:r>
            <a:r>
              <a:rPr lang="cs-CZ" dirty="0" smtClean="0"/>
              <a:t>.</a:t>
            </a:r>
            <a:endParaRPr lang="cs-CZ" baseline="30000" dirty="0"/>
          </a:p>
          <a:p>
            <a:r>
              <a:rPr lang="cs-CZ" dirty="0" smtClean="0"/>
              <a:t>  „Bojem </a:t>
            </a:r>
            <a:r>
              <a:rPr lang="cs-CZ" dirty="0"/>
              <a:t>s větrnými mlýny" se pak myslí nějaká zbytečná snaha, nerovný boj nebo boj s fiktivním nepřítelem.</a:t>
            </a:r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5385"/>
    </mc:Choice>
    <mc:Fallback>
      <p:transition spd="slow" advTm="35385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955</TotalTime>
  <Words>574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Snímek 1</vt:lpstr>
      <vt:lpstr>Miguel de Cervantes Saavedra</vt:lpstr>
      <vt:lpstr>Základní životopisné údaje</vt:lpstr>
      <vt:lpstr> Důmyslný rytíř Don Quijote de la Mancha</vt:lpstr>
      <vt:lpstr>Obsah</vt:lpstr>
      <vt:lpstr>Obsah</vt:lpstr>
      <vt:lpstr>Obsah</vt:lpstr>
      <vt:lpstr>Obsah</vt:lpstr>
      <vt:lpstr>Postava Dona Quijota</vt:lpstr>
      <vt:lpstr>Shrnutí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Kaňáková</dc:creator>
  <cp:lastModifiedBy>Jiří Kaňák</cp:lastModifiedBy>
  <cp:revision>36</cp:revision>
  <dcterms:created xsi:type="dcterms:W3CDTF">2013-02-20T12:46:52Z</dcterms:created>
  <dcterms:modified xsi:type="dcterms:W3CDTF">2014-05-28T20:23:38Z</dcterms:modified>
</cp:coreProperties>
</file>