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6" r:id="rId11"/>
    <p:sldId id="267" r:id="rId12"/>
    <p:sldId id="268" r:id="rId13"/>
    <p:sldId id="269" r:id="rId14"/>
    <p:sldId id="264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A9DA88C-9F16-4ED4-9A30-02FB777EA69D}" type="datetimeFigureOut">
              <a:rPr lang="cs-CZ" smtClean="0"/>
              <a:t>16.8.2015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7A129F8-E03E-414B-9FAE-44EC6D4F59E4}" type="slidenum">
              <a:rPr lang="cs-CZ" smtClean="0"/>
              <a:t>‹Nº›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A88C-9F16-4ED4-9A30-02FB777EA69D}" type="datetimeFigureOut">
              <a:rPr lang="cs-CZ" smtClean="0"/>
              <a:t>16.8.2015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129F8-E03E-414B-9FAE-44EC6D4F59E4}" type="slidenum">
              <a:rPr lang="cs-CZ" smtClean="0"/>
              <a:t>‹Nº›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A88C-9F16-4ED4-9A30-02FB777EA69D}" type="datetimeFigureOut">
              <a:rPr lang="cs-CZ" smtClean="0"/>
              <a:t>16.8.2015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129F8-E03E-414B-9FAE-44EC6D4F59E4}" type="slidenum">
              <a:rPr lang="cs-CZ" smtClean="0"/>
              <a:t>‹Nº›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A9DA88C-9F16-4ED4-9A30-02FB777EA69D}" type="datetimeFigureOut">
              <a:rPr lang="cs-CZ" smtClean="0"/>
              <a:t>16.8.2015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7A129F8-E03E-414B-9FAE-44EC6D4F59E4}" type="slidenum">
              <a:rPr lang="cs-CZ" smtClean="0"/>
              <a:t>‹Nº›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A9DA88C-9F16-4ED4-9A30-02FB777EA69D}" type="datetimeFigureOut">
              <a:rPr lang="cs-CZ" smtClean="0"/>
              <a:t>16.8.2015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7A129F8-E03E-414B-9FAE-44EC6D4F59E4}" type="slidenum">
              <a:rPr lang="cs-CZ" smtClean="0"/>
              <a:t>‹Nº›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A88C-9F16-4ED4-9A30-02FB777EA69D}" type="datetimeFigureOut">
              <a:rPr lang="cs-CZ" smtClean="0"/>
              <a:t>16.8.2015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129F8-E03E-414B-9FAE-44EC6D4F59E4}" type="slidenum">
              <a:rPr lang="cs-CZ" smtClean="0"/>
              <a:t>‹Nº›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A88C-9F16-4ED4-9A30-02FB777EA69D}" type="datetimeFigureOut">
              <a:rPr lang="cs-CZ" smtClean="0"/>
              <a:t>16.8.2015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129F8-E03E-414B-9FAE-44EC6D4F59E4}" type="slidenum">
              <a:rPr lang="cs-CZ" smtClean="0"/>
              <a:t>‹Nº›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9DA88C-9F16-4ED4-9A30-02FB777EA69D}" type="datetimeFigureOut">
              <a:rPr lang="cs-CZ" smtClean="0"/>
              <a:t>16.8.2015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7A129F8-E03E-414B-9FAE-44EC6D4F59E4}" type="slidenum">
              <a:rPr lang="cs-CZ" smtClean="0"/>
              <a:t>‹Nº›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A88C-9F16-4ED4-9A30-02FB777EA69D}" type="datetimeFigureOut">
              <a:rPr lang="cs-CZ" smtClean="0"/>
              <a:t>16.8.2015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129F8-E03E-414B-9FAE-44EC6D4F59E4}" type="slidenum">
              <a:rPr lang="cs-CZ" smtClean="0"/>
              <a:t>‹Nº›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A9DA88C-9F16-4ED4-9A30-02FB777EA69D}" type="datetimeFigureOut">
              <a:rPr lang="cs-CZ" smtClean="0"/>
              <a:t>16.8.2015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7A129F8-E03E-414B-9FAE-44EC6D4F59E4}" type="slidenum">
              <a:rPr lang="cs-CZ" smtClean="0"/>
              <a:t>‹Nº›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9DA88C-9F16-4ED4-9A30-02FB777EA69D}" type="datetimeFigureOut">
              <a:rPr lang="cs-CZ" smtClean="0"/>
              <a:t>16.8.2015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7A129F8-E03E-414B-9FAE-44EC6D4F59E4}" type="slidenum">
              <a:rPr lang="cs-CZ" smtClean="0"/>
              <a:t>‹Nº›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A9DA88C-9F16-4ED4-9A30-02FB777EA69D}" type="datetimeFigureOut">
              <a:rPr lang="cs-CZ" smtClean="0"/>
              <a:t>16.8.2015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7A129F8-E03E-414B-9FAE-44EC6D4F59E4}" type="slidenum">
              <a:rPr lang="cs-CZ" smtClean="0"/>
              <a:t>‹Nº›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aplumadenadeo.blogspot.cz/2012/04/lagrimas-de-san-pedro-siempre-su-madre.html" TargetMode="External"/><Relationship Id="rId2" Type="http://schemas.openxmlformats.org/officeDocument/2006/relationships/hyperlink" Target="https://es.wikipedia.org/wiki/Coix_lacryma-job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inkasperky/posts/559275150770866" TargetMode="External"/><Relationship Id="rId4" Type="http://schemas.openxmlformats.org/officeDocument/2006/relationships/hyperlink" Target="http://libromagicodeembrujo.blogspot.cz/2013/06/amuleto-ojo-de-buey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07704" y="332656"/>
            <a:ext cx="6190456" cy="1894362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cs-CZ" sz="4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VÝROBA ŠPERKŮ                   </a:t>
            </a:r>
            <a:br>
              <a:rPr lang="cs-CZ" sz="4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cs-CZ" sz="2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(25.-29.6.2015)</a:t>
            </a:r>
            <a:endParaRPr lang="cs-CZ" sz="24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83768" y="4725144"/>
            <a:ext cx="6244208" cy="1371600"/>
          </a:xfrm>
        </p:spPr>
        <p:txBody>
          <a:bodyPr/>
          <a:lstStyle/>
          <a:p>
            <a:r>
              <a:rPr lang="cs-CZ" dirty="0" smtClean="0"/>
              <a:t>Vedoucí projektu:  Kristina  </a:t>
            </a:r>
            <a:r>
              <a:rPr lang="cs-CZ" dirty="0" err="1" smtClean="0"/>
              <a:t>Ibiševičová</a:t>
            </a:r>
            <a:endParaRPr lang="cs-CZ" dirty="0" smtClean="0"/>
          </a:p>
          <a:p>
            <a:r>
              <a:rPr lang="cs-CZ" dirty="0" smtClean="0"/>
              <a:t>Gymnázium Jana Opletala </a:t>
            </a:r>
          </a:p>
          <a:p>
            <a:r>
              <a:rPr lang="cs-CZ" dirty="0" smtClean="0"/>
              <a:t>2014/2015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253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Výroba</a:t>
            </a:r>
            <a:r>
              <a:rPr lang="es-ES" dirty="0" smtClean="0"/>
              <a:t> </a:t>
            </a:r>
            <a:r>
              <a:rPr lang="es-ES" dirty="0" err="1" smtClean="0"/>
              <a:t>sperku</a:t>
            </a:r>
            <a:r>
              <a:rPr lang="es-ES" dirty="0" smtClean="0"/>
              <a:t> 2015</a:t>
            </a:r>
            <a:br>
              <a:rPr lang="es-ES" dirty="0" smtClean="0"/>
            </a:br>
            <a:endParaRPr lang="cs-CZ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7200" y="2933700"/>
            <a:ext cx="3657600" cy="2743200"/>
          </a:xfrm>
        </p:spPr>
      </p:pic>
      <p:pic>
        <p:nvPicPr>
          <p:cNvPr id="8" name="7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1975" y="2933700"/>
            <a:ext cx="3657600" cy="2743200"/>
          </a:xfrm>
        </p:spPr>
      </p:pic>
      <p:sp>
        <p:nvSpPr>
          <p:cNvPr id="5" name="4 Marcador de texto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s-ES" dirty="0" err="1" smtClean="0"/>
              <a:t>Náusnice</a:t>
            </a:r>
            <a:r>
              <a:rPr lang="es-ES" dirty="0" smtClean="0"/>
              <a:t> z </a:t>
            </a:r>
            <a:r>
              <a:rPr lang="es-ES" dirty="0" err="1" smtClean="0"/>
              <a:t>korálku</a:t>
            </a:r>
            <a:r>
              <a:rPr lang="es-ES" dirty="0" smtClean="0"/>
              <a:t> a </a:t>
            </a:r>
            <a:r>
              <a:rPr lang="es-ES" dirty="0" err="1" smtClean="0"/>
              <a:t>alpaky</a:t>
            </a:r>
            <a:endParaRPr lang="cs-CZ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err="1" smtClean="0"/>
              <a:t>Korálky</a:t>
            </a:r>
            <a:r>
              <a:rPr lang="es-ES" dirty="0" smtClean="0"/>
              <a:t> </a:t>
            </a:r>
            <a:r>
              <a:rPr lang="es-ES" dirty="0" err="1" smtClean="0"/>
              <a:t>ze</a:t>
            </a:r>
            <a:r>
              <a:rPr lang="es-ES" dirty="0" smtClean="0"/>
              <a:t> </a:t>
            </a:r>
            <a:r>
              <a:rPr lang="es-ES" dirty="0" err="1" smtClean="0"/>
              <a:t>semínek</a:t>
            </a:r>
            <a:r>
              <a:rPr lang="es-ES" dirty="0" smtClean="0"/>
              <a:t> </a:t>
            </a:r>
            <a:r>
              <a:rPr lang="es-ES" dirty="0" err="1" smtClean="0"/>
              <a:t>asaí</a:t>
            </a:r>
            <a:r>
              <a:rPr lang="es-ES" dirty="0" smtClean="0"/>
              <a:t>, </a:t>
            </a:r>
            <a:r>
              <a:rPr lang="es-ES" dirty="0" err="1" smtClean="0"/>
              <a:t>huayruro</a:t>
            </a:r>
            <a:r>
              <a:rPr lang="es-ES" dirty="0" smtClean="0"/>
              <a:t> a tagua</a:t>
            </a:r>
          </a:p>
        </p:txBody>
      </p:sp>
    </p:spTree>
    <p:extLst>
      <p:ext uri="{BB962C8B-B14F-4D97-AF65-F5344CB8AC3E}">
        <p14:creationId xmlns:p14="http://schemas.microsoft.com/office/powerpoint/2010/main" val="995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Výroba</a:t>
            </a:r>
            <a:r>
              <a:rPr lang="es-ES" dirty="0" smtClean="0"/>
              <a:t> </a:t>
            </a:r>
            <a:r>
              <a:rPr lang="es-ES" dirty="0" err="1" smtClean="0"/>
              <a:t>sperku</a:t>
            </a:r>
            <a:r>
              <a:rPr lang="es-ES" dirty="0" smtClean="0"/>
              <a:t> 2015</a:t>
            </a:r>
            <a:br>
              <a:rPr lang="es-ES" dirty="0" smtClean="0"/>
            </a:br>
            <a:endParaRPr lang="cs-CZ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200" y="2933700"/>
            <a:ext cx="3657600" cy="2743200"/>
          </a:xfrm>
        </p:spPr>
      </p:pic>
      <p:pic>
        <p:nvPicPr>
          <p:cNvPr id="8" name="7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1975" y="2933700"/>
            <a:ext cx="3657600" cy="2743200"/>
          </a:xfrm>
        </p:spPr>
      </p:pic>
      <p:sp>
        <p:nvSpPr>
          <p:cNvPr id="5" name="4 Marcador de texto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s-ES" dirty="0" smtClean="0"/>
              <a:t>Solitario z </a:t>
            </a:r>
            <a:r>
              <a:rPr lang="es-ES" dirty="0" err="1" smtClean="0"/>
              <a:t>ruzných</a:t>
            </a:r>
            <a:r>
              <a:rPr lang="es-ES" dirty="0" smtClean="0"/>
              <a:t> </a:t>
            </a:r>
            <a:r>
              <a:rPr lang="es-ES" dirty="0" err="1" smtClean="0"/>
              <a:t>sem</a:t>
            </a:r>
            <a:r>
              <a:rPr lang="es-ES" dirty="0" smtClean="0"/>
              <a:t>. a </a:t>
            </a:r>
            <a:r>
              <a:rPr lang="es-ES" dirty="0" err="1" smtClean="0"/>
              <a:t>náramky</a:t>
            </a:r>
            <a:r>
              <a:rPr lang="es-ES" dirty="0" smtClean="0"/>
              <a:t> macramé</a:t>
            </a:r>
            <a:endParaRPr lang="cs-CZ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err="1" smtClean="0"/>
              <a:t>Náramky</a:t>
            </a:r>
            <a:r>
              <a:rPr lang="es-ES" dirty="0" smtClean="0"/>
              <a:t> macramé, </a:t>
            </a:r>
            <a:r>
              <a:rPr lang="es-ES" dirty="0" err="1" smtClean="0"/>
              <a:t>bambus</a:t>
            </a:r>
            <a:r>
              <a:rPr lang="es-ES" dirty="0" smtClean="0"/>
              <a:t>, </a:t>
            </a:r>
            <a:r>
              <a:rPr lang="es-ES" dirty="0" err="1" smtClean="0"/>
              <a:t>huayruro</a:t>
            </a:r>
            <a:r>
              <a:rPr lang="es-ES" dirty="0" smtClean="0"/>
              <a:t>, </a:t>
            </a:r>
            <a:r>
              <a:rPr lang="es-ES" dirty="0" err="1" smtClean="0"/>
              <a:t>pona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Výroba</a:t>
            </a:r>
            <a:r>
              <a:rPr lang="es-ES" dirty="0" smtClean="0"/>
              <a:t> </a:t>
            </a:r>
            <a:r>
              <a:rPr lang="es-ES" dirty="0" err="1" smtClean="0"/>
              <a:t>sperku</a:t>
            </a:r>
            <a:r>
              <a:rPr lang="es-ES" dirty="0" smtClean="0"/>
              <a:t> 2015</a:t>
            </a:r>
            <a:br>
              <a:rPr lang="es-ES" dirty="0" smtClean="0"/>
            </a:br>
            <a:endParaRPr lang="cs-CZ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7200" y="2514600"/>
            <a:ext cx="3657600" cy="2743200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val="254605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Výroba</a:t>
            </a:r>
            <a:r>
              <a:rPr lang="es-ES" dirty="0" smtClean="0"/>
              <a:t> </a:t>
            </a:r>
            <a:r>
              <a:rPr lang="es-ES" dirty="0" err="1" smtClean="0"/>
              <a:t>sperku</a:t>
            </a:r>
            <a:r>
              <a:rPr lang="es-ES" dirty="0" smtClean="0"/>
              <a:t> 2015</a:t>
            </a:r>
            <a:br>
              <a:rPr lang="es-ES" dirty="0" smtClean="0"/>
            </a:br>
            <a:endParaRPr lang="cs-CZ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204864"/>
            <a:ext cx="3657600" cy="2743200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val="106328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es.wikipedia.org/wiki/Coix_lacryma-jobi</a:t>
            </a:r>
            <a:endParaRPr lang="cs-CZ" dirty="0" smtClean="0"/>
          </a:p>
          <a:p>
            <a:pPr marL="0" indent="0">
              <a:buNone/>
            </a:pP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laplumadenadeo.blogspot.cz/2012/04/lagrimas-de-san-pedro-siempre-su-madre.html</a:t>
            </a:r>
            <a:endParaRPr lang="cs-CZ" dirty="0" smtClean="0"/>
          </a:p>
          <a:p>
            <a:pPr marL="0" indent="0">
              <a:buNone/>
            </a:pP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libromagicodeembrujo.blogspot.cz/2013/06/amuleto-ojo-de-buey.html</a:t>
            </a:r>
            <a:endParaRPr lang="cs-CZ" dirty="0" smtClean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es.wikipedia.org/wiki/Coix_lacryma-jobi</a:t>
            </a:r>
            <a:endParaRPr lang="cs-CZ" dirty="0" smtClean="0"/>
          </a:p>
          <a:p>
            <a:pPr marL="0" indent="0">
              <a:buNone/>
            </a:pPr>
            <a:r>
              <a:rPr lang="cs-CZ" dirty="0">
                <a:hlinkClick r:id="rId5"/>
              </a:rPr>
              <a:t>https://</a:t>
            </a:r>
            <a:r>
              <a:rPr lang="cs-CZ" dirty="0" smtClean="0">
                <a:hlinkClick r:id="rId5"/>
              </a:rPr>
              <a:t>www.facebook.com/inkasperky/posts/559275150770866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932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 rámci projektových dnů 25.-</a:t>
            </a:r>
            <a:r>
              <a:rPr lang="cs-CZ" dirty="0" smtClean="0"/>
              <a:t>29.6.2015 </a:t>
            </a:r>
            <a:r>
              <a:rPr lang="cs-CZ" dirty="0" smtClean="0"/>
              <a:t>se konal v učebně 110 projekt Výroba šperků.</a:t>
            </a:r>
          </a:p>
          <a:p>
            <a:r>
              <a:rPr lang="cs-CZ" dirty="0" smtClean="0"/>
              <a:t>Vedoucí projektu p. Kristina Ibiševičová přinesla věci potřebné k výrobě a naučila nás, jak </a:t>
            </a:r>
            <a:r>
              <a:rPr lang="es-ES" dirty="0" err="1" smtClean="0"/>
              <a:t>drha</a:t>
            </a:r>
            <a:r>
              <a:rPr lang="cs-CZ" dirty="0" smtClean="0"/>
              <a:t>t náramek</a:t>
            </a:r>
            <a:r>
              <a:rPr lang="es-ES" dirty="0" smtClean="0"/>
              <a:t> ve </a:t>
            </a:r>
            <a:r>
              <a:rPr lang="es-ES" dirty="0" err="1" smtClean="0"/>
              <a:t>stylu</a:t>
            </a:r>
            <a:r>
              <a:rPr lang="es-ES" dirty="0" smtClean="0"/>
              <a:t> macramé</a:t>
            </a:r>
            <a:r>
              <a:rPr lang="cs-CZ" dirty="0" smtClean="0"/>
              <a:t>, </a:t>
            </a:r>
            <a:r>
              <a:rPr lang="cs-CZ" dirty="0" smtClean="0"/>
              <a:t>jak vyrábět </a:t>
            </a:r>
            <a:r>
              <a:rPr lang="cs-CZ" dirty="0" smtClean="0"/>
              <a:t>náušnice</a:t>
            </a:r>
            <a:r>
              <a:rPr lang="es-ES" dirty="0" smtClean="0"/>
              <a:t>, </a:t>
            </a:r>
            <a:r>
              <a:rPr lang="es-ES" dirty="0" err="1" smtClean="0"/>
              <a:t>korále</a:t>
            </a:r>
            <a:r>
              <a:rPr lang="cs-CZ" dirty="0" smtClean="0"/>
              <a:t> </a:t>
            </a:r>
            <a:r>
              <a:rPr lang="cs-CZ" dirty="0" smtClean="0"/>
              <a:t>nebo další malé ozdůbky.</a:t>
            </a:r>
          </a:p>
          <a:p>
            <a:r>
              <a:rPr lang="cs-CZ" dirty="0" smtClean="0"/>
              <a:t>Používali jsme stříbrný drát </a:t>
            </a:r>
            <a:r>
              <a:rPr lang="cs-CZ" dirty="0" smtClean="0"/>
              <a:t>alpaka</a:t>
            </a:r>
            <a:r>
              <a:rPr lang="es-ES" dirty="0" smtClean="0"/>
              <a:t> z </a:t>
            </a:r>
            <a:r>
              <a:rPr lang="es-ES" dirty="0" err="1" smtClean="0"/>
              <a:t>Peru</a:t>
            </a:r>
            <a:r>
              <a:rPr lang="es-ES" dirty="0" smtClean="0"/>
              <a:t>, </a:t>
            </a:r>
            <a:r>
              <a:rPr lang="es-ES" dirty="0" err="1" smtClean="0"/>
              <a:t>povoskovaná</a:t>
            </a:r>
            <a:r>
              <a:rPr lang="es-ES" dirty="0" smtClean="0"/>
              <a:t> </a:t>
            </a:r>
            <a:r>
              <a:rPr lang="es-ES" dirty="0" err="1" smtClean="0"/>
              <a:t>vlákna</a:t>
            </a:r>
            <a:r>
              <a:rPr lang="es-ES" dirty="0" smtClean="0"/>
              <a:t> z </a:t>
            </a:r>
            <a:r>
              <a:rPr lang="es-ES" dirty="0" err="1" smtClean="0"/>
              <a:t>Brazílie</a:t>
            </a:r>
            <a:r>
              <a:rPr lang="cs-CZ" dirty="0" smtClean="0"/>
              <a:t> </a:t>
            </a:r>
            <a:r>
              <a:rPr lang="cs-CZ" dirty="0" smtClean="0"/>
              <a:t>a semínka a kameny z Jižní </a:t>
            </a:r>
            <a:r>
              <a:rPr lang="cs-CZ" dirty="0" smtClean="0"/>
              <a:t>Ameriky</a:t>
            </a:r>
            <a:r>
              <a:rPr lang="es-ES" dirty="0" smtClean="0"/>
              <a:t> a </a:t>
            </a:r>
            <a:r>
              <a:rPr lang="es-ES" dirty="0" err="1" smtClean="0"/>
              <a:t>Asie</a:t>
            </a:r>
            <a:r>
              <a:rPr lang="cs-CZ" dirty="0" smtClean="0"/>
              <a:t>, </a:t>
            </a:r>
            <a:r>
              <a:rPr lang="cs-CZ" dirty="0" smtClean="0"/>
              <a:t>např.: jadeit, </a:t>
            </a:r>
            <a:r>
              <a:rPr lang="cs-CZ" dirty="0"/>
              <a:t>l</a:t>
            </a:r>
            <a:r>
              <a:rPr lang="cs-CZ" dirty="0" smtClean="0"/>
              <a:t>ágrimas de San Pedro, </a:t>
            </a:r>
            <a:r>
              <a:rPr lang="cs-CZ" dirty="0"/>
              <a:t>h</a:t>
            </a:r>
            <a:r>
              <a:rPr lang="cs-CZ" dirty="0" smtClean="0"/>
              <a:t>uayruro, choloque nebo </a:t>
            </a:r>
            <a:r>
              <a:rPr lang="es-ES" dirty="0" smtClean="0"/>
              <a:t>ojo de buey</a:t>
            </a:r>
            <a:r>
              <a:rPr lang="es-ES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658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Použitá semínka:</a:t>
            </a:r>
            <a:endParaRPr lang="cs-CZ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2"/>
          </p:nvPr>
        </p:nvSpPr>
        <p:spPr>
          <a:xfrm>
            <a:off x="4427984" y="2276872"/>
            <a:ext cx="3657600" cy="3886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200" dirty="0" err="1"/>
              <a:t>Huayruro</a:t>
            </a:r>
            <a:r>
              <a:rPr lang="cs-CZ" sz="1200" dirty="0"/>
              <a:t> je semínko intenzivně rudé barvy, pokud má černou skvrnu asi na třetině plochy semínka, říká se, že je to semeno samčí. Sytě červené pak bude semeno samičí</a:t>
            </a:r>
            <a:r>
              <a:rPr lang="cs-CZ" sz="1200" dirty="0" smtClean="0"/>
              <a:t>.</a:t>
            </a:r>
            <a:r>
              <a:rPr lang="cs-CZ" sz="1200" dirty="0"/>
              <a:t/>
            </a:r>
            <a:br>
              <a:rPr lang="cs-CZ" sz="1200" dirty="0"/>
            </a:br>
            <a:r>
              <a:rPr lang="cs-CZ" sz="1200" dirty="0" err="1"/>
              <a:t>Huayruro</a:t>
            </a:r>
            <a:r>
              <a:rPr lang="cs-CZ" sz="1200" dirty="0"/>
              <a:t> je také název </a:t>
            </a:r>
            <a:r>
              <a:rPr lang="cs-CZ" sz="1200" dirty="0" smtClean="0"/>
              <a:t>tropického </a:t>
            </a:r>
            <a:r>
              <a:rPr lang="cs-CZ" sz="1200" dirty="0"/>
              <a:t>stromu, jehož vědecké jméno je ‘‘</a:t>
            </a:r>
            <a:r>
              <a:rPr lang="cs-CZ" sz="1200" dirty="0" err="1"/>
              <a:t>ormosia</a:t>
            </a:r>
            <a:r>
              <a:rPr lang="cs-CZ" sz="1200" dirty="0"/>
              <a:t> </a:t>
            </a:r>
            <a:r>
              <a:rPr lang="cs-CZ" sz="1200" dirty="0" err="1"/>
              <a:t>coccinea</a:t>
            </a:r>
            <a:r>
              <a:rPr lang="cs-CZ" sz="1200" dirty="0"/>
              <a:t>‘‘, botanický druh z rodiny luštěnin. Tento strom roste pouze v tropických a hodně vlhkých amazonských pásmech </a:t>
            </a:r>
            <a:r>
              <a:rPr lang="cs-CZ" sz="1200" dirty="0" err="1"/>
              <a:t>Jížní</a:t>
            </a:r>
            <a:r>
              <a:rPr lang="cs-CZ" sz="1200" dirty="0"/>
              <a:t> Ameriky a v některých oblastech Střední Ameriky. Dospělý strom dosahuje 30 až 35 </a:t>
            </a:r>
            <a:r>
              <a:rPr lang="cs-CZ" sz="1200" dirty="0" smtClean="0"/>
              <a:t>m. </a:t>
            </a:r>
            <a:r>
              <a:rPr lang="cs-CZ" sz="1200" dirty="0"/>
              <a:t>Nejpopulárnější definice tohoto semínka je ‘‘semínko štěstí</a:t>
            </a:r>
            <a:r>
              <a:rPr lang="cs-CZ" sz="1200" dirty="0" smtClean="0"/>
              <a:t>‘‘. </a:t>
            </a:r>
            <a:r>
              <a:rPr lang="cs-CZ" sz="1200" dirty="0" err="1"/>
              <a:t>Kronikáří</a:t>
            </a:r>
            <a:r>
              <a:rPr lang="cs-CZ" sz="1200" dirty="0"/>
              <a:t> zmiňují užívání </a:t>
            </a:r>
            <a:r>
              <a:rPr lang="cs-CZ" sz="1200" dirty="0" err="1"/>
              <a:t>huayrura</a:t>
            </a:r>
            <a:r>
              <a:rPr lang="cs-CZ" sz="1200" dirty="0"/>
              <a:t> již u kultur před </a:t>
            </a:r>
            <a:r>
              <a:rPr lang="cs-CZ" sz="1200" dirty="0" err="1"/>
              <a:t>inkaiskou</a:t>
            </a:r>
            <a:r>
              <a:rPr lang="cs-CZ" sz="1200" dirty="0"/>
              <a:t> dobou, kdy se hlavně používalo pro amulety a rituály šamanů. I v dnešní době se </a:t>
            </a:r>
            <a:r>
              <a:rPr lang="cs-CZ" sz="1200" dirty="0" err="1"/>
              <a:t>huayruro</a:t>
            </a:r>
            <a:r>
              <a:rPr lang="cs-CZ" sz="1200" dirty="0"/>
              <a:t> nosí, aby přivolalo štěstí a odpudilo </a:t>
            </a:r>
            <a:r>
              <a:rPr lang="cs-CZ" sz="1200" dirty="0" err="1"/>
              <a:t>věškeré</a:t>
            </a:r>
            <a:r>
              <a:rPr lang="cs-CZ" sz="1200" dirty="0"/>
              <a:t> negativní energie a závist. Novorozeňatům a malým dětem se uvazuje červené samičí semínko na červeném provázku na zápěstí, aby je ochránilo před nemocemi.</a:t>
            </a:r>
            <a:endParaRPr lang="cs-CZ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20888"/>
            <a:ext cx="3657600" cy="2618841"/>
          </a:xfrm>
        </p:spPr>
      </p:pic>
      <p:sp>
        <p:nvSpPr>
          <p:cNvPr id="10" name="Zástupný symbol pro text 9"/>
          <p:cNvSpPr>
            <a:spLocks noGrp="1"/>
          </p:cNvSpPr>
          <p:nvPr>
            <p:ph type="body" sz="quarter" idx="1"/>
          </p:nvPr>
        </p:nvSpPr>
        <p:spPr>
          <a:xfrm>
            <a:off x="467544" y="1556792"/>
            <a:ext cx="3657600" cy="658368"/>
          </a:xfrm>
        </p:spPr>
        <p:txBody>
          <a:bodyPr/>
          <a:lstStyle/>
          <a:p>
            <a:r>
              <a:rPr lang="cs-CZ" dirty="0" err="1" smtClean="0"/>
              <a:t>Huayruro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163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3657600" cy="2743200"/>
          </a:xfrm>
        </p:spPr>
      </p:pic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Latinsky </a:t>
            </a:r>
            <a:r>
              <a:rPr lang="cs-CZ" sz="1800" b="1" i="1" dirty="0" err="1"/>
              <a:t>Coix</a:t>
            </a:r>
            <a:r>
              <a:rPr lang="cs-CZ" sz="1800" b="1" i="1" dirty="0"/>
              <a:t> </a:t>
            </a:r>
            <a:r>
              <a:rPr lang="cs-CZ" sz="1800" b="1" i="1" dirty="0" err="1" smtClean="0"/>
              <a:t>lacryma-jobi</a:t>
            </a:r>
            <a:r>
              <a:rPr lang="cs-CZ" sz="1800" b="1" i="1" dirty="0" smtClean="0"/>
              <a:t>. </a:t>
            </a:r>
            <a:r>
              <a:rPr lang="cs-CZ" sz="1800" dirty="0" smtClean="0"/>
              <a:t>Rostlina původem z východní Asie. Semínka jsou kulovitá, s </a:t>
            </a:r>
            <a:r>
              <a:rPr lang="cs-CZ" sz="1800" dirty="0"/>
              <a:t>otvorem na jednom </a:t>
            </a:r>
            <a:r>
              <a:rPr lang="cs-CZ" sz="1800" dirty="0" smtClean="0"/>
              <a:t>konci, leštěná bílá, nebo hnědá. Tradičně se používala k výrobě růženců. </a:t>
            </a:r>
            <a:endParaRPr lang="cs-CZ" sz="1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err="1" smtClean="0"/>
              <a:t>Lágrimas</a:t>
            </a:r>
            <a:r>
              <a:rPr lang="cs-CZ" dirty="0" smtClean="0"/>
              <a:t> de San Pedro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663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62200"/>
            <a:ext cx="2590800" cy="3886200"/>
          </a:xfrm>
        </p:spPr>
      </p:pic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 smtClean="0"/>
              <a:t>Semena jsou </a:t>
            </a:r>
            <a:r>
              <a:rPr lang="cs-CZ" sz="1800" dirty="0"/>
              <a:t>černé </a:t>
            </a:r>
            <a:r>
              <a:rPr lang="cs-CZ" sz="1800" dirty="0" smtClean="0"/>
              <a:t>barvy, perforovaná, zvaná choloque, </a:t>
            </a:r>
            <a:r>
              <a:rPr lang="cs-CZ" sz="1800" dirty="0" smtClean="0"/>
              <a:t>nebo </a:t>
            </a:r>
            <a:r>
              <a:rPr lang="cs-CZ" sz="1800" dirty="0"/>
              <a:t>také jaboncillo - indiáni je využívají pro výrobu mýdel a </a:t>
            </a:r>
            <a:r>
              <a:rPr lang="cs-CZ" sz="1800" dirty="0" smtClean="0"/>
              <a:t>šamponů.</a:t>
            </a:r>
            <a:r>
              <a:rPr lang="cs-CZ" sz="1800" dirty="0"/>
              <a:t> </a:t>
            </a:r>
            <a:r>
              <a:rPr lang="cs-CZ" sz="1800" dirty="0" smtClean="0"/>
              <a:t>Velikost je 1 </a:t>
            </a:r>
            <a:r>
              <a:rPr lang="cs-CZ" sz="1800" dirty="0"/>
              <a:t>- 1,5 </a:t>
            </a:r>
            <a:r>
              <a:rPr lang="cs-CZ" sz="1800" dirty="0" smtClean="0"/>
              <a:t>cm, pochází z Peru.</a:t>
            </a:r>
            <a:endParaRPr lang="cs-CZ" sz="1800" dirty="0"/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err="1" smtClean="0"/>
              <a:t>Choloque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640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48880"/>
            <a:ext cx="3359224" cy="3359224"/>
          </a:xfrm>
        </p:spPr>
      </p:pic>
      <p:sp>
        <p:nvSpPr>
          <p:cNvPr id="4" name="Zástupný symbol pro obsah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Jadeitu (nefrit) </a:t>
            </a:r>
            <a:r>
              <a:rPr lang="cs-CZ" sz="1800" dirty="0"/>
              <a:t>bývaly připisovány léčivé účinky. Už staří Číňané si z nefritu vyráběli číše, ze kterých pili, protože věřili v jeho očistnou sílu.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467544" y="1556792"/>
            <a:ext cx="3657600" cy="658368"/>
          </a:xfrm>
        </p:spPr>
        <p:txBody>
          <a:bodyPr/>
          <a:lstStyle/>
          <a:p>
            <a:r>
              <a:rPr lang="cs-CZ" dirty="0" err="1" smtClean="0"/>
              <a:t>Jade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304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74" y="2499134"/>
            <a:ext cx="3657600" cy="2743200"/>
          </a:xfrm>
        </p:spPr>
      </p:pic>
      <p:sp>
        <p:nvSpPr>
          <p:cNvPr id="4" name="Zástupný symbol pro obsah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/>
              <a:t>Používá se jako </a:t>
            </a:r>
            <a:r>
              <a:rPr lang="cs-CZ" sz="1800" dirty="0" smtClean="0"/>
              <a:t>amulet, který je zdrojem štěstí. Semena jsou červenohnědá </a:t>
            </a:r>
            <a:r>
              <a:rPr lang="cs-CZ" sz="1800" dirty="0"/>
              <a:t>s tmavými a zlatými odlesky nebo </a:t>
            </a:r>
            <a:r>
              <a:rPr lang="cs-CZ" sz="1800" dirty="0" smtClean="0"/>
              <a:t>barevnými variacemi </a:t>
            </a:r>
            <a:r>
              <a:rPr lang="cs-CZ" sz="1800" dirty="0"/>
              <a:t>se stříbrnou </a:t>
            </a:r>
            <a:r>
              <a:rPr lang="cs-CZ" sz="1800" dirty="0" smtClean="0"/>
              <a:t>hranou, </a:t>
            </a:r>
            <a:r>
              <a:rPr lang="cs-CZ" sz="1800" dirty="0"/>
              <a:t>má léčivé </a:t>
            </a:r>
            <a:r>
              <a:rPr lang="cs-CZ" sz="1800" dirty="0" smtClean="0"/>
              <a:t>vlastnosti. </a:t>
            </a:r>
          </a:p>
          <a:p>
            <a:pPr marL="0" indent="0">
              <a:buNone/>
            </a:pPr>
            <a:r>
              <a:rPr lang="cs-CZ" sz="1800" dirty="0" smtClean="0"/>
              <a:t>Poskytuje </a:t>
            </a:r>
            <a:r>
              <a:rPr lang="cs-CZ" sz="1800" dirty="0"/>
              <a:t>zvýšenou fyzickou výdrž a vytváří ochranný štít vůči vnějším negativním </a:t>
            </a:r>
            <a:r>
              <a:rPr lang="cs-CZ" sz="1800" dirty="0" smtClean="0"/>
              <a:t>vlivům.</a:t>
            </a:r>
            <a:endParaRPr lang="cs-CZ" sz="1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err="1" smtClean="0"/>
              <a:t>Ojo</a:t>
            </a:r>
            <a:r>
              <a:rPr lang="cs-CZ" dirty="0" smtClean="0"/>
              <a:t> de </a:t>
            </a:r>
            <a:r>
              <a:rPr lang="cs-CZ" dirty="0" err="1" smtClean="0"/>
              <a:t>buey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546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20888"/>
            <a:ext cx="2090687" cy="3395185"/>
          </a:xfrm>
        </p:spPr>
      </p:pic>
      <p:sp>
        <p:nvSpPr>
          <p:cNvPr id="4" name="Zástupný symbol pro obsah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/>
              <a:t>Macramé je jednou z nejjednodušších technik ručních prací. Techniku drhání lze využít při výrobě oděvů, opasků, kabelek a bytových doplňků.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Podstatou </a:t>
            </a:r>
            <a:r>
              <a:rPr lang="cs-CZ" sz="1800" dirty="0"/>
              <a:t>je vázání dvou základních uzlů: uzlu plochého a uzlu žebrového. Opakovaným nebo kombinovaným vázáním těchto uzlů v různých směrech a pod různými úhly můžeme </a:t>
            </a:r>
            <a:r>
              <a:rPr lang="cs-CZ" sz="1800" dirty="0" smtClean="0"/>
              <a:t>vytvářet </a:t>
            </a:r>
            <a:r>
              <a:rPr lang="cs-CZ" sz="1800" dirty="0"/>
              <a:t>mnoho variací.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smtClean="0"/>
              <a:t>Styl drhání (macramé)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354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16632"/>
            <a:ext cx="7543800" cy="1143000"/>
          </a:xfrm>
        </p:spPr>
        <p:txBody>
          <a:bodyPr>
            <a:normAutofit/>
          </a:bodyPr>
          <a:lstStyle/>
          <a:p>
            <a:pPr algn="ctr"/>
            <a:r>
              <a:rPr lang="es-ES" dirty="0" err="1" smtClean="0"/>
              <a:t>Výroba</a:t>
            </a:r>
            <a:r>
              <a:rPr lang="es-ES" dirty="0" smtClean="0"/>
              <a:t> </a:t>
            </a:r>
            <a:r>
              <a:rPr lang="es-ES" dirty="0" err="1" smtClean="0"/>
              <a:t>sperku</a:t>
            </a:r>
            <a:r>
              <a:rPr lang="es-ES" dirty="0" smtClean="0"/>
              <a:t> 2015</a:t>
            </a:r>
            <a:br>
              <a:rPr lang="es-ES" dirty="0" smtClean="0"/>
            </a:br>
            <a:endParaRPr lang="cs-CZ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7200" y="2933700"/>
            <a:ext cx="3657600" cy="2743200"/>
          </a:xfrm>
        </p:spPr>
      </p:pic>
      <p:pic>
        <p:nvPicPr>
          <p:cNvPr id="8" name="7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71975" y="2933700"/>
            <a:ext cx="3657600" cy="2743200"/>
          </a:xfrm>
        </p:spPr>
      </p:pic>
      <p:sp>
        <p:nvSpPr>
          <p:cNvPr id="5" name="4 Marcador de texto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s-ES" dirty="0" err="1" smtClean="0"/>
              <a:t>Nausnice</a:t>
            </a:r>
            <a:r>
              <a:rPr lang="es-ES" dirty="0" smtClean="0"/>
              <a:t> z </a:t>
            </a:r>
            <a:r>
              <a:rPr lang="es-ES" dirty="0" err="1" smtClean="0"/>
              <a:t>jadeitu</a:t>
            </a:r>
            <a:r>
              <a:rPr lang="es-ES" dirty="0" smtClean="0"/>
              <a:t> a choloque</a:t>
            </a:r>
            <a:endParaRPr lang="cs-CZ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err="1" smtClean="0"/>
              <a:t>Nausnice</a:t>
            </a:r>
            <a:r>
              <a:rPr lang="es-ES" dirty="0" smtClean="0"/>
              <a:t> Lagrimas de San Pedro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688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225</TotalTime>
  <Words>414</Words>
  <Application>Microsoft Office PowerPoint</Application>
  <PresentationFormat>Presentación en pantalla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Arkýř</vt:lpstr>
      <vt:lpstr>VÝROBA ŠPERKŮ                    (25.-29.6.2015)</vt:lpstr>
      <vt:lpstr>Presentación de PowerPoint</vt:lpstr>
      <vt:lpstr>Použitá semínka: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Výroba sperku 2015 </vt:lpstr>
      <vt:lpstr>Výroba sperku 2015 </vt:lpstr>
      <vt:lpstr>Výroba sperku 2015 </vt:lpstr>
      <vt:lpstr>Výroba sperku 2015 </vt:lpstr>
      <vt:lpstr>Výroba sperku 2015 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Jarulli</dc:creator>
  <cp:lastModifiedBy>gustavo bustillos</cp:lastModifiedBy>
  <cp:revision>20</cp:revision>
  <dcterms:created xsi:type="dcterms:W3CDTF">2015-06-26T06:19:39Z</dcterms:created>
  <dcterms:modified xsi:type="dcterms:W3CDTF">2015-08-16T15:53:22Z</dcterms:modified>
</cp:coreProperties>
</file>